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734" r:id="rId4"/>
  </p:sldMasterIdLst>
  <p:notesMasterIdLst>
    <p:notesMasterId r:id="rId43"/>
  </p:notesMasterIdLst>
  <p:sldIdLst>
    <p:sldId id="2842" r:id="rId5"/>
    <p:sldId id="259" r:id="rId6"/>
    <p:sldId id="266" r:id="rId7"/>
    <p:sldId id="2147473090" r:id="rId8"/>
    <p:sldId id="2147473091" r:id="rId9"/>
    <p:sldId id="2147483617" r:id="rId10"/>
    <p:sldId id="270" r:id="rId11"/>
    <p:sldId id="291" r:id="rId12"/>
    <p:sldId id="275" r:id="rId13"/>
    <p:sldId id="652" r:id="rId14"/>
    <p:sldId id="2147472837" r:id="rId15"/>
    <p:sldId id="2147473092" r:id="rId16"/>
    <p:sldId id="2147473094" r:id="rId17"/>
    <p:sldId id="2134805774" r:id="rId18"/>
    <p:sldId id="2134805775" r:id="rId19"/>
    <p:sldId id="2134805780" r:id="rId20"/>
    <p:sldId id="2134805779" r:id="rId21"/>
    <p:sldId id="2146846870" r:id="rId22"/>
    <p:sldId id="2146846885" r:id="rId23"/>
    <p:sldId id="2146846883" r:id="rId24"/>
    <p:sldId id="2146846882" r:id="rId25"/>
    <p:sldId id="2147473108" r:id="rId26"/>
    <p:sldId id="257" r:id="rId27"/>
    <p:sldId id="2147483638" r:id="rId28"/>
    <p:sldId id="2147481431" r:id="rId29"/>
    <p:sldId id="269" r:id="rId30"/>
    <p:sldId id="2147481432" r:id="rId31"/>
    <p:sldId id="271" r:id="rId32"/>
    <p:sldId id="281" r:id="rId33"/>
    <p:sldId id="274" r:id="rId34"/>
    <p:sldId id="272" r:id="rId35"/>
    <p:sldId id="273" r:id="rId36"/>
    <p:sldId id="261" r:id="rId37"/>
    <p:sldId id="285" r:id="rId38"/>
    <p:sldId id="294" r:id="rId39"/>
    <p:sldId id="295" r:id="rId40"/>
    <p:sldId id="268" r:id="rId41"/>
    <p:sldId id="2147480510" r:id="rId42"/>
  </p:sldIdLst>
  <p:sldSz cx="6858000" cy="5143500"/>
  <p:notesSz cx="6858000" cy="9144000"/>
  <p:custDataLst>
    <p:tags r:id="rId44"/>
  </p:custDataLst>
  <p:defaultTextStyle>
    <a:defPPr>
      <a:defRPr lang="en-US"/>
    </a:defPPr>
    <a:lvl1pPr marL="0" algn="l" defTabSz="909366" rtl="0" eaLnBrk="1" latinLnBrk="0" hangingPunct="1">
      <a:defRPr sz="1800" kern="1200">
        <a:solidFill>
          <a:schemeClr val="tx1"/>
        </a:solidFill>
        <a:latin typeface="+mn-lt"/>
        <a:ea typeface="+mn-ea"/>
        <a:cs typeface="+mn-cs"/>
      </a:defRPr>
    </a:lvl1pPr>
    <a:lvl2pPr marL="454680" algn="l" defTabSz="909366" rtl="0" eaLnBrk="1" latinLnBrk="0" hangingPunct="1">
      <a:defRPr sz="1800" kern="1200">
        <a:solidFill>
          <a:schemeClr val="tx1"/>
        </a:solidFill>
        <a:latin typeface="+mn-lt"/>
        <a:ea typeface="+mn-ea"/>
        <a:cs typeface="+mn-cs"/>
      </a:defRPr>
    </a:lvl2pPr>
    <a:lvl3pPr marL="909366" algn="l" defTabSz="909366" rtl="0" eaLnBrk="1" latinLnBrk="0" hangingPunct="1">
      <a:defRPr sz="1800" kern="1200">
        <a:solidFill>
          <a:schemeClr val="tx1"/>
        </a:solidFill>
        <a:latin typeface="+mn-lt"/>
        <a:ea typeface="+mn-ea"/>
        <a:cs typeface="+mn-cs"/>
      </a:defRPr>
    </a:lvl3pPr>
    <a:lvl4pPr marL="1364043" algn="l" defTabSz="909366" rtl="0" eaLnBrk="1" latinLnBrk="0" hangingPunct="1">
      <a:defRPr sz="1800" kern="1200">
        <a:solidFill>
          <a:schemeClr val="tx1"/>
        </a:solidFill>
        <a:latin typeface="+mn-lt"/>
        <a:ea typeface="+mn-ea"/>
        <a:cs typeface="+mn-cs"/>
      </a:defRPr>
    </a:lvl4pPr>
    <a:lvl5pPr marL="1818725" algn="l" defTabSz="909366" rtl="0" eaLnBrk="1" latinLnBrk="0" hangingPunct="1">
      <a:defRPr sz="1800" kern="1200">
        <a:solidFill>
          <a:schemeClr val="tx1"/>
        </a:solidFill>
        <a:latin typeface="+mn-lt"/>
        <a:ea typeface="+mn-ea"/>
        <a:cs typeface="+mn-cs"/>
      </a:defRPr>
    </a:lvl5pPr>
    <a:lvl6pPr marL="2273400" algn="l" defTabSz="909366" rtl="0" eaLnBrk="1" latinLnBrk="0" hangingPunct="1">
      <a:defRPr sz="1800" kern="1200">
        <a:solidFill>
          <a:schemeClr val="tx1"/>
        </a:solidFill>
        <a:latin typeface="+mn-lt"/>
        <a:ea typeface="+mn-ea"/>
        <a:cs typeface="+mn-cs"/>
      </a:defRPr>
    </a:lvl6pPr>
    <a:lvl7pPr marL="2728081" algn="l" defTabSz="909366" rtl="0" eaLnBrk="1" latinLnBrk="0" hangingPunct="1">
      <a:defRPr sz="1800" kern="1200">
        <a:solidFill>
          <a:schemeClr val="tx1"/>
        </a:solidFill>
        <a:latin typeface="+mn-lt"/>
        <a:ea typeface="+mn-ea"/>
        <a:cs typeface="+mn-cs"/>
      </a:defRPr>
    </a:lvl7pPr>
    <a:lvl8pPr marL="3182759" algn="l" defTabSz="909366" rtl="0" eaLnBrk="1" latinLnBrk="0" hangingPunct="1">
      <a:defRPr sz="1800" kern="1200">
        <a:solidFill>
          <a:schemeClr val="tx1"/>
        </a:solidFill>
        <a:latin typeface="+mn-lt"/>
        <a:ea typeface="+mn-ea"/>
        <a:cs typeface="+mn-cs"/>
      </a:defRPr>
    </a:lvl8pPr>
    <a:lvl9pPr marL="3637440" algn="l" defTabSz="90936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D49803B-3C5C-41F2-A40D-F5005011B766}">
          <p14:sldIdLst>
            <p14:sldId id="2842"/>
            <p14:sldId id="259"/>
            <p14:sldId id="266"/>
            <p14:sldId id="2147473090"/>
            <p14:sldId id="2147473091"/>
            <p14:sldId id="2147483617"/>
            <p14:sldId id="270"/>
            <p14:sldId id="291"/>
            <p14:sldId id="275"/>
            <p14:sldId id="652"/>
            <p14:sldId id="2147472837"/>
            <p14:sldId id="2147473092"/>
            <p14:sldId id="2147473094"/>
            <p14:sldId id="2134805774"/>
            <p14:sldId id="2134805775"/>
            <p14:sldId id="2134805780"/>
            <p14:sldId id="2134805779"/>
            <p14:sldId id="2146846870"/>
            <p14:sldId id="2146846885"/>
            <p14:sldId id="2146846883"/>
            <p14:sldId id="2146846882"/>
            <p14:sldId id="2147473108"/>
            <p14:sldId id="257"/>
            <p14:sldId id="2147483638"/>
            <p14:sldId id="2147481431"/>
            <p14:sldId id="269"/>
            <p14:sldId id="2147481432"/>
            <p14:sldId id="271"/>
            <p14:sldId id="281"/>
            <p14:sldId id="274"/>
            <p14:sldId id="272"/>
            <p14:sldId id="273"/>
            <p14:sldId id="261"/>
            <p14:sldId id="285"/>
            <p14:sldId id="294"/>
            <p14:sldId id="295"/>
            <p14:sldId id="268"/>
            <p14:sldId id="2147480510"/>
          </p14:sldIdLst>
        </p14:section>
      </p14:sectionLst>
    </p:ext>
    <p:ext uri="{EFAFB233-063F-42B5-8137-9DF3F51BA10A}">
      <p15:sldGuideLst xmlns:p15="http://schemas.microsoft.com/office/powerpoint/2012/main">
        <p15:guide id="1" orient="horz" pos="2232" userDrawn="1">
          <p15:clr>
            <a:srgbClr val="A4A3A4"/>
          </p15:clr>
        </p15:guide>
        <p15:guide id="2" orient="horz" pos="2686" userDrawn="1">
          <p15:clr>
            <a:srgbClr val="A4A3A4"/>
          </p15:clr>
        </p15:guide>
        <p15:guide id="3" pos="2960" userDrawn="1">
          <p15:clr>
            <a:srgbClr val="A4A3A4"/>
          </p15:clr>
        </p15:guide>
        <p15:guide id="4" pos="2279" userDrawn="1">
          <p15:clr>
            <a:srgbClr val="A4A3A4"/>
          </p15:clr>
        </p15:guide>
        <p15:guide id="5" pos="4167" userDrawn="1">
          <p15:clr>
            <a:srgbClr val="A4A3A4"/>
          </p15:clr>
        </p15:guide>
        <p15:guide id="6" pos="2058" userDrawn="1">
          <p15:clr>
            <a:srgbClr val="A4A3A4"/>
          </p15:clr>
        </p15:guide>
        <p15:guide id="7" pos="170" userDrawn="1">
          <p15:clr>
            <a:srgbClr val="A4A3A4"/>
          </p15:clr>
        </p15:guide>
        <p15:guide id="8" pos="41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7837D-DC28-3053-5D1D-DC65AD7375B0}" name="Huy Le" initials="HL" userId="S::huy.8.le@gsk.com::d2b5d827-70f7-4e2a-b894-5dee36459ff3" providerId="AD"/>
  <p188:author id="{7ECBDFDB-5F27-3103-89F6-E7073E8EBAFB}" name="Hai Pham" initials="HP" userId="S::hai.b.pham@gsk.com::08cf9df3-6c7c-43b3-b2fa-2b336b6d8c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iulia Povellato" initials="GP" lastIdx="94" clrIdx="0"/>
  <p:cmAuthor id="29" name="Pamela Chan" initials="PC" lastIdx="464" clrIdx="29">
    <p:extLst>
      <p:ext uri="{19B8F6BF-5375-455C-9EA6-DF929625EA0E}">
        <p15:presenceInfo xmlns:p15="http://schemas.microsoft.com/office/powerpoint/2012/main" userId="S::pamela.y.chan@gsk.com::0ef335e3-c212-4701-9918-1856de00caa7" providerId="AD"/>
      </p:ext>
    </p:extLst>
  </p:cmAuthor>
  <p:cmAuthor id="1" name="Katrijn Grupping" initials="KG" lastIdx="11" clrIdx="1"/>
  <p:cmAuthor id="30" name="Production Editor" initials="PE" lastIdx="17" clrIdx="30">
    <p:extLst>
      <p:ext uri="{19B8F6BF-5375-455C-9EA6-DF929625EA0E}">
        <p15:presenceInfo xmlns:p15="http://schemas.microsoft.com/office/powerpoint/2012/main" userId="Production Editor" providerId="None"/>
      </p:ext>
    </p:extLst>
  </p:cmAuthor>
  <p:cmAuthor id="2" name="Vinay Pasupuleti" initials="VP" lastIdx="2" clrIdx="2"/>
  <p:cmAuthor id="31" name="Helen Dell" initials="HD" lastIdx="2" clrIdx="31">
    <p:extLst>
      <p:ext uri="{19B8F6BF-5375-455C-9EA6-DF929625EA0E}">
        <p15:presenceInfo xmlns:p15="http://schemas.microsoft.com/office/powerpoint/2012/main" userId="S::Helen.Dell@sevenpointfour.biz::801b3b1a-e85a-4d3e-9b93-42a8a03ff468" providerId="AD"/>
      </p:ext>
    </p:extLst>
  </p:cmAuthor>
  <p:cmAuthor id="3" name="Nirali Patel" initials="NP" lastIdx="192" clrIdx="3"/>
  <p:cmAuthor id="4" name="David Willer" initials="DW" lastIdx="69" clrIdx="4"/>
  <p:cmAuthor id="5" name="Sophie Frechede" initials="SF" lastIdx="2" clrIdx="5"/>
  <p:cmAuthor id="6" name="Michael Cruz" initials="MC" lastIdx="80" clrIdx="6"/>
  <p:cmAuthor id="7" name="Arnaud Didierlaurent" initials="AD" lastIdx="35" clrIdx="7">
    <p:extLst>
      <p:ext uri="{19B8F6BF-5375-455C-9EA6-DF929625EA0E}">
        <p15:presenceInfo xmlns:p15="http://schemas.microsoft.com/office/powerpoint/2012/main" userId="Arnaud Didierlaurent" providerId="None"/>
      </p:ext>
    </p:extLst>
  </p:cmAuthor>
  <p:cmAuthor id="8" name="Nicolas Lecrenier" initials="NL" lastIdx="55" clrIdx="8">
    <p:extLst>
      <p:ext uri="{19B8F6BF-5375-455C-9EA6-DF929625EA0E}">
        <p15:presenceInfo xmlns:p15="http://schemas.microsoft.com/office/powerpoint/2012/main" userId="Nicolas Lecrenier" providerId="None"/>
      </p:ext>
    </p:extLst>
  </p:cmAuthor>
  <p:cmAuthor id="9" name="Joseph Fiore" initials="JF" lastIdx="84" clrIdx="9">
    <p:extLst>
      <p:ext uri="{19B8F6BF-5375-455C-9EA6-DF929625EA0E}">
        <p15:presenceInfo xmlns:p15="http://schemas.microsoft.com/office/powerpoint/2012/main" userId="Joseph Fiore" providerId="None"/>
      </p:ext>
    </p:extLst>
  </p:cmAuthor>
  <p:cmAuthor id="10" name="Michael Wortzman" initials="MW" lastIdx="8" clrIdx="10">
    <p:extLst>
      <p:ext uri="{19B8F6BF-5375-455C-9EA6-DF929625EA0E}">
        <p15:presenceInfo xmlns:p15="http://schemas.microsoft.com/office/powerpoint/2012/main" userId="Michael Wortzman" providerId="None"/>
      </p:ext>
    </p:extLst>
  </p:cmAuthor>
  <p:cmAuthor id="11" name="Yu He" initials="YH" lastIdx="11" clrIdx="11">
    <p:extLst>
      <p:ext uri="{19B8F6BF-5375-455C-9EA6-DF929625EA0E}">
        <p15:presenceInfo xmlns:p15="http://schemas.microsoft.com/office/powerpoint/2012/main" userId="Yu He" providerId="None"/>
      </p:ext>
    </p:extLst>
  </p:cmAuthor>
  <p:cmAuthor id="12" name="Nadia Khan" initials="NK" lastIdx="223" clrIdx="12">
    <p:extLst>
      <p:ext uri="{19B8F6BF-5375-455C-9EA6-DF929625EA0E}">
        <p15:presenceInfo xmlns:p15="http://schemas.microsoft.com/office/powerpoint/2012/main" userId="Nadia Khan" providerId="None"/>
      </p:ext>
    </p:extLst>
  </p:cmAuthor>
  <p:cmAuthor id="13" name="BioScript" initials="B" lastIdx="5" clrIdx="13">
    <p:extLst>
      <p:ext uri="{19B8F6BF-5375-455C-9EA6-DF929625EA0E}">
        <p15:presenceInfo xmlns:p15="http://schemas.microsoft.com/office/powerpoint/2012/main" userId="BioScript" providerId="None"/>
      </p:ext>
    </p:extLst>
  </p:cmAuthor>
  <p:cmAuthor id="14" name="Helen Swainston" initials="HS" lastIdx="136" clrIdx="14">
    <p:extLst>
      <p:ext uri="{19B8F6BF-5375-455C-9EA6-DF929625EA0E}">
        <p15:presenceInfo xmlns:p15="http://schemas.microsoft.com/office/powerpoint/2012/main" userId="S::Helen.Swainston@bioscriptgroup.com::61d73657-a14e-4122-95ff-7d612b108850" providerId="AD"/>
      </p:ext>
    </p:extLst>
  </p:cmAuthor>
  <p:cmAuthor id="15" name="Sam Hurrell" initials="SH" lastIdx="119" clrIdx="15">
    <p:extLst>
      <p:ext uri="{19B8F6BF-5375-455C-9EA6-DF929625EA0E}">
        <p15:presenceInfo xmlns:p15="http://schemas.microsoft.com/office/powerpoint/2012/main" userId="S::Sam.Hurrell@bioscriptgroup.com::56b34c18-b7ee-490a-bacb-86e756a3ca4a" providerId="AD"/>
      </p:ext>
    </p:extLst>
  </p:cmAuthor>
  <p:cmAuthor id="16" name="Kelly Brady" initials="KB" lastIdx="296" clrIdx="16">
    <p:extLst>
      <p:ext uri="{19B8F6BF-5375-455C-9EA6-DF929625EA0E}">
        <p15:presenceInfo xmlns:p15="http://schemas.microsoft.com/office/powerpoint/2012/main" userId="S::kelly.brady@mtgsci.com::61abb26d-0060-4378-b4cd-ecccb311cf42" providerId="AD"/>
      </p:ext>
    </p:extLst>
  </p:cmAuthor>
  <p:cmAuthor id="17" name="Phil Watson" initials="PW" lastIdx="3" clrIdx="17">
    <p:extLst>
      <p:ext uri="{19B8F6BF-5375-455C-9EA6-DF929625EA0E}">
        <p15:presenceInfo xmlns:p15="http://schemas.microsoft.com/office/powerpoint/2012/main" userId="S::philip.s.watson@gsk.com::5f364dc9-6137-4082-8b8d-b7c59b59dc6a" providerId="AD"/>
      </p:ext>
    </p:extLst>
  </p:cmAuthor>
  <p:cmAuthor id="18" name="Phil Watson" initials="PW [2]" lastIdx="120" clrIdx="18">
    <p:extLst>
      <p:ext uri="{19B8F6BF-5375-455C-9EA6-DF929625EA0E}">
        <p15:presenceInfo xmlns:p15="http://schemas.microsoft.com/office/powerpoint/2012/main" userId="Phil Watson" providerId="None"/>
      </p:ext>
    </p:extLst>
  </p:cmAuthor>
  <p:cmAuthor id="19" name="Charlotte Beyens" initials="CB" lastIdx="3" clrIdx="19">
    <p:extLst>
      <p:ext uri="{19B8F6BF-5375-455C-9EA6-DF929625EA0E}">
        <p15:presenceInfo xmlns:p15="http://schemas.microsoft.com/office/powerpoint/2012/main" userId="S::charlotte.x.beyens@gsk.com::730ee93d-60a2-4b8c-8e42-b3a069204f3e" providerId="AD"/>
      </p:ext>
    </p:extLst>
  </p:cmAuthor>
  <p:cmAuthor id="20" name="Ekaterina Safonova" initials="ES" lastIdx="29" clrIdx="20">
    <p:extLst>
      <p:ext uri="{19B8F6BF-5375-455C-9EA6-DF929625EA0E}">
        <p15:presenceInfo xmlns:p15="http://schemas.microsoft.com/office/powerpoint/2012/main" userId="Ekaterina Safonova" providerId="None"/>
      </p:ext>
    </p:extLst>
  </p:cmAuthor>
  <p:cmAuthor id="21" name="Preethi" initials="PR" lastIdx="51" clrIdx="21">
    <p:extLst>
      <p:ext uri="{19B8F6BF-5375-455C-9EA6-DF929625EA0E}">
        <p15:presenceInfo xmlns:p15="http://schemas.microsoft.com/office/powerpoint/2012/main" userId="Preethi" providerId="None"/>
      </p:ext>
    </p:extLst>
  </p:cmAuthor>
  <p:cmAuthor id="22" name="Charlotte Beyens" initials="CB [2]" lastIdx="8" clrIdx="22">
    <p:extLst>
      <p:ext uri="{19B8F6BF-5375-455C-9EA6-DF929625EA0E}">
        <p15:presenceInfo xmlns:p15="http://schemas.microsoft.com/office/powerpoint/2012/main" userId="Charlotte Beyens" providerId="None"/>
      </p:ext>
    </p:extLst>
  </p:cmAuthor>
  <p:cmAuthor id="23" name="Anamaria Jorga" initials="AJ" lastIdx="67" clrIdx="23">
    <p:extLst>
      <p:ext uri="{19B8F6BF-5375-455C-9EA6-DF929625EA0E}">
        <p15:presenceInfo xmlns:p15="http://schemas.microsoft.com/office/powerpoint/2012/main" userId="Anamaria Jorga" providerId="None"/>
      </p:ext>
    </p:extLst>
  </p:cmAuthor>
  <p:cmAuthor id="24" name="Medical Writer" initials="MW" lastIdx="1141" clrIdx="24">
    <p:extLst>
      <p:ext uri="{19B8F6BF-5375-455C-9EA6-DF929625EA0E}">
        <p15:presenceInfo xmlns:p15="http://schemas.microsoft.com/office/powerpoint/2012/main" userId="Medical Writer" providerId="None"/>
      </p:ext>
    </p:extLst>
  </p:cmAuthor>
  <p:cmAuthor id="25" name="Patrick Capon" initials="PC" lastIdx="34" clrIdx="25">
    <p:extLst>
      <p:ext uri="{19B8F6BF-5375-455C-9EA6-DF929625EA0E}">
        <p15:presenceInfo xmlns:p15="http://schemas.microsoft.com/office/powerpoint/2012/main" userId="S::Patrick.Capon@amiculum.biz::3b67eaf4-6643-44f4-a96b-f3e404cc3f65" providerId="AD"/>
      </p:ext>
    </p:extLst>
  </p:cmAuthor>
  <p:cmAuthor id="26" name="Ailsa Hershaw" initials="AH" lastIdx="3" clrIdx="26">
    <p:extLst>
      <p:ext uri="{19B8F6BF-5375-455C-9EA6-DF929625EA0E}">
        <p15:presenceInfo xmlns:p15="http://schemas.microsoft.com/office/powerpoint/2012/main" userId="S::Ailsa.Hershaw@sevenpointfour.biz::42eaf2f4-8056-409b-8e99-56e9b2bd05db" providerId="AD"/>
      </p:ext>
    </p:extLst>
  </p:cmAuthor>
  <p:cmAuthor id="27" name="Jerry King" initials="JK" lastIdx="19" clrIdx="27">
    <p:extLst>
      <p:ext uri="{19B8F6BF-5375-455C-9EA6-DF929625EA0E}">
        <p15:presenceInfo xmlns:p15="http://schemas.microsoft.com/office/powerpoint/2012/main" userId="S::jerry.king@sevenpointfour.biz::32519bd7-1e08-46cf-b94f-f63007eee81d" providerId="AD"/>
      </p:ext>
    </p:extLst>
  </p:cmAuthor>
  <p:cmAuthor id="28" name="Archana Arya-Ram" initials="AAR" lastIdx="20" clrIdx="28">
    <p:extLst>
      <p:ext uri="{19B8F6BF-5375-455C-9EA6-DF929625EA0E}">
        <p15:presenceInfo xmlns:p15="http://schemas.microsoft.com/office/powerpoint/2012/main" userId="Archana Arya-R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33399"/>
    <a:srgbClr val="F36633"/>
    <a:srgbClr val="FF4E00"/>
    <a:srgbClr val="FFFFFF"/>
    <a:srgbClr val="E21860"/>
    <a:srgbClr val="244EA2"/>
    <a:srgbClr val="A6A6A6"/>
    <a:srgbClr val="23BED3"/>
    <a:srgbClr val="CFF5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073" autoAdjust="0"/>
  </p:normalViewPr>
  <p:slideViewPr>
    <p:cSldViewPr snapToGrid="0">
      <p:cViewPr>
        <p:scale>
          <a:sx n="75" d="100"/>
          <a:sy n="75" d="100"/>
        </p:scale>
        <p:origin x="1488" y="196"/>
      </p:cViewPr>
      <p:guideLst>
        <p:guide orient="horz" pos="2232"/>
        <p:guide orient="horz" pos="2686"/>
        <p:guide pos="2960"/>
        <p:guide pos="2279"/>
        <p:guide pos="4167"/>
        <p:guide pos="2058"/>
        <p:guide pos="170"/>
        <p:guide pos="4151"/>
      </p:guideLst>
    </p:cSldViewPr>
  </p:slideViewPr>
  <p:notesTextViewPr>
    <p:cViewPr>
      <p:scale>
        <a:sx n="1" d="1"/>
        <a:sy n="1" d="1"/>
      </p:scale>
      <p:origin x="0" y="0"/>
    </p:cViewPr>
  </p:notesTextViewPr>
  <p:sorterViewPr>
    <p:cViewPr>
      <p:scale>
        <a:sx n="100" d="100"/>
        <a:sy n="100" d="100"/>
      </p:scale>
      <p:origin x="0" y="-602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rgbClr val="FF0000"/>
                </a:solidFill>
                <a:latin typeface="+mj-lt"/>
                <a:ea typeface="+mn-ea"/>
                <a:cs typeface="+mn-cs"/>
              </a:defRPr>
            </a:pPr>
            <a:r>
              <a:rPr lang="vi-VN" sz="1400" b="1" noProof="0" dirty="0">
                <a:solidFill>
                  <a:srgbClr val="FF0000"/>
                </a:solidFill>
                <a:latin typeface="Arial (Body)"/>
              </a:rPr>
              <a:t>Người</a:t>
            </a:r>
            <a:r>
              <a:rPr lang="vi-VN" sz="1400" b="1" baseline="0" noProof="0" dirty="0">
                <a:solidFill>
                  <a:srgbClr val="FF0000"/>
                </a:solidFill>
                <a:latin typeface="Arial (Body)"/>
              </a:rPr>
              <a:t> Việt Nam từ 18-69 tuổi, có 22 triệu người có bệnh mạn tính</a:t>
            </a:r>
            <a:r>
              <a:rPr lang="vi-VN" sz="1400" b="1" baseline="30000" noProof="0" dirty="0">
                <a:solidFill>
                  <a:srgbClr val="FF0000"/>
                </a:solidFill>
                <a:latin typeface="Arial (Body)"/>
              </a:rPr>
              <a:t>3</a:t>
            </a:r>
          </a:p>
        </c:rich>
      </c:tx>
      <c:layout>
        <c:manualLayout>
          <c:xMode val="edge"/>
          <c:yMode val="edge"/>
          <c:x val="0.10088535331680058"/>
          <c:y val="4.1518057085693921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FF0000"/>
              </a:solidFill>
              <a:latin typeface="+mj-lt"/>
              <a:ea typeface="+mn-ea"/>
              <a:cs typeface="+mn-cs"/>
            </a:defRPr>
          </a:pPr>
          <a:endParaRPr lang="en-GB"/>
        </a:p>
      </c:txPr>
    </c:title>
    <c:autoTitleDeleted val="0"/>
    <c:plotArea>
      <c:layout>
        <c:manualLayout>
          <c:layoutTarget val="inner"/>
          <c:xMode val="edge"/>
          <c:yMode val="edge"/>
          <c:x val="1.4066798092158203E-2"/>
          <c:y val="0.19985877322314158"/>
          <c:w val="0.94842174032875326"/>
          <c:h val="0.58493973343445871"/>
        </c:manualLayout>
      </c:layout>
      <c:barChart>
        <c:barDir val="col"/>
        <c:grouping val="clustered"/>
        <c:varyColors val="0"/>
        <c:ser>
          <c:idx val="0"/>
          <c:order val="0"/>
          <c:spPr>
            <a:solidFill>
              <a:srgbClr val="4472C4"/>
            </a:solidFill>
            <a:ln>
              <a:noFill/>
            </a:ln>
            <a:effectLst/>
          </c:spPr>
          <c:invertIfNegative val="0"/>
          <c:dLbls>
            <c:dLbl>
              <c:idx val="0"/>
              <c:layout>
                <c:manualLayout>
                  <c:x val="-3.9747289612424019E-8"/>
                  <c:y val="2.181733380901913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Body)"/>
                        <a:ea typeface="+mn-ea"/>
                        <a:cs typeface="+mn-cs"/>
                      </a:defRPr>
                    </a:pPr>
                    <a:r>
                      <a:rPr lang="en-US" sz="1000" dirty="0"/>
                      <a:t>15,000,000</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Body)"/>
                      <a:ea typeface="+mn-ea"/>
                      <a:cs typeface="+mn-cs"/>
                    </a:defRPr>
                  </a:pPr>
                  <a:endParaRPr lang="vi-VN"/>
                </a:p>
              </c:txPr>
              <c:showLegendKey val="0"/>
              <c:showVal val="1"/>
              <c:showCatName val="0"/>
              <c:showSerName val="0"/>
              <c:showPercent val="0"/>
              <c:showBubbleSize val="0"/>
              <c:extLst>
                <c:ext xmlns:c15="http://schemas.microsoft.com/office/drawing/2012/chart" uri="{CE6537A1-D6FC-4f65-9D91-7224C49458BB}">
                  <c15:layout>
                    <c:manualLayout>
                      <c:w val="0.22300502565079316"/>
                      <c:h val="0.109251661539568"/>
                    </c:manualLayout>
                  </c15:layout>
                  <c15:showDataLabelsRange val="0"/>
                </c:ext>
                <c:ext xmlns:c16="http://schemas.microsoft.com/office/drawing/2014/chart" uri="{C3380CC4-5D6E-409C-BE32-E72D297353CC}">
                  <c16:uniqueId val="{00000000-9EFE-4848-9DDD-A6E8410A2771}"/>
                </c:ext>
              </c:extLst>
            </c:dLbl>
            <c:dLbl>
              <c:idx val="3"/>
              <c:tx>
                <c:rich>
                  <a:bodyPr/>
                  <a:lstStyle/>
                  <a:p>
                    <a:fld id="{F961CD7F-AD86-49CC-9F02-0C4649C23431}" type="VALUE">
                      <a:rPr lang="en-US" sz="10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EFE-4848-9DDD-A6E8410A277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Body)"/>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Sheet1!$E$10:$E$13</c:f>
              <c:strCache>
                <c:ptCount val="4"/>
                <c:pt idx="0">
                  <c:v>Tăng huyết áp</c:v>
                </c:pt>
                <c:pt idx="1">
                  <c:v>Đái tháo đường</c:v>
                </c:pt>
                <c:pt idx="2">
                  <c:v>COPD</c:v>
                </c:pt>
                <c:pt idx="3">
                  <c:v>Ung thư</c:v>
                </c:pt>
              </c:strCache>
            </c:strRef>
          </c:cat>
          <c:val>
            <c:numRef>
              <c:f>Sheet1!$F$10:$F$13</c:f>
              <c:numCache>
                <c:formatCode>_(* #,##0_);_(* \(#,##0\);_(* "-"??_);_(@_)</c:formatCode>
                <c:ptCount val="4"/>
                <c:pt idx="0">
                  <c:v>15000000</c:v>
                </c:pt>
                <c:pt idx="1">
                  <c:v>4500000</c:v>
                </c:pt>
                <c:pt idx="2">
                  <c:v>2000000</c:v>
                </c:pt>
                <c:pt idx="3">
                  <c:v>354000</c:v>
                </c:pt>
              </c:numCache>
            </c:numRef>
          </c:val>
          <c:extLst>
            <c:ext xmlns:c16="http://schemas.microsoft.com/office/drawing/2014/chart" uri="{C3380CC4-5D6E-409C-BE32-E72D297353CC}">
              <c16:uniqueId val="{00000004-9EFE-4848-9DDD-A6E8410A2771}"/>
            </c:ext>
          </c:extLst>
        </c:ser>
        <c:dLbls>
          <c:showLegendKey val="0"/>
          <c:showVal val="0"/>
          <c:showCatName val="0"/>
          <c:showSerName val="0"/>
          <c:showPercent val="0"/>
          <c:showBubbleSize val="0"/>
        </c:dLbls>
        <c:gapWidth val="219"/>
        <c:overlap val="-27"/>
        <c:axId val="735864928"/>
        <c:axId val="735862048"/>
      </c:barChart>
      <c:catAx>
        <c:axId val="73586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70C0"/>
                </a:solidFill>
                <a:latin typeface="Arial (Body)"/>
                <a:ea typeface="+mn-ea"/>
                <a:cs typeface="+mn-cs"/>
              </a:defRPr>
            </a:pPr>
            <a:endParaRPr lang="vi-VN"/>
          </a:p>
        </c:txPr>
        <c:crossAx val="735862048"/>
        <c:crosses val="autoZero"/>
        <c:auto val="1"/>
        <c:lblAlgn val="ctr"/>
        <c:lblOffset val="100"/>
        <c:noMultiLvlLbl val="0"/>
      </c:catAx>
      <c:valAx>
        <c:axId val="735862048"/>
        <c:scaling>
          <c:orientation val="minMax"/>
        </c:scaling>
        <c:delete val="1"/>
        <c:axPos val="l"/>
        <c:numFmt formatCode="_(* #,##0_);_(* \(#,##0\);_(* &quot;-&quot;??_);_(@_)" sourceLinked="1"/>
        <c:majorTickMark val="none"/>
        <c:minorTickMark val="none"/>
        <c:tickLblPos val="nextTo"/>
        <c:crossAx val="735864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4472C4"/>
      </a:solidFill>
    </a:ln>
    <a:effectLst/>
  </c:spPr>
  <c:txPr>
    <a:bodyPr/>
    <a:lstStyle/>
    <a:p>
      <a:pPr>
        <a:defRPr/>
      </a:pPr>
      <a:endParaRPr lang="vi-V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 New Roman"/>
                <a:ea typeface="+mn-ea"/>
                <a:cs typeface="+mn-cs"/>
              </a:defRPr>
            </a:pPr>
            <a:r>
              <a:rPr lang="vi-VN" sz="1200" b="1" noProof="0" dirty="0">
                <a:solidFill>
                  <a:srgbClr val="FF0000"/>
                </a:solidFill>
                <a:latin typeface="Arial "/>
              </a:rPr>
              <a:t>Khảo sát ở người&gt; 60 tuổi</a:t>
            </a:r>
            <a:r>
              <a:rPr lang="vi-VN" sz="1200" b="1" baseline="0" noProof="0" dirty="0">
                <a:solidFill>
                  <a:srgbClr val="FF0000"/>
                </a:solidFill>
                <a:latin typeface="Arial "/>
              </a:rPr>
              <a:t> tại </a:t>
            </a:r>
            <a:r>
              <a:rPr lang="vi-VN" sz="1200" b="1" noProof="0" dirty="0">
                <a:solidFill>
                  <a:srgbClr val="FF0000"/>
                </a:solidFill>
                <a:latin typeface="Arial "/>
              </a:rPr>
              <a:t>Việt Nam (VNAS) năm 2014 (N</a:t>
            </a:r>
            <a:r>
              <a:rPr lang="vi-VN" sz="1200" b="1" baseline="0" noProof="0" dirty="0">
                <a:solidFill>
                  <a:srgbClr val="FF0000"/>
                </a:solidFill>
                <a:latin typeface="Arial "/>
              </a:rPr>
              <a:t> = 2,789)</a:t>
            </a:r>
            <a:endParaRPr lang="vi-VN" sz="1200" b="1" noProof="0" dirty="0">
              <a:solidFill>
                <a:srgbClr val="FF0000"/>
              </a:solidFill>
              <a:latin typeface="Arial "/>
            </a:endParaRPr>
          </a:p>
        </c:rich>
      </c:tx>
      <c:layout>
        <c:manualLayout>
          <c:xMode val="edge"/>
          <c:yMode val="edge"/>
          <c:x val="0.11504509065557984"/>
          <c:y val="4.854715503460999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 New Roman"/>
              <a:ea typeface="+mn-ea"/>
              <a:cs typeface="+mn-cs"/>
            </a:defRPr>
          </a:pPr>
          <a:endParaRPr lang="vi-VN"/>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20-4AAF-970B-E0671F297C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20-4AAF-970B-E0671F297C3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20-4AAF-970B-E0671F297C30}"/>
              </c:ext>
            </c:extLst>
          </c:dPt>
          <c:dLbls>
            <c:dLbl>
              <c:idx val="0"/>
              <c:layout>
                <c:manualLayout>
                  <c:x val="-0.1903930821919948"/>
                  <c:y val="0.12185133209989854"/>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mn-lt"/>
                        <a:ea typeface="+mn-ea"/>
                        <a:cs typeface="+mn-cs"/>
                      </a:defRPr>
                    </a:pPr>
                    <a:fld id="{E6B502F4-8E2E-459C-A58A-2E5C737388FE}" type="CATEGORYNAME">
                      <a:rPr lang="en-US" sz="700">
                        <a:solidFill>
                          <a:schemeClr val="bg1"/>
                        </a:solidFill>
                      </a:rPr>
                      <a:pPr>
                        <a:defRPr sz="700" b="1"/>
                      </a:pPr>
                      <a:t>[CATEGORY NAME]</a:t>
                    </a:fld>
                    <a:r>
                      <a:rPr lang="en-US" sz="700" dirty="0">
                        <a:solidFill>
                          <a:schemeClr val="bg1"/>
                        </a:solidFill>
                      </a:rPr>
                      <a:t>, </a:t>
                    </a:r>
                    <a:fld id="{731DC11A-0EFD-4DA1-A22F-9979E7A8A72A}" type="VALUE">
                      <a:rPr lang="en-US" sz="700">
                        <a:solidFill>
                          <a:schemeClr val="bg1"/>
                        </a:solidFill>
                      </a:rPr>
                      <a:pPr>
                        <a:defRPr sz="700" b="1"/>
                      </a:pPr>
                      <a:t>[VALUE]</a:t>
                    </a:fld>
                    <a:endParaRPr lang="en-US" sz="70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875139699986364"/>
                      <c:h val="0.11558567036342481"/>
                    </c:manualLayout>
                  </c15:layout>
                  <c15:dlblFieldTable/>
                  <c15:showDataLabelsRange val="0"/>
                </c:ext>
                <c:ext xmlns:c16="http://schemas.microsoft.com/office/drawing/2014/chart" uri="{C3380CC4-5D6E-409C-BE32-E72D297353CC}">
                  <c16:uniqueId val="{00000001-5520-4AAF-970B-E0671F297C30}"/>
                </c:ext>
              </c:extLst>
            </c:dLbl>
            <c:dLbl>
              <c:idx val="1"/>
              <c:layout>
                <c:manualLayout>
                  <c:x val="2.9158573079675551E-3"/>
                  <c:y val="-0.16496078616272467"/>
                </c:manualLayout>
              </c:layout>
              <c:tx>
                <c:rich>
                  <a:bodyPr/>
                  <a:lstStyle/>
                  <a:p>
                    <a:fld id="{2CE1F63A-473A-4472-9C51-1DB10D7A4037}" type="CATEGORYNAME">
                      <a:rPr lang="en-US">
                        <a:solidFill>
                          <a:schemeClr val="bg1"/>
                        </a:solidFill>
                      </a:rPr>
                      <a:pPr/>
                      <a:t>[CATEGORY NAME]</a:t>
                    </a:fld>
                    <a:r>
                      <a:rPr lang="en-US" baseline="0">
                        <a:solidFill>
                          <a:schemeClr val="bg1"/>
                        </a:solidFill>
                      </a:rPr>
                      <a:t>, </a:t>
                    </a:r>
                    <a:fld id="{81E5C31B-7C3D-4CF8-85CC-A33AC6BD41F7}" type="VALUE">
                      <a:rPr lang="en-US" baseline="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520-4AAF-970B-E0671F297C30}"/>
                </c:ext>
              </c:extLst>
            </c:dLbl>
            <c:dLbl>
              <c:idx val="2"/>
              <c:layout>
                <c:manualLayout>
                  <c:x val="0.16200599621261702"/>
                  <c:y val="0.12705014525224517"/>
                </c:manualLayout>
              </c:layout>
              <c:tx>
                <c:rich>
                  <a:bodyPr/>
                  <a:lstStyle/>
                  <a:p>
                    <a:fld id="{6E64ABC1-D1D7-4900-80B1-C7577B9814BE}" type="CATEGORYNAME">
                      <a:rPr lang="en-US">
                        <a:solidFill>
                          <a:schemeClr val="bg1"/>
                        </a:solidFill>
                      </a:rPr>
                      <a:pPr/>
                      <a:t>[CATEGORY NAME]</a:t>
                    </a:fld>
                    <a:r>
                      <a:rPr lang="en-US" baseline="0">
                        <a:solidFill>
                          <a:schemeClr val="bg1"/>
                        </a:solidFill>
                      </a:rPr>
                      <a:t>, </a:t>
                    </a:r>
                    <a:fld id="{D156A12B-7749-42B7-BBE8-297A8F45E3BD}" type="VALUE">
                      <a:rPr lang="en-US" baseline="0" smtClean="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20-4AAF-970B-E0671F297C30}"/>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n-lt"/>
                    <a:ea typeface="+mn-ea"/>
                    <a:cs typeface="+mn-cs"/>
                  </a:defRPr>
                </a:pPr>
                <a:endParaRPr lang="vi-VN"/>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Sheet1!$E$19:$E$21</c:f>
              <c:strCache>
                <c:ptCount val="3"/>
                <c:pt idx="0">
                  <c:v>1 bệnh mạn tính</c:v>
                </c:pt>
                <c:pt idx="1">
                  <c:v>Nhiều bệnh mạn tính</c:v>
                </c:pt>
                <c:pt idx="2">
                  <c:v>Không mắc bệnh</c:v>
                </c:pt>
              </c:strCache>
            </c:strRef>
          </c:cat>
          <c:val>
            <c:numRef>
              <c:f>Sheet1!$F$19:$F$21</c:f>
              <c:numCache>
                <c:formatCode>0.00%</c:formatCode>
                <c:ptCount val="3"/>
                <c:pt idx="0">
                  <c:v>0.28210000000000002</c:v>
                </c:pt>
                <c:pt idx="1">
                  <c:v>0.43909999999999999</c:v>
                </c:pt>
                <c:pt idx="2">
                  <c:v>0.27879999999999999</c:v>
                </c:pt>
              </c:numCache>
            </c:numRef>
          </c:val>
          <c:extLst>
            <c:ext xmlns:c16="http://schemas.microsoft.com/office/drawing/2014/chart" uri="{C3380CC4-5D6E-409C-BE32-E72D297353CC}">
              <c16:uniqueId val="{00000006-5520-4AAF-970B-E0671F297C3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vi-V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1"/>
      </a:solid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599075691170345E-2"/>
          <c:y val="9.5991023658190358E-2"/>
          <c:w val="0.98186789907843952"/>
          <c:h val="0.6859372536464835"/>
        </c:manualLayout>
      </c:layout>
      <c:barChart>
        <c:barDir val="col"/>
        <c:grouping val="clustered"/>
        <c:varyColors val="0"/>
        <c:ser>
          <c:idx val="1"/>
          <c:order val="0"/>
          <c:tx>
            <c:strRef>
              <c:f>Sheet1!$B$1</c:f>
              <c:strCache>
                <c:ptCount val="1"/>
                <c:pt idx="0">
                  <c:v>Coverage</c:v>
                </c:pt>
              </c:strCache>
            </c:strRef>
          </c:tx>
          <c:spPr>
            <a:solidFill>
              <a:schemeClr val="accent4">
                <a:lumMod val="60000"/>
                <a:lumOff val="40000"/>
              </a:schemeClr>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1-E75A-4B8D-80DD-F875A8AF01CF}"/>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3-E75A-4B8D-80DD-F875A8AF01CF}"/>
              </c:ext>
            </c:extLst>
          </c:dPt>
          <c:dLbls>
            <c:dLbl>
              <c:idx val="0"/>
              <c:tx>
                <c:rich>
                  <a:bodyPr/>
                  <a:lstStyle/>
                  <a:p>
                    <a:fld id="{B3D4DF8C-8F05-4B2C-861A-833B8B23169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75A-4B8D-80DD-F875A8AF01CF}"/>
                </c:ext>
              </c:extLst>
            </c:dLbl>
            <c:dLbl>
              <c:idx val="1"/>
              <c:tx>
                <c:rich>
                  <a:bodyPr/>
                  <a:lstStyle/>
                  <a:p>
                    <a:fld id="{1E21B117-1EFC-47D9-929B-A0E3DA696D5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75A-4B8D-80DD-F875A8AF01CF}"/>
                </c:ext>
              </c:extLst>
            </c:dLbl>
            <c:dLbl>
              <c:idx val="2"/>
              <c:tx>
                <c:rich>
                  <a:bodyPr/>
                  <a:lstStyle/>
                  <a:p>
                    <a:fld id="{DF1EEB90-2E72-4043-B224-545A7FBDA2D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75A-4B8D-80DD-F875A8AF01CF}"/>
                </c:ext>
              </c:extLst>
            </c:dLbl>
            <c:dLbl>
              <c:idx val="3"/>
              <c:tx>
                <c:rich>
                  <a:bodyPr/>
                  <a:lstStyle/>
                  <a:p>
                    <a:fld id="{062D0530-FCAB-40D1-9BC4-1DB7B525092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75A-4B8D-80DD-F875A8AF01CF}"/>
                </c:ext>
              </c:extLst>
            </c:dLbl>
            <c:dLbl>
              <c:idx val="4"/>
              <c:tx>
                <c:rich>
                  <a:bodyPr/>
                  <a:lstStyle/>
                  <a:p>
                    <a:fld id="{74CF457D-A5CF-4734-B347-E7188971391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75A-4B8D-80DD-F875A8AF01CF}"/>
                </c:ext>
              </c:extLst>
            </c:dLbl>
            <c:dLbl>
              <c:idx val="5"/>
              <c:tx>
                <c:rich>
                  <a:bodyPr/>
                  <a:lstStyle/>
                  <a:p>
                    <a:fld id="{FD1A1E4F-B2F4-46D3-8C27-16FFA221A2B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75A-4B8D-80DD-F875A8AF01CF}"/>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 m–3 y</c:v>
                </c:pt>
                <c:pt idx="1">
                  <c:v>3–6 y</c:v>
                </c:pt>
                <c:pt idx="2">
                  <c:v>7–12 y</c:v>
                </c:pt>
                <c:pt idx="3">
                  <c:v>13–18 y</c:v>
                </c:pt>
                <c:pt idx="4">
                  <c:v>50–64 y</c:v>
                </c:pt>
                <c:pt idx="5">
                  <c:v>≥65 y</c:v>
                </c:pt>
              </c:strCache>
            </c:strRef>
          </c:cat>
          <c:val>
            <c:numRef>
              <c:f>Sheet1!$B$2:$B$7</c:f>
              <c:numCache>
                <c:formatCode>General</c:formatCode>
                <c:ptCount val="6"/>
                <c:pt idx="0">
                  <c:v>55.32</c:v>
                </c:pt>
                <c:pt idx="1">
                  <c:v>42.22</c:v>
                </c:pt>
                <c:pt idx="2">
                  <c:v>74.34</c:v>
                </c:pt>
                <c:pt idx="3">
                  <c:v>75.790000000000006</c:v>
                </c:pt>
                <c:pt idx="4">
                  <c:v>20.6</c:v>
                </c:pt>
                <c:pt idx="5">
                  <c:v>49.19</c:v>
                </c:pt>
              </c:numCache>
            </c:numRef>
          </c:val>
          <c:extLst>
            <c:ext xmlns:c16="http://schemas.microsoft.com/office/drawing/2014/chart" uri="{C3380CC4-5D6E-409C-BE32-E72D297353CC}">
              <c16:uniqueId val="{00000008-E75A-4B8D-80DD-F875A8AF01CF}"/>
            </c:ext>
          </c:extLst>
        </c:ser>
        <c:dLbls>
          <c:showLegendKey val="0"/>
          <c:showVal val="0"/>
          <c:showCatName val="0"/>
          <c:showSerName val="0"/>
          <c:showPercent val="0"/>
          <c:showBubbleSize val="0"/>
        </c:dLbls>
        <c:gapWidth val="50"/>
        <c:overlap val="-25"/>
        <c:axId val="439885775"/>
        <c:axId val="447307695"/>
      </c:barChart>
      <c:catAx>
        <c:axId val="439885775"/>
        <c:scaling>
          <c:orientation val="minMax"/>
        </c:scaling>
        <c:delete val="0"/>
        <c:axPos val="b"/>
        <c:numFmt formatCode="General" sourceLinked="1"/>
        <c:majorTickMark val="out"/>
        <c:minorTickMark val="none"/>
        <c:tickLblPos val="nextTo"/>
        <c:spPr>
          <a:noFill/>
          <a:ln w="19050" cap="flat" cmpd="sng" algn="ctr">
            <a:solidFill>
              <a:schemeClr val="tx1">
                <a:lumMod val="60000"/>
                <a:lumOff val="4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47307695"/>
        <c:crosses val="autoZero"/>
        <c:auto val="1"/>
        <c:lblAlgn val="ctr"/>
        <c:lblOffset val="100"/>
        <c:noMultiLvlLbl val="0"/>
      </c:catAx>
      <c:valAx>
        <c:axId val="447307695"/>
        <c:scaling>
          <c:orientation val="minMax"/>
          <c:max val="100"/>
        </c:scaling>
        <c:delete val="0"/>
        <c:axPos val="l"/>
        <c:numFmt formatCode="General" sourceLinked="1"/>
        <c:majorTickMark val="out"/>
        <c:minorTickMark val="none"/>
        <c:tickLblPos val="nextTo"/>
        <c:spPr>
          <a:noFill/>
          <a:ln w="19050">
            <a:solidFill>
              <a:schemeClr val="tx1">
                <a:lumMod val="60000"/>
                <a:lumOff val="4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988577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058318744948901E-3"/>
          <c:y val="9.5991023658190358E-2"/>
          <c:w val="0.97598542031376279"/>
          <c:h val="0.6859372536464835"/>
        </c:manualLayout>
      </c:layout>
      <c:barChart>
        <c:barDir val="col"/>
        <c:grouping val="stacked"/>
        <c:varyColors val="0"/>
        <c:ser>
          <c:idx val="1"/>
          <c:order val="0"/>
          <c:tx>
            <c:strRef>
              <c:f>Sheet1!$B$1</c:f>
              <c:strCache>
                <c:ptCount val="1"/>
                <c:pt idx="0">
                  <c:v>Low</c:v>
                </c:pt>
              </c:strCache>
            </c:strRef>
          </c:tx>
          <c:spPr>
            <a:noFill/>
            <a:ln>
              <a:noFill/>
            </a:ln>
            <a:effectLst/>
          </c:spPr>
          <c:invertIfNegative val="0"/>
          <c:dPt>
            <c:idx val="4"/>
            <c:invertIfNegative val="0"/>
            <c:bubble3D val="0"/>
            <c:spPr>
              <a:noFill/>
              <a:ln>
                <a:noFill/>
              </a:ln>
              <a:effectLst/>
            </c:spPr>
            <c:extLst>
              <c:ext xmlns:c16="http://schemas.microsoft.com/office/drawing/2014/chart" uri="{C3380CC4-5D6E-409C-BE32-E72D297353CC}">
                <c16:uniqueId val="{00000001-C4B5-4CF6-A856-967DED2AFE4D}"/>
              </c:ext>
            </c:extLst>
          </c:dPt>
          <c:dPt>
            <c:idx val="5"/>
            <c:invertIfNegative val="0"/>
            <c:bubble3D val="0"/>
            <c:spPr>
              <a:noFill/>
              <a:ln>
                <a:noFill/>
              </a:ln>
              <a:effectLst/>
            </c:spPr>
            <c:extLst>
              <c:ext xmlns:c16="http://schemas.microsoft.com/office/drawing/2014/chart" uri="{C3380CC4-5D6E-409C-BE32-E72D297353CC}">
                <c16:uniqueId val="{00000003-C4B5-4CF6-A856-967DED2AFE4D}"/>
              </c:ext>
            </c:extLst>
          </c:dPt>
          <c:cat>
            <c:strRef>
              <c:f>Sheet1!$A$2:$A$4</c:f>
              <c:strCache>
                <c:ptCount val="3"/>
                <c:pt idx="0">
                  <c:v>Pediatric 
DTP
N=16</c:v>
                </c:pt>
                <c:pt idx="1">
                  <c:v>Adolescent 
HPV
N=13</c:v>
                </c:pt>
                <c:pt idx="2">
                  <c:v>Older adult 
influenza
N=14</c:v>
                </c:pt>
              </c:strCache>
            </c:strRef>
          </c:cat>
          <c:val>
            <c:numRef>
              <c:f>Sheet1!$B$2:$B$4</c:f>
              <c:numCache>
                <c:formatCode>General</c:formatCode>
                <c:ptCount val="3"/>
                <c:pt idx="0">
                  <c:v>89.1</c:v>
                </c:pt>
                <c:pt idx="1">
                  <c:v>5</c:v>
                </c:pt>
                <c:pt idx="2">
                  <c:v>4.3</c:v>
                </c:pt>
              </c:numCache>
            </c:numRef>
          </c:val>
          <c:extLst>
            <c:ext xmlns:c16="http://schemas.microsoft.com/office/drawing/2014/chart" uri="{C3380CC4-5D6E-409C-BE32-E72D297353CC}">
              <c16:uniqueId val="{00000004-C4B5-4CF6-A856-967DED2AFE4D}"/>
            </c:ext>
          </c:extLst>
        </c:ser>
        <c:ser>
          <c:idx val="0"/>
          <c:order val="1"/>
          <c:tx>
            <c:strRef>
              <c:f>Sheet1!$C$1</c:f>
              <c:strCache>
                <c:ptCount val="1"/>
                <c:pt idx="0">
                  <c:v>High</c:v>
                </c:pt>
              </c:strCache>
            </c:strRef>
          </c:tx>
          <c:spPr>
            <a:solidFill>
              <a:schemeClr val="tx2">
                <a:lumMod val="60000"/>
                <a:lumOff val="40000"/>
              </a:schemeClr>
            </a:solidFill>
            <a:ln>
              <a:noFill/>
            </a:ln>
            <a:effectLst/>
          </c:spPr>
          <c:invertIfNegative val="0"/>
          <c:dPt>
            <c:idx val="2"/>
            <c:invertIfNegative val="0"/>
            <c:bubble3D val="0"/>
            <c:spPr>
              <a:solidFill>
                <a:schemeClr val="tx2"/>
              </a:solidFill>
              <a:ln>
                <a:noFill/>
              </a:ln>
              <a:effectLst/>
            </c:spPr>
            <c:extLst>
              <c:ext xmlns:c16="http://schemas.microsoft.com/office/drawing/2014/chart" uri="{C3380CC4-5D6E-409C-BE32-E72D297353CC}">
                <c16:uniqueId val="{00000006-C4B5-4CF6-A856-967DED2AFE4D}"/>
              </c:ext>
            </c:extLst>
          </c:dPt>
          <c:cat>
            <c:strRef>
              <c:f>Sheet1!$A$2:$A$4</c:f>
              <c:strCache>
                <c:ptCount val="3"/>
                <c:pt idx="0">
                  <c:v>Pediatric 
DTP
N=16</c:v>
                </c:pt>
                <c:pt idx="1">
                  <c:v>Adolescent 
HPV
N=13</c:v>
                </c:pt>
                <c:pt idx="2">
                  <c:v>Older adult 
influenza
N=14</c:v>
                </c:pt>
              </c:strCache>
            </c:strRef>
          </c:cat>
          <c:val>
            <c:numRef>
              <c:f>Sheet1!$C$2:$C$4</c:f>
              <c:numCache>
                <c:formatCode>General</c:formatCode>
                <c:ptCount val="3"/>
                <c:pt idx="0">
                  <c:v>9.1000000000000085</c:v>
                </c:pt>
                <c:pt idx="1">
                  <c:v>80.900000000000006</c:v>
                </c:pt>
                <c:pt idx="2">
                  <c:v>67.3</c:v>
                </c:pt>
              </c:numCache>
            </c:numRef>
          </c:val>
          <c:extLst>
            <c:ext xmlns:c16="http://schemas.microsoft.com/office/drawing/2014/chart" uri="{C3380CC4-5D6E-409C-BE32-E72D297353CC}">
              <c16:uniqueId val="{00000007-C4B5-4CF6-A856-967DED2AFE4D}"/>
            </c:ext>
          </c:extLst>
        </c:ser>
        <c:dLbls>
          <c:showLegendKey val="0"/>
          <c:showVal val="0"/>
          <c:showCatName val="0"/>
          <c:showSerName val="0"/>
          <c:showPercent val="0"/>
          <c:showBubbleSize val="0"/>
        </c:dLbls>
        <c:gapWidth val="50"/>
        <c:overlap val="100"/>
        <c:axId val="439885775"/>
        <c:axId val="447307695"/>
      </c:barChart>
      <c:catAx>
        <c:axId val="439885775"/>
        <c:scaling>
          <c:orientation val="minMax"/>
        </c:scaling>
        <c:delete val="0"/>
        <c:axPos val="b"/>
        <c:numFmt formatCode="General" sourceLinked="1"/>
        <c:majorTickMark val="out"/>
        <c:minorTickMark val="none"/>
        <c:tickLblPos val="nextTo"/>
        <c:spPr>
          <a:noFill/>
          <a:ln w="19050" cap="flat" cmpd="sng" algn="ctr">
            <a:solidFill>
              <a:schemeClr val="tx1">
                <a:lumMod val="60000"/>
                <a:lumOff val="4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47307695"/>
        <c:crosses val="autoZero"/>
        <c:auto val="1"/>
        <c:lblAlgn val="ctr"/>
        <c:lblOffset val="100"/>
        <c:noMultiLvlLbl val="0"/>
      </c:catAx>
      <c:valAx>
        <c:axId val="447307695"/>
        <c:scaling>
          <c:orientation val="minMax"/>
          <c:max val="100"/>
        </c:scaling>
        <c:delete val="0"/>
        <c:axPos val="l"/>
        <c:numFmt formatCode="General" sourceLinked="1"/>
        <c:majorTickMark val="out"/>
        <c:minorTickMark val="none"/>
        <c:tickLblPos val="nextTo"/>
        <c:spPr>
          <a:noFill/>
          <a:ln w="19050">
            <a:solidFill>
              <a:schemeClr val="tx1">
                <a:lumMod val="60000"/>
                <a:lumOff val="4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988577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0283567718771"/>
          <c:y val="9.5991064776757826E-2"/>
          <c:w val="0.84422805042278126"/>
          <c:h val="0.6859372536464835"/>
        </c:manualLayout>
      </c:layout>
      <c:barChart>
        <c:barDir val="col"/>
        <c:grouping val="clustered"/>
        <c:varyColors val="0"/>
        <c:ser>
          <c:idx val="1"/>
          <c:order val="0"/>
          <c:tx>
            <c:strRef>
              <c:f>Sheet1!$B$1</c:f>
              <c:strCache>
                <c:ptCount val="1"/>
                <c:pt idx="0">
                  <c:v>Low</c:v>
                </c:pt>
              </c:strCache>
            </c:strRef>
          </c:tx>
          <c:spPr>
            <a:solidFill>
              <a:schemeClr val="accent3">
                <a:lumMod val="60000"/>
                <a:lumOff val="40000"/>
              </a:schemeClr>
            </a:solidFill>
            <a:ln>
              <a:noFill/>
            </a:ln>
            <a:effectLst/>
          </c:spPr>
          <c:invertIfNegative val="0"/>
          <c:dPt>
            <c:idx val="2"/>
            <c:invertIfNegative val="0"/>
            <c:bubble3D val="0"/>
            <c:spPr>
              <a:solidFill>
                <a:schemeClr val="accent3"/>
              </a:solidFill>
              <a:ln>
                <a:noFill/>
              </a:ln>
              <a:effectLst/>
            </c:spPr>
            <c:extLst>
              <c:ext xmlns:c16="http://schemas.microsoft.com/office/drawing/2014/chart" uri="{C3380CC4-5D6E-409C-BE32-E72D297353CC}">
                <c16:uniqueId val="{00000001-AA58-47F5-979B-2C92E2BDE576}"/>
              </c:ext>
            </c:extLst>
          </c:dPt>
          <c:dPt>
            <c:idx val="4"/>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AA58-47F5-979B-2C92E2BDE576}"/>
              </c:ext>
            </c:extLst>
          </c:dPt>
          <c:dPt>
            <c:idx val="5"/>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5-AA58-47F5-979B-2C92E2BDE576}"/>
              </c:ext>
            </c:extLst>
          </c:dPt>
          <c:dLbls>
            <c:dLbl>
              <c:idx val="0"/>
              <c:tx>
                <c:rich>
                  <a:bodyPr/>
                  <a:lstStyle/>
                  <a:p>
                    <a:fld id="{D9E8E04F-0C71-4F68-BF1F-3FFDA62B8D1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A58-47F5-979B-2C92E2BDE576}"/>
                </c:ext>
              </c:extLst>
            </c:dLbl>
            <c:dLbl>
              <c:idx val="1"/>
              <c:tx>
                <c:rich>
                  <a:bodyPr/>
                  <a:lstStyle/>
                  <a:p>
                    <a:fld id="{6330344C-1A80-4A0A-9FCA-7F078E6741B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A58-47F5-979B-2C92E2BDE576}"/>
                </c:ext>
              </c:extLst>
            </c:dLbl>
            <c:dLbl>
              <c:idx val="2"/>
              <c:tx>
                <c:rich>
                  <a:bodyPr/>
                  <a:lstStyle/>
                  <a:p>
                    <a:fld id="{F0B45FD5-F252-4A8D-A49A-2C9447034DE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58-47F5-979B-2C92E2BDE576}"/>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19–35 months</c:v>
                </c:pt>
                <c:pt idx="1">
                  <c:v>19–64 years*</c:v>
                </c:pt>
                <c:pt idx="2">
                  <c:v>≥65 years</c:v>
                </c:pt>
              </c:strCache>
            </c:strRef>
          </c:cat>
          <c:val>
            <c:numRef>
              <c:f>Sheet1!$B$2:$B$4</c:f>
              <c:numCache>
                <c:formatCode>General</c:formatCode>
                <c:ptCount val="3"/>
                <c:pt idx="0">
                  <c:v>82</c:v>
                </c:pt>
                <c:pt idx="1">
                  <c:v>21.2</c:v>
                </c:pt>
                <c:pt idx="2">
                  <c:v>59.7</c:v>
                </c:pt>
              </c:numCache>
            </c:numRef>
          </c:val>
          <c:extLst>
            <c:ext xmlns:c16="http://schemas.microsoft.com/office/drawing/2014/chart" uri="{C3380CC4-5D6E-409C-BE32-E72D297353CC}">
              <c16:uniqueId val="{00000008-AA58-47F5-979B-2C92E2BDE576}"/>
            </c:ext>
          </c:extLst>
        </c:ser>
        <c:dLbls>
          <c:showLegendKey val="0"/>
          <c:showVal val="0"/>
          <c:showCatName val="0"/>
          <c:showSerName val="0"/>
          <c:showPercent val="0"/>
          <c:showBubbleSize val="0"/>
        </c:dLbls>
        <c:gapWidth val="50"/>
        <c:axId val="439885775"/>
        <c:axId val="447307695"/>
      </c:barChart>
      <c:catAx>
        <c:axId val="439885775"/>
        <c:scaling>
          <c:orientation val="minMax"/>
        </c:scaling>
        <c:delete val="0"/>
        <c:axPos val="b"/>
        <c:numFmt formatCode="General" sourceLinked="1"/>
        <c:majorTickMark val="out"/>
        <c:minorTickMark val="none"/>
        <c:tickLblPos val="nextTo"/>
        <c:spPr>
          <a:noFill/>
          <a:ln w="19050" cap="flat" cmpd="sng" algn="ctr">
            <a:solidFill>
              <a:schemeClr val="tx1">
                <a:lumMod val="60000"/>
                <a:lumOff val="4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7307695"/>
        <c:crosses val="autoZero"/>
        <c:auto val="1"/>
        <c:lblAlgn val="ctr"/>
        <c:lblOffset val="100"/>
        <c:noMultiLvlLbl val="0"/>
      </c:catAx>
      <c:valAx>
        <c:axId val="447307695"/>
        <c:scaling>
          <c:orientation val="minMax"/>
          <c:max val="100"/>
        </c:scaling>
        <c:delete val="0"/>
        <c:axPos val="l"/>
        <c:numFmt formatCode="General" sourceLinked="1"/>
        <c:majorTickMark val="out"/>
        <c:minorTickMark val="none"/>
        <c:tickLblPos val="nextTo"/>
        <c:spPr>
          <a:noFill/>
          <a:ln w="19050">
            <a:solidFill>
              <a:schemeClr val="tx1">
                <a:lumMod val="60000"/>
                <a:lumOff val="4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3988577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0.11578</cdr:x>
      <cdr:y>0.0715</cdr:y>
    </cdr:from>
    <cdr:to>
      <cdr:x>0.14204</cdr:x>
      <cdr:y>0.19543</cdr:y>
    </cdr:to>
    <cdr:sp macro="" textlink="">
      <cdr:nvSpPr>
        <cdr:cNvPr id="2" name="TextBox 1">
          <a:extLst xmlns:a="http://schemas.openxmlformats.org/drawingml/2006/main">
            <a:ext uri="{FF2B5EF4-FFF2-40B4-BE49-F238E27FC236}">
              <a16:creationId xmlns:a16="http://schemas.microsoft.com/office/drawing/2014/main" id="{5E0F26D9-C4EB-4ABE-A471-DAC6C4B36E70}"/>
            </a:ext>
          </a:extLst>
        </cdr:cNvPr>
        <cdr:cNvSpPr txBox="1"/>
      </cdr:nvSpPr>
      <cdr:spPr>
        <a:xfrm xmlns:a="http://schemas.openxmlformats.org/drawingml/2006/main">
          <a:off x="320956" y="159826"/>
          <a:ext cx="72768" cy="276999"/>
        </a:xfrm>
        <a:prstGeom xmlns:a="http://schemas.openxmlformats.org/drawingml/2006/main" prst="rect">
          <a:avLst/>
        </a:prstGeom>
        <a:noFill xmlns:a="http://schemas.openxmlformats.org/drawingml/2006/main"/>
      </cdr:spPr>
      <cdr:txBody>
        <a:bodyPr xmlns:a="http://schemas.openxmlformats.org/drawingml/2006/main" vertOverflow="clip" wrap="none" lIns="36000" rIns="36000" rtlCol="0">
          <a:spAutoFit/>
        </a:bodyPr>
        <a:lstStyle xmlns:a="http://schemas.openxmlformats.org/drawingml/2006/main"/>
        <a:p xmlns:a="http://schemas.openxmlformats.org/drawingml/2006/main">
          <a:pPr algn="l">
            <a:buClr>
              <a:schemeClr val="tx1"/>
            </a:buClr>
          </a:pPr>
          <a:endParaRPr lang="en-GB"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0.11578</cdr:x>
      <cdr:y>0.0715</cdr:y>
    </cdr:from>
    <cdr:to>
      <cdr:x>0.14204</cdr:x>
      <cdr:y>0.19543</cdr:y>
    </cdr:to>
    <cdr:sp macro="" textlink="">
      <cdr:nvSpPr>
        <cdr:cNvPr id="2" name="TextBox 1">
          <a:extLst xmlns:a="http://schemas.openxmlformats.org/drawingml/2006/main">
            <a:ext uri="{FF2B5EF4-FFF2-40B4-BE49-F238E27FC236}">
              <a16:creationId xmlns:a16="http://schemas.microsoft.com/office/drawing/2014/main" id="{5E0F26D9-C4EB-4ABE-A471-DAC6C4B36E70}"/>
            </a:ext>
          </a:extLst>
        </cdr:cNvPr>
        <cdr:cNvSpPr txBox="1"/>
      </cdr:nvSpPr>
      <cdr:spPr>
        <a:xfrm xmlns:a="http://schemas.openxmlformats.org/drawingml/2006/main">
          <a:off x="320956" y="159826"/>
          <a:ext cx="72768" cy="276999"/>
        </a:xfrm>
        <a:prstGeom xmlns:a="http://schemas.openxmlformats.org/drawingml/2006/main" prst="rect">
          <a:avLst/>
        </a:prstGeom>
        <a:noFill xmlns:a="http://schemas.openxmlformats.org/drawingml/2006/main"/>
      </cdr:spPr>
      <cdr:txBody>
        <a:bodyPr xmlns:a="http://schemas.openxmlformats.org/drawingml/2006/main" vertOverflow="clip" wrap="none" lIns="36000" rIns="36000" rtlCol="0">
          <a:spAutoFit/>
        </a:bodyPr>
        <a:lstStyle xmlns:a="http://schemas.openxmlformats.org/drawingml/2006/main"/>
        <a:p xmlns:a="http://schemas.openxmlformats.org/drawingml/2006/main">
          <a:pPr algn="l">
            <a:buClr>
              <a:schemeClr val="tx1"/>
            </a:buClr>
          </a:pPr>
          <a:endParaRPr lang="en-GB"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0A8971-52B8-4C5A-99D8-986A596F2912}" type="datetimeFigureOut">
              <a:rPr lang="en-GB" smtClean="0"/>
              <a:pPr/>
              <a:t>07/09/2025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B53C8-14E4-49A7-A1A5-3BF810B81EBE}" type="slidenum">
              <a:rPr lang="en-GB" smtClean="0"/>
              <a:pPr/>
              <a:t>‹#›</a:t>
            </a:fld>
            <a:endParaRPr lang="en-GB"/>
          </a:p>
        </p:txBody>
      </p:sp>
    </p:spTree>
    <p:extLst>
      <p:ext uri="{BB962C8B-B14F-4D97-AF65-F5344CB8AC3E}">
        <p14:creationId xmlns:p14="http://schemas.microsoft.com/office/powerpoint/2010/main" val="4209032733"/>
      </p:ext>
    </p:extLst>
  </p:cSld>
  <p:clrMap bg1="lt1" tx1="dk1" bg2="lt2" tx2="dk2" accent1="accent1" accent2="accent2" accent3="accent3" accent4="accent4" accent5="accent5" accent6="accent6" hlink="hlink" folHlink="folHlink"/>
  <p:notesStyle>
    <a:lvl1pPr marL="0" algn="l" defTabSz="909366" rtl="0" eaLnBrk="1" latinLnBrk="0" hangingPunct="1">
      <a:defRPr sz="1200" kern="1200">
        <a:solidFill>
          <a:schemeClr val="tx1"/>
        </a:solidFill>
        <a:latin typeface="+mn-lt"/>
        <a:ea typeface="+mn-ea"/>
        <a:cs typeface="+mn-cs"/>
      </a:defRPr>
    </a:lvl1pPr>
    <a:lvl2pPr marL="454680" algn="l" defTabSz="909366" rtl="0" eaLnBrk="1" latinLnBrk="0" hangingPunct="1">
      <a:defRPr sz="1200" kern="1200">
        <a:solidFill>
          <a:schemeClr val="tx1"/>
        </a:solidFill>
        <a:latin typeface="+mn-lt"/>
        <a:ea typeface="+mn-ea"/>
        <a:cs typeface="+mn-cs"/>
      </a:defRPr>
    </a:lvl2pPr>
    <a:lvl3pPr marL="909366" algn="l" defTabSz="909366" rtl="0" eaLnBrk="1" latinLnBrk="0" hangingPunct="1">
      <a:defRPr sz="1200" kern="1200">
        <a:solidFill>
          <a:schemeClr val="tx1"/>
        </a:solidFill>
        <a:latin typeface="+mn-lt"/>
        <a:ea typeface="+mn-ea"/>
        <a:cs typeface="+mn-cs"/>
      </a:defRPr>
    </a:lvl3pPr>
    <a:lvl4pPr marL="1364043" algn="l" defTabSz="909366" rtl="0" eaLnBrk="1" latinLnBrk="0" hangingPunct="1">
      <a:defRPr sz="1200" kern="1200">
        <a:solidFill>
          <a:schemeClr val="tx1"/>
        </a:solidFill>
        <a:latin typeface="+mn-lt"/>
        <a:ea typeface="+mn-ea"/>
        <a:cs typeface="+mn-cs"/>
      </a:defRPr>
    </a:lvl4pPr>
    <a:lvl5pPr marL="1818725" algn="l" defTabSz="909366" rtl="0" eaLnBrk="1" latinLnBrk="0" hangingPunct="1">
      <a:defRPr sz="1200" kern="1200">
        <a:solidFill>
          <a:schemeClr val="tx1"/>
        </a:solidFill>
        <a:latin typeface="+mn-lt"/>
        <a:ea typeface="+mn-ea"/>
        <a:cs typeface="+mn-cs"/>
      </a:defRPr>
    </a:lvl5pPr>
    <a:lvl6pPr marL="2273400" algn="l" defTabSz="909366" rtl="0" eaLnBrk="1" latinLnBrk="0" hangingPunct="1">
      <a:defRPr sz="1200" kern="1200">
        <a:solidFill>
          <a:schemeClr val="tx1"/>
        </a:solidFill>
        <a:latin typeface="+mn-lt"/>
        <a:ea typeface="+mn-ea"/>
        <a:cs typeface="+mn-cs"/>
      </a:defRPr>
    </a:lvl6pPr>
    <a:lvl7pPr marL="2728081" algn="l" defTabSz="909366" rtl="0" eaLnBrk="1" latinLnBrk="0" hangingPunct="1">
      <a:defRPr sz="1200" kern="1200">
        <a:solidFill>
          <a:schemeClr val="tx1"/>
        </a:solidFill>
        <a:latin typeface="+mn-lt"/>
        <a:ea typeface="+mn-ea"/>
        <a:cs typeface="+mn-cs"/>
      </a:defRPr>
    </a:lvl7pPr>
    <a:lvl8pPr marL="3182759" algn="l" defTabSz="909366" rtl="0" eaLnBrk="1" latinLnBrk="0" hangingPunct="1">
      <a:defRPr sz="1200" kern="1200">
        <a:solidFill>
          <a:schemeClr val="tx1"/>
        </a:solidFill>
        <a:latin typeface="+mn-lt"/>
        <a:ea typeface="+mn-ea"/>
        <a:cs typeface="+mn-cs"/>
      </a:defRPr>
    </a:lvl8pPr>
    <a:lvl9pPr marL="3637440" algn="l" defTabSz="90936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crohnscolitisfoundation.org/sites/default/files/2019-09/Health%20Maintenance%20Checklist%202019-3.pdf" TargetMode="External"/><Relationship Id="rId3" Type="http://schemas.openxmlformats.org/officeDocument/2006/relationships/hyperlink" Target="https://www.canada.ca/en/services/health/publications/healthy-living/updated-recommendations-use-herpes-zoster-vaccines.html" TargetMode="External"/><Relationship Id="rId7" Type="http://schemas.openxmlformats.org/officeDocument/2006/relationships/hyperlink" Target="https://www.moh.gov.sa/en/HealthAwareness/EducationalContent/HealthTips/Documents/Immunization-Schedule.pdf" TargetMode="External"/><Relationship Id="rId12" Type="http://schemas.openxmlformats.org/officeDocument/2006/relationships/hyperlink" Target="https://eacs.sanfordguide.com/prevention-non-infectious-co-morbidities/vaccination"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bag.admin.ch/bag/en/home/krankheiten/krankheiten-im-ueberblick/windpocken.html" TargetMode="External"/><Relationship Id="rId11" Type="http://schemas.openxmlformats.org/officeDocument/2006/relationships/hyperlink" Target="https://www.nccn.org/professionals/physician_gls/pdf/infections.pdf" TargetMode="External"/><Relationship Id="rId5" Type="http://schemas.openxmlformats.org/officeDocument/2006/relationships/hyperlink" Target="https://www.trovanorme.salute.gov.it/norme/renderNormsanPdf?anno=2021&amp;codLeg=79080&amp;parte=1%20&amp;serie=null" TargetMode="External"/><Relationship Id="rId10" Type="http://schemas.openxmlformats.org/officeDocument/2006/relationships/hyperlink" Target="https://www.nccn.org/professionals/physician_gls/pdf/survivorship.pdf" TargetMode="External"/><Relationship Id="rId4" Type="http://schemas.openxmlformats.org/officeDocument/2006/relationships/hyperlink" Target="https://www.rki.de/DE/Content/Infekt/EpidBull/Archiv/2018/Ausgaben/50_18.pdf?__blob=publicationFile" TargetMode="External"/><Relationship Id="rId9" Type="http://schemas.openxmlformats.org/officeDocument/2006/relationships/hyperlink" Target="https://goldcopd.org/2023-gold-report-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pps.who.int/gb/archive/pdf_files/WHA56/ea56r19.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err="1">
                <a:solidFill>
                  <a:srgbClr val="1F4E79"/>
                </a:solidFill>
                <a:effectLst/>
                <a:latin typeface="Tahoma" panose="020B0604030504040204" pitchFamily="34" charset="0"/>
              </a:rPr>
              <a:t>Lợi</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ích</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và</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khuyến</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cáo</a:t>
            </a:r>
            <a:r>
              <a:rPr lang="en-US" sz="1800" b="1" i="0" dirty="0">
                <a:solidFill>
                  <a:srgbClr val="1F4E79"/>
                </a:solidFill>
                <a:effectLst/>
                <a:latin typeface="Tahoma" panose="020B0604030504040204" pitchFamily="34" charset="0"/>
              </a:rPr>
              <a:t> vaccine </a:t>
            </a:r>
            <a:r>
              <a:rPr lang="en-US" sz="1800" b="1" i="0" dirty="0" err="1">
                <a:solidFill>
                  <a:srgbClr val="1F4E79"/>
                </a:solidFill>
                <a:effectLst/>
                <a:latin typeface="Tahoma" panose="020B0604030504040204" pitchFamily="34" charset="0"/>
              </a:rPr>
              <a:t>phòng</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nhiễm</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trùng</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hô</a:t>
            </a:r>
            <a:r>
              <a:rPr lang="en-US" sz="1800" b="1" i="0" dirty="0">
                <a:solidFill>
                  <a:srgbClr val="1F4E79"/>
                </a:solidFill>
                <a:effectLst/>
                <a:latin typeface="Tahoma" panose="020B0604030504040204" pitchFamily="34" charset="0"/>
              </a:rPr>
              <a:t> </a:t>
            </a:r>
            <a:r>
              <a:rPr lang="en-US" sz="1800" b="1" i="0" dirty="0" err="1">
                <a:solidFill>
                  <a:srgbClr val="1F4E79"/>
                </a:solidFill>
                <a:effectLst/>
                <a:latin typeface="Tahoma" panose="020B0604030504040204" pitchFamily="34" charset="0"/>
              </a:rPr>
              <a:t>hấp</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B9681-33A3-4AC6-9E18-C0E14ADE2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70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dirty="0">
                <a:solidFill>
                  <a:srgbClr val="242021"/>
                </a:solidFill>
                <a:effectLst/>
                <a:latin typeface="LegacySerifStd-BookItalic"/>
              </a:rPr>
              <a:t>S. pneumoniae </a:t>
            </a:r>
            <a:r>
              <a:rPr lang="en-US" sz="1800" b="0" i="0" dirty="0">
                <a:solidFill>
                  <a:srgbClr val="242021"/>
                </a:solidFill>
                <a:effectLst/>
                <a:latin typeface="LegacySerifStd-Book"/>
              </a:rPr>
              <a:t>or pneumococcus is a Gram positive bacterium, generally encapsulated, that is present in pairs or</a:t>
            </a:r>
            <a:br>
              <a:rPr lang="en-US" sz="1800" b="0" i="0" dirty="0">
                <a:solidFill>
                  <a:srgbClr val="242021"/>
                </a:solidFill>
                <a:effectLst/>
                <a:latin typeface="LegacySerifStd-Book"/>
              </a:rPr>
            </a:br>
            <a:r>
              <a:rPr lang="en-US" sz="1800" b="0" i="0" dirty="0">
                <a:solidFill>
                  <a:srgbClr val="242021"/>
                </a:solidFill>
                <a:effectLst/>
                <a:latin typeface="LegacySerifStd-Book"/>
              </a:rPr>
              <a:t>short chains in the form of a spear. There are approximately 92 immunologically distinct serotypes capable of leading to various diseases. Of these 92 serotypes, 20 are responsible for 75% of invasive infections.</a:t>
            </a:r>
            <a:br>
              <a:rPr lang="en-US" sz="1800" b="0" i="0" dirty="0">
                <a:solidFill>
                  <a:srgbClr val="242021"/>
                </a:solidFill>
                <a:effectLst/>
                <a:latin typeface="LegacySerifStd-Book"/>
              </a:rPr>
            </a:br>
            <a:r>
              <a:rPr lang="en-US" sz="1800" b="0" i="0" dirty="0">
                <a:solidFill>
                  <a:srgbClr val="242021"/>
                </a:solidFill>
                <a:effectLst/>
                <a:latin typeface="LegacySerifStd-Book"/>
              </a:rPr>
              <a:t>Pneumococcal infection is classified either as carrier</a:t>
            </a:r>
            <a:br>
              <a:rPr lang="en-US" sz="1800" b="0" i="0" dirty="0">
                <a:solidFill>
                  <a:srgbClr val="242021"/>
                </a:solidFill>
                <a:effectLst/>
                <a:latin typeface="LegacySerifStd-Book"/>
              </a:rPr>
            </a:br>
            <a:r>
              <a:rPr lang="en-US" sz="1800" b="0" i="0" dirty="0">
                <a:solidFill>
                  <a:srgbClr val="242021"/>
                </a:solidFill>
                <a:effectLst/>
                <a:latin typeface="LegacySerifStd-Book"/>
              </a:rPr>
              <a:t>state, </a:t>
            </a:r>
            <a:r>
              <a:rPr lang="en-US" sz="1800" b="0" i="1" dirty="0">
                <a:solidFill>
                  <a:srgbClr val="242021"/>
                </a:solidFill>
                <a:effectLst/>
                <a:latin typeface="LegacySerifStd-BookItalic"/>
              </a:rPr>
              <a:t>noninvasive disease </a:t>
            </a:r>
            <a:r>
              <a:rPr lang="en-US" sz="1800" b="0" i="0" dirty="0">
                <a:solidFill>
                  <a:srgbClr val="242021"/>
                </a:solidFill>
                <a:effectLst/>
                <a:latin typeface="LegacySerifStd-Book"/>
              </a:rPr>
              <a:t>(NID) - localized purulent infection, such as sinusitis, otitis media, conjunctivitis and nonbacteremic pneumonia – or </a:t>
            </a:r>
            <a:r>
              <a:rPr lang="en-US" sz="1800" b="0" i="1" dirty="0">
                <a:solidFill>
                  <a:srgbClr val="242021"/>
                </a:solidFill>
                <a:effectLst/>
                <a:latin typeface="LegacySerifStd-BookItalic"/>
              </a:rPr>
              <a:t>Invasive Pneumococcus Disease</a:t>
            </a:r>
            <a:br>
              <a:rPr lang="en-US" sz="1800" b="0" i="1" dirty="0">
                <a:solidFill>
                  <a:srgbClr val="242021"/>
                </a:solidFill>
                <a:effectLst/>
                <a:latin typeface="LegacySerifStd-BookItalic"/>
              </a:rPr>
            </a:br>
            <a:r>
              <a:rPr lang="en-US" sz="1800" b="0" i="0" dirty="0">
                <a:solidFill>
                  <a:srgbClr val="242021"/>
                </a:solidFill>
                <a:effectLst/>
                <a:latin typeface="LegacySerifStd-Book"/>
              </a:rPr>
              <a:t>(IPD) - pneumonia with bacteremia, bacteremia, meningitis, and endocarditis, which also constitute the forms</a:t>
            </a:r>
            <a:br>
              <a:rPr lang="en-US" sz="1800" b="0" i="0" dirty="0">
                <a:solidFill>
                  <a:srgbClr val="242021"/>
                </a:solidFill>
                <a:effectLst/>
                <a:latin typeface="LegacySerifStd-Book"/>
              </a:rPr>
            </a:br>
            <a:r>
              <a:rPr lang="en-US" sz="1800" b="0" i="0" dirty="0">
                <a:solidFill>
                  <a:srgbClr val="242021"/>
                </a:solidFill>
                <a:effectLst/>
                <a:latin typeface="LegacySerifStd-Book"/>
              </a:rPr>
              <a:t>of presentation in adults and the elderly52(</a:t>
            </a:r>
            <a:r>
              <a:rPr lang="en-US" sz="1800" b="1" i="0" dirty="0">
                <a:solidFill>
                  <a:srgbClr val="242021"/>
                </a:solidFill>
                <a:effectLst/>
                <a:latin typeface="Arial-BoldMT"/>
              </a:rPr>
              <a:t>B</a:t>
            </a:r>
            <a:r>
              <a:rPr lang="en-US" sz="1800" b="0" i="0" dirty="0">
                <a:solidFill>
                  <a:srgbClr val="242021"/>
                </a:solidFill>
                <a:effectLst/>
                <a:latin typeface="LegacySerifStd-Book"/>
              </a:rPr>
              <a:t>).</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AF2B9681-33A3-4AC6-9E18-C0E14ADE2458}" type="slidenum">
              <a:rPr lang="en-US" smtClean="0"/>
              <a:t>18</a:t>
            </a:fld>
            <a:endParaRPr lang="en-US"/>
          </a:p>
        </p:txBody>
      </p:sp>
    </p:spTree>
    <p:extLst>
      <p:ext uri="{BB962C8B-B14F-4D97-AF65-F5344CB8AC3E}">
        <p14:creationId xmlns:p14="http://schemas.microsoft.com/office/powerpoint/2010/main" val="321166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021"/>
                </a:solidFill>
                <a:effectLst/>
                <a:latin typeface="LegacySerifStd-Book"/>
              </a:rPr>
              <a:t>Presents low immunogenicity in children less than two years old,</a:t>
            </a:r>
            <a:br>
              <a:rPr lang="en-US" sz="1200" b="0" i="0" dirty="0">
                <a:solidFill>
                  <a:srgbClr val="242021"/>
                </a:solidFill>
                <a:effectLst/>
                <a:latin typeface="LegacySerifStd-Book"/>
              </a:rPr>
            </a:br>
            <a:r>
              <a:rPr lang="en-US" sz="1200" b="0" i="0" dirty="0">
                <a:solidFill>
                  <a:srgbClr val="242021"/>
                </a:solidFill>
                <a:effectLst/>
                <a:latin typeface="LegacySerifStd-Book"/>
              </a:rPr>
              <a:t>and does not induce immunological memory as a result</a:t>
            </a:r>
            <a:br>
              <a:rPr lang="en-US" sz="1200" b="0" i="0" dirty="0">
                <a:solidFill>
                  <a:srgbClr val="242021"/>
                </a:solidFill>
                <a:effectLst/>
                <a:latin typeface="LegacySerifStd-Book"/>
              </a:rPr>
            </a:br>
            <a:r>
              <a:rPr lang="en-US" sz="1200" b="0" i="0" dirty="0">
                <a:solidFill>
                  <a:srgbClr val="242021"/>
                </a:solidFill>
                <a:effectLst/>
                <a:latin typeface="LegacySerifStd-Book"/>
              </a:rPr>
              <a:t>of not sensitizing the T cell (T-cell independent</a:t>
            </a:r>
            <a:br>
              <a:rPr lang="en-US" sz="1200" b="0" i="0" dirty="0">
                <a:solidFill>
                  <a:srgbClr val="242021"/>
                </a:solidFill>
                <a:effectLst/>
                <a:latin typeface="LegacySerifStd-Book"/>
              </a:rPr>
            </a:br>
            <a:r>
              <a:rPr lang="en-US" sz="1200" b="0" i="0" dirty="0">
                <a:solidFill>
                  <a:srgbClr val="242021"/>
                </a:solidFill>
                <a:effectLst/>
                <a:latin typeface="LegacySerifStd-Book"/>
              </a:rPr>
              <a:t>activation)69(</a:t>
            </a:r>
            <a:r>
              <a:rPr lang="en-US" sz="1200" b="1" i="0" dirty="0">
                <a:solidFill>
                  <a:srgbClr val="242021"/>
                </a:solidFill>
                <a:effectLst/>
                <a:latin typeface="Arial-BoldMT"/>
              </a:rPr>
              <a:t>D</a:t>
            </a:r>
            <a:r>
              <a:rPr lang="en-US" sz="1200" b="0" i="0" dirty="0">
                <a:solidFill>
                  <a:srgbClr val="242021"/>
                </a:solidFill>
                <a:effectLst/>
                <a:latin typeface="LegacySerifStd-Book"/>
              </a:rPr>
              <a:t>). Conjugate vaccines include polysaccharides conjugated to a carrier protein and therefore have</a:t>
            </a:r>
            <a:br>
              <a:rPr lang="en-US" sz="1200" b="0" i="0" dirty="0">
                <a:solidFill>
                  <a:srgbClr val="242021"/>
                </a:solidFill>
                <a:effectLst/>
                <a:latin typeface="LegacySerifStd-Book"/>
              </a:rPr>
            </a:br>
            <a:r>
              <a:rPr lang="en-US" sz="1200" b="0" i="0" dirty="0">
                <a:solidFill>
                  <a:srgbClr val="242021"/>
                </a:solidFill>
                <a:effectLst/>
                <a:latin typeface="LegacySerifStd-Book"/>
              </a:rPr>
              <a:t>greater immunogenic effect, longer immunological memory and provide longer lasting protection. However, having used a polysaccharide vaccine previously reduces the benefits achieved with the conjugate vaccine70(</a:t>
            </a:r>
            <a:r>
              <a:rPr lang="en-US" sz="1200" b="1" i="0" dirty="0">
                <a:solidFill>
                  <a:srgbClr val="242021"/>
                </a:solidFill>
                <a:effectLst/>
                <a:latin typeface="Arial-BoldMT"/>
              </a:rPr>
              <a:t>B</a:t>
            </a:r>
            <a:r>
              <a:rPr lang="en-US" sz="1200" b="0" i="0" dirty="0">
                <a:solidFill>
                  <a:srgbClr val="242021"/>
                </a:solidFill>
                <a:effectLst/>
                <a:latin typeface="LegacySerifStd-Book"/>
              </a:rPr>
              <a:t>). For example, as of 2000, the use of the PCV7 vaccine in children less than nine years old resulted in a significant reduction of IPD among vaccinated (direct effect) and unvaccinated individuals of all ages, particularly patients</a:t>
            </a:r>
            <a:br>
              <a:rPr lang="en-US" sz="1200" b="0" i="0" dirty="0">
                <a:solidFill>
                  <a:srgbClr val="242021"/>
                </a:solidFill>
                <a:effectLst/>
                <a:latin typeface="LegacySerifStd-Book"/>
              </a:rPr>
            </a:br>
            <a:r>
              <a:rPr lang="en-US" sz="1200" b="0" i="0" dirty="0">
                <a:solidFill>
                  <a:srgbClr val="242021"/>
                </a:solidFill>
                <a:effectLst/>
                <a:latin typeface="LegacySerifStd-Book"/>
              </a:rPr>
              <a:t>aged over 65 years (herd effect). Two new formulations conjugated with antigens for 10 (PCV10) and 13 (PCV13) serotypes were recently approved in the USA and Brazil for the prevention of IPD in children aged up to two years (PCV10) and children between two months and six years</a:t>
            </a:r>
            <a:br>
              <a:rPr lang="en-US" sz="1200" b="0" i="0" dirty="0">
                <a:solidFill>
                  <a:srgbClr val="242021"/>
                </a:solidFill>
                <a:effectLst/>
                <a:latin typeface="LegacySerifStd-Book"/>
              </a:rPr>
            </a:br>
            <a:r>
              <a:rPr lang="en-US" sz="1200" b="0" i="0" dirty="0">
                <a:solidFill>
                  <a:srgbClr val="242021"/>
                </a:solidFill>
                <a:effectLst/>
                <a:latin typeface="LegacySerifStd-Book"/>
              </a:rPr>
              <a:t>old (PCV13)69(</a:t>
            </a:r>
            <a:r>
              <a:rPr lang="en-US" sz="1200" b="1" i="0" dirty="0">
                <a:solidFill>
                  <a:srgbClr val="242021"/>
                </a:solidFill>
                <a:effectLst/>
                <a:latin typeface="Arial-BoldMT"/>
              </a:rPr>
              <a:t>D</a:t>
            </a:r>
            <a:r>
              <a:rPr lang="en-US" sz="1200" b="0" i="0" dirty="0">
                <a:solidFill>
                  <a:srgbClr val="242021"/>
                </a:solidFill>
                <a:effectLst/>
                <a:latin typeface="LegacySerifStd-Book"/>
              </a:rPr>
              <a:t>). The PCV13 was also approved for adults over 50 year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Hình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DiverdaSansCom-Light"/>
              </a:rPr>
              <a:t>6 | </a:t>
            </a:r>
            <a:r>
              <a:rPr lang="en-US" sz="1800" b="1" i="0" dirty="0">
                <a:solidFill>
                  <a:srgbClr val="000000"/>
                </a:solidFill>
                <a:effectLst/>
                <a:latin typeface="DiverdaSansCom-Bold"/>
              </a:rPr>
              <a:t>Immune responses to polysaccharide and protein–polysaccharide conjugate vaccines. a </a:t>
            </a:r>
            <a:r>
              <a:rPr lang="en-US" sz="1800" b="0" i="0" dirty="0">
                <a:solidFill>
                  <a:srgbClr val="000000"/>
                </a:solidFill>
                <a:effectLst/>
                <a:latin typeface="DiverdaSansCom-Light"/>
              </a:rPr>
              <a:t>| Polysaccharide</a:t>
            </a:r>
            <a:br>
              <a:rPr lang="en-US" sz="1800" b="0" i="0" dirty="0">
                <a:solidFill>
                  <a:srgbClr val="000000"/>
                </a:solidFill>
                <a:effectLst/>
                <a:latin typeface="DiverdaSansCom-Light"/>
              </a:rPr>
            </a:br>
            <a:r>
              <a:rPr lang="en-US" sz="1800" b="0" i="0" dirty="0">
                <a:solidFill>
                  <a:srgbClr val="000000"/>
                </a:solidFill>
                <a:effectLst/>
                <a:latin typeface="DiverdaSansCom-Light"/>
              </a:rPr>
              <a:t>vaccines induce antibody-producing plasma cells by cross-linking the B cell receptor (BCR). However, affinity maturation</a:t>
            </a:r>
            <a:br>
              <a:rPr lang="en-US" sz="1800" b="0" i="0" dirty="0">
                <a:solidFill>
                  <a:srgbClr val="000000"/>
                </a:solidFill>
                <a:effectLst/>
                <a:latin typeface="DiverdaSansCom-Light"/>
              </a:rPr>
            </a:br>
            <a:r>
              <a:rPr lang="en-US" sz="1800" b="0" i="0" dirty="0">
                <a:solidFill>
                  <a:srgbClr val="000000"/>
                </a:solidFill>
                <a:effectLst/>
                <a:latin typeface="DiverdaSansCom-Light"/>
              </a:rPr>
              <a:t>of the antibody response and the induction of memory B cells do not occur. </a:t>
            </a:r>
            <a:r>
              <a:rPr lang="en-US" sz="1800" b="1" i="0" dirty="0">
                <a:solidFill>
                  <a:srgbClr val="000000"/>
                </a:solidFill>
                <a:effectLst/>
                <a:latin typeface="DiverdaSansCom-Bold"/>
              </a:rPr>
              <a:t>b </a:t>
            </a:r>
            <a:r>
              <a:rPr lang="en-US" sz="1800" b="0" i="0" dirty="0">
                <a:solidFill>
                  <a:srgbClr val="000000"/>
                </a:solidFill>
                <a:effectLst/>
                <a:latin typeface="DiverdaSansCom-Light"/>
              </a:rPr>
              <a:t>| Protein–polysaccharide conjugate vaccines</a:t>
            </a:r>
            <a:br>
              <a:rPr lang="en-US" sz="1800" b="0" i="0" dirty="0">
                <a:solidFill>
                  <a:srgbClr val="000000"/>
                </a:solidFill>
                <a:effectLst/>
                <a:latin typeface="DiverdaSansCom-Light"/>
              </a:rPr>
            </a:br>
            <a:r>
              <a:rPr lang="en-US" sz="1800" b="0" i="0" dirty="0">
                <a:solidFill>
                  <a:srgbClr val="000000"/>
                </a:solidFill>
                <a:effectLst/>
                <a:latin typeface="DiverdaSansCom-Light4"/>
              </a:rPr>
              <a:t>can engage T cells that recognize the carrier protein, as well as B cells that recognize the polysaccharide. T cells provide</a:t>
            </a:r>
            <a:br>
              <a:rPr lang="en-US" sz="1800" b="0" i="0" dirty="0">
                <a:solidFill>
                  <a:srgbClr val="000000"/>
                </a:solidFill>
                <a:effectLst/>
                <a:latin typeface="DiverdaSansCom-Light4"/>
              </a:rPr>
            </a:br>
            <a:r>
              <a:rPr lang="en-US" sz="1800" b="0" i="0" dirty="0">
                <a:solidFill>
                  <a:srgbClr val="000000"/>
                </a:solidFill>
                <a:effectLst/>
                <a:latin typeface="DiverdaSansCom-Light4"/>
              </a:rPr>
              <a:t>help to B cells, leading to affinity maturation and the </a:t>
            </a:r>
            <a:r>
              <a:rPr lang="en-US" sz="1800" b="0" i="0" dirty="0" err="1">
                <a:solidFill>
                  <a:srgbClr val="000000"/>
                </a:solidFill>
                <a:effectLst/>
                <a:latin typeface="DiverdaSansCom-Light4"/>
              </a:rPr>
              <a:t>produ</a:t>
            </a:r>
            <a:r>
              <a:rPr lang="en-US" dirty="0"/>
              <a:t> </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F2B9681-33A3-4AC6-9E18-C0E14ADE2458}" type="slidenum">
              <a:rPr lang="en-US" smtClean="0"/>
              <a:t>19</a:t>
            </a:fld>
            <a:endParaRPr lang="en-US"/>
          </a:p>
        </p:txBody>
      </p:sp>
    </p:spTree>
    <p:extLst>
      <p:ext uri="{BB962C8B-B14F-4D97-AF65-F5344CB8AC3E}">
        <p14:creationId xmlns:p14="http://schemas.microsoft.com/office/powerpoint/2010/main" val="83614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021"/>
                </a:solidFill>
                <a:effectLst/>
                <a:latin typeface="LegacySerifStd-Book"/>
              </a:rPr>
              <a:t>The IPD rate in those aged over 65 years is estimated</a:t>
            </a:r>
            <a:br>
              <a:rPr lang="en-US" sz="1200" b="0" i="0" dirty="0">
                <a:solidFill>
                  <a:srgbClr val="242021"/>
                </a:solidFill>
                <a:effectLst/>
                <a:latin typeface="LegacySerifStd-Book"/>
              </a:rPr>
            </a:br>
            <a:r>
              <a:rPr lang="en-US" sz="1200" b="0" i="0" dirty="0">
                <a:solidFill>
                  <a:srgbClr val="242021"/>
                </a:solidFill>
                <a:effectLst/>
                <a:latin typeface="LegacySerifStd-Book"/>
              </a:rPr>
              <a:t>at 23 cases per 100,000 people/year; however, this increases to 460 cases per 100,000 people/year if the elderly present neoplasms as comorbidity57(</a:t>
            </a:r>
            <a:r>
              <a:rPr lang="en-US" sz="1200" b="1" i="0" dirty="0">
                <a:solidFill>
                  <a:srgbClr val="242021"/>
                </a:solidFill>
                <a:effectLst/>
                <a:latin typeface="Arial-BoldMT"/>
              </a:rPr>
              <a:t>B</a:t>
            </a:r>
            <a:r>
              <a:rPr lang="en-US" sz="1200" b="0" i="0" dirty="0">
                <a:solidFill>
                  <a:srgbClr val="242021"/>
                </a:solidFill>
                <a:effectLst/>
                <a:latin typeface="LegacySerifStd-Book"/>
              </a:rPr>
              <a:t>).</a:t>
            </a:r>
            <a:endParaRPr lang="en-US" dirty="0"/>
          </a:p>
        </p:txBody>
      </p:sp>
      <p:sp>
        <p:nvSpPr>
          <p:cNvPr id="4" name="Slide Number Placeholder 3"/>
          <p:cNvSpPr>
            <a:spLocks noGrp="1"/>
          </p:cNvSpPr>
          <p:nvPr>
            <p:ph type="sldNum" sz="quarter" idx="5"/>
          </p:nvPr>
        </p:nvSpPr>
        <p:spPr/>
        <p:txBody>
          <a:bodyPr/>
          <a:lstStyle/>
          <a:p>
            <a:fld id="{AF2B9681-33A3-4AC6-9E18-C0E14ADE2458}" type="slidenum">
              <a:rPr lang="en-US" smtClean="0"/>
              <a:t>21</a:t>
            </a:fld>
            <a:endParaRPr lang="en-US"/>
          </a:p>
        </p:txBody>
      </p:sp>
    </p:spTree>
    <p:extLst>
      <p:ext uri="{BB962C8B-B14F-4D97-AF65-F5344CB8AC3E}">
        <p14:creationId xmlns:p14="http://schemas.microsoft.com/office/powerpoint/2010/main" val="154724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ZOSTER SINE HERPETE</a:t>
            </a:r>
          </a:p>
        </p:txBody>
      </p:sp>
      <p:sp>
        <p:nvSpPr>
          <p:cNvPr id="4" name="Slide Number Placeholder 3"/>
          <p:cNvSpPr>
            <a:spLocks noGrp="1"/>
          </p:cNvSpPr>
          <p:nvPr>
            <p:ph type="sldNum" sz="quarter" idx="5"/>
          </p:nvPr>
        </p:nvSpPr>
        <p:spPr/>
        <p:txBody>
          <a:bodyPr/>
          <a:lstStyle/>
          <a:p>
            <a:fld id="{B63359F2-43EF-4812-9DC0-98C0B1A40681}" type="slidenum">
              <a:rPr lang="en-US" smtClean="0"/>
              <a:t>28</a:t>
            </a:fld>
            <a:endParaRPr lang="en-US"/>
          </a:p>
        </p:txBody>
      </p:sp>
    </p:spTree>
    <p:extLst>
      <p:ext uri="{BB962C8B-B14F-4D97-AF65-F5344CB8AC3E}">
        <p14:creationId xmlns:p14="http://schemas.microsoft.com/office/powerpoint/2010/main" val="4013710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https://pmc.ncbi.nlm.nih.gov/articles/PMC9884420/</a:t>
            </a:r>
          </a:p>
        </p:txBody>
      </p:sp>
      <p:sp>
        <p:nvSpPr>
          <p:cNvPr id="4" name="Slide Number Placeholder 3"/>
          <p:cNvSpPr>
            <a:spLocks noGrp="1"/>
          </p:cNvSpPr>
          <p:nvPr>
            <p:ph type="sldNum" sz="quarter" idx="5"/>
          </p:nvPr>
        </p:nvSpPr>
        <p:spPr/>
        <p:txBody>
          <a:bodyPr/>
          <a:lstStyle/>
          <a:p>
            <a:fld id="{B63359F2-43EF-4812-9DC0-98C0B1A40681}" type="slidenum">
              <a:rPr lang="en-US" smtClean="0"/>
              <a:t>30</a:t>
            </a:fld>
            <a:endParaRPr lang="en-US"/>
          </a:p>
        </p:txBody>
      </p:sp>
    </p:spTree>
    <p:extLst>
      <p:ext uri="{BB962C8B-B14F-4D97-AF65-F5344CB8AC3E}">
        <p14:creationId xmlns:p14="http://schemas.microsoft.com/office/powerpoint/2010/main" val="269659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 Dooling KL et al. MMWR </a:t>
            </a:r>
            <a:r>
              <a:rPr kumimoji="0" lang="en-SG"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Morb</a:t>
            </a: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Mortal </a:t>
            </a:r>
            <a:r>
              <a:rPr kumimoji="0" lang="en-SG"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Wkly</a:t>
            </a: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rep 2018;67: 103-108. </a:t>
            </a:r>
            <a:endPar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2. Public Health Agency of Canada. An advisory committee statement (ACS) National Advisory Committee On Immunization (NACI):updated recommendations of the Use of Herpes Zoster Vaccines. </a:t>
            </a:r>
            <a:r>
              <a:rPr kumimoji="0" lang="en-SG" sz="1200" b="0" i="0" u="sng" strike="noStrike" kern="1200" cap="none" spc="0" normalizeH="0" baseline="0" noProof="0">
                <a:ln>
                  <a:noFill/>
                </a:ln>
                <a:solidFill>
                  <a:srgbClr val="0563C1"/>
                </a:solidFill>
                <a:effectLst/>
                <a:uLnTx/>
                <a:uFillTx/>
                <a:latin typeface="Arial"/>
                <a:ea typeface="Calibri" panose="020F0502020204030204" pitchFamily="34" charset="0"/>
                <a:cs typeface="+mn-cs"/>
                <a:hlinkClick r:id="rId3"/>
              </a:rPr>
              <a:t>https://www.canada.ca/en/services/health/publications/healthy-living/updated-recommendations-use-herpes-zoster-vaccines.html</a:t>
            </a:r>
            <a:endPar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3. NCIRS. Fact Sheet: Zoster Vaccines for Australian Adults. Nov 2021 </a:t>
            </a:r>
            <a:endPar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4. </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German Standing Committee on Vaccination (STIKO) at the Robert Koch Institute (RKI) </a:t>
            </a:r>
            <a:r>
              <a:rPr kumimoji="0" lang="en-US"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Epidimiological</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bulletin No. 50. 2018. </a:t>
            </a:r>
            <a:r>
              <a:rPr kumimoji="0" lang="en-US" sz="1200" b="0" i="0" u="sng" strike="noStrike" kern="1200" cap="none" spc="0" normalizeH="0" baseline="0" noProof="0">
                <a:ln>
                  <a:noFill/>
                </a:ln>
                <a:solidFill>
                  <a:srgbClr val="0563C1"/>
                </a:solidFill>
                <a:effectLst/>
                <a:uLnTx/>
                <a:uFillTx/>
                <a:latin typeface="Arial"/>
                <a:ea typeface="Calibri" panose="020F0502020204030204" pitchFamily="34" charset="0"/>
                <a:cs typeface="+mn-cs"/>
                <a:hlinkClick r:id="rId4"/>
              </a:rPr>
              <a:t>https://www.rki.de/DE/Content/Infekt/EpidBull/Archiv/2018/Ausgaben/50_18.pdf?__blob=publicationFile</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endPar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5. Italy Ministry of Health. Update on herpes zoster vaccine (2021). </a:t>
            </a:r>
            <a:r>
              <a:rPr kumimoji="0" lang="en-US" sz="1200" b="0" i="0" u="sng" strike="noStrike" kern="1200" cap="none" spc="0" normalizeH="0" baseline="0" noProof="0">
                <a:ln>
                  <a:noFill/>
                </a:ln>
                <a:solidFill>
                  <a:srgbClr val="0563C1"/>
                </a:solidFill>
                <a:effectLst/>
                <a:uLnTx/>
                <a:uFillTx/>
                <a:latin typeface="Arial"/>
                <a:ea typeface="Calibri" panose="020F0502020204030204" pitchFamily="34" charset="0"/>
                <a:cs typeface="+mn-cs"/>
                <a:hlinkClick r:id="rId5"/>
              </a:rPr>
              <a:t>https://www.trovanorme.salute.gov.it/norme/renderNormsanPdf?anno=2021&amp;codLeg=79080&amp;parte=1%20&amp;serie=null</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6. Swiss Federal Office of Public Health. Chickenpox / Shingles. </a:t>
            </a:r>
            <a:r>
              <a:rPr kumimoji="0" lang="en-US" sz="1200" b="0" i="0" u="sng" strike="noStrike" kern="1200" cap="none" spc="0" normalizeH="0" baseline="0" noProof="0">
                <a:ln>
                  <a:noFill/>
                </a:ln>
                <a:solidFill>
                  <a:srgbClr val="0563C1"/>
                </a:solidFill>
                <a:effectLst/>
                <a:uLnTx/>
                <a:uFillTx/>
                <a:latin typeface="Arial"/>
                <a:ea typeface="Calibri" panose="020F0502020204030204" pitchFamily="34" charset="0"/>
                <a:cs typeface="+mn-cs"/>
                <a:hlinkClick r:id="rId6"/>
              </a:rPr>
              <a:t>https://www.bag.admin.ch/bag/en/home/krankheiten/krankheiten-im-ueberblick/windpocken.html</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7. </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Saudi Arabia Ministry of Health. </a:t>
            </a:r>
            <a:r>
              <a:rPr kumimoji="0" lang="en-US" sz="1200" b="0" i="1" u="none" strike="noStrike" kern="1200" cap="none" spc="0" normalizeH="0" baseline="0" noProof="0">
                <a:ln>
                  <a:noFill/>
                </a:ln>
                <a:solidFill>
                  <a:srgbClr val="544F40"/>
                </a:solidFill>
                <a:effectLst/>
                <a:uLnTx/>
                <a:uFillTx/>
                <a:latin typeface="Arial"/>
                <a:ea typeface="Calibri" panose="020F0502020204030204" pitchFamily="34" charset="0"/>
                <a:cs typeface="+mn-cs"/>
              </a:rPr>
              <a:t>National Immunization Schedule (2019)</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r>
              <a:rPr kumimoji="0" lang="en-US" sz="1200" b="0" i="0" u="sng" strike="noStrike" kern="1200" cap="none" spc="0" normalizeH="0" baseline="0" noProof="0">
                <a:ln>
                  <a:noFill/>
                </a:ln>
                <a:solidFill>
                  <a:srgbClr val="0563C1"/>
                </a:solidFill>
                <a:effectLst/>
                <a:uLnTx/>
                <a:uFillTx/>
                <a:latin typeface="Arial"/>
                <a:ea typeface="Calibri" panose="020F0502020204030204" pitchFamily="34" charset="0"/>
                <a:cs typeface="+mn-cs"/>
                <a:hlinkClick r:id="rId7"/>
              </a:rPr>
              <a:t>https://www.moh.gov.sa/en/HealthAwareness/EducationalContent/HealthTips/Documents/Immunization-Schedule.pdf</a:t>
            </a:r>
            <a:endPar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8. </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Furer V et al. Ann Rheum Dis 2020;79:39–52.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9. Farraye FA et al. Am J Gastroenterol 2017;112:241–258.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10. Crohn’s and Colitis Foundation. Health Maintenance Checklist. </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hlinkClick r:id="rId8"/>
              </a:rPr>
              <a:t>https://www.crohnscolitisfoundation.org/sites/default/files/2019-09/Health%20Maintenance%20Checklist%202019-3.pdf</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11. Rahier JF et al. J </a:t>
            </a:r>
            <a:r>
              <a:rPr kumimoji="0" lang="en-SG"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Crohns</a:t>
            </a: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Colitis 2014;8:443–468.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12. </a:t>
            </a:r>
            <a:r>
              <a:rPr kumimoji="0" lang="en-SG"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Baumrin</a:t>
            </a: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E et al. J Am </a:t>
            </a:r>
            <a:r>
              <a:rPr kumimoji="0" lang="en-SG"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Acad</a:t>
            </a: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Dermatol 2019;81:102-110.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13. </a:t>
            </a:r>
            <a:r>
              <a:rPr kumimoji="0" lang="fi-FI"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Singh JA et al. Arthritis Rheumatol 2016;68:1–26</a:t>
            </a:r>
            <a:endPar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14. American Diabetes Association. Diabetes Care 2021;44(</a:t>
            </a:r>
            <a:r>
              <a:rPr kumimoji="0" lang="en-SG"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Suppl</a:t>
            </a:r>
            <a:r>
              <a:rPr kumimoji="0" lang="en-SG"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1):S40–S52. </a:t>
            </a:r>
            <a:endPar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15. </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Global Initiative for Chronic Obstructive Lung Disease (GOLD). Global Strategy for the Diagnosis, Management and Prevention of COPD. 2023 Report: </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hlinkClick r:id="rId9"/>
              </a:rPr>
              <a:t>https://goldcopd.org/2023-gold-report-2/</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mn-ea"/>
                <a:cs typeface="+mn-cs"/>
              </a:rPr>
              <a:t>16. NCCN Guidelines. Survivorship V1.2021. </a:t>
            </a:r>
            <a:r>
              <a:rPr kumimoji="0" lang="en-US" sz="1200" b="0" i="0" u="none" strike="noStrike" kern="1200" cap="none" spc="0" normalizeH="0" baseline="0" noProof="0">
                <a:ln>
                  <a:noFill/>
                </a:ln>
                <a:solidFill>
                  <a:srgbClr val="544F40"/>
                </a:solidFill>
                <a:effectLst/>
                <a:uLnTx/>
                <a:uFillTx/>
                <a:latin typeface="Arial"/>
                <a:ea typeface="+mn-ea"/>
                <a:cs typeface="+mn-cs"/>
                <a:hlinkClick r:id="rId10"/>
              </a:rPr>
              <a:t>https://www.nccn.org/professionals/physician_gls/pdf/survivorship.pdf</a:t>
            </a:r>
            <a:r>
              <a:rPr kumimoji="0" lang="en-US" sz="1200" b="0" i="0" u="none" strike="noStrike" kern="1200" cap="none" spc="0" normalizeH="0" baseline="0" noProof="0">
                <a:ln>
                  <a:noFill/>
                </a:ln>
                <a:solidFill>
                  <a:srgbClr val="544F40"/>
                </a:solidFill>
                <a:effectLst/>
                <a:uLnTx/>
                <a:uFillTx/>
                <a:latin typeface="Arial"/>
                <a:ea typeface="+mn-ea"/>
                <a:cs typeface="+mn-cs"/>
              </a:rPr>
              <a:t>. Accessed March 25,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mn-ea"/>
                <a:cs typeface="+mn-cs"/>
              </a:rPr>
              <a:t>17. NCCN Guidelines. Prevention and Treatment of Cancer-Related Infections V2.2020. </a:t>
            </a:r>
            <a:r>
              <a:rPr kumimoji="0" lang="en-US" sz="1200" b="0" i="0" u="none" strike="noStrike" kern="1200" cap="none" spc="0" normalizeH="0" baseline="0" noProof="0">
                <a:ln>
                  <a:noFill/>
                </a:ln>
                <a:solidFill>
                  <a:srgbClr val="544F40"/>
                </a:solidFill>
                <a:effectLst/>
                <a:uLnTx/>
                <a:uFillTx/>
                <a:latin typeface="Arial"/>
                <a:ea typeface="+mn-ea"/>
                <a:cs typeface="+mn-cs"/>
                <a:hlinkClick r:id="rId11"/>
              </a:rPr>
              <a:t>https://www.nccn.org/professionals/physician_gls/pdf/infections.pdf</a:t>
            </a:r>
            <a:r>
              <a:rPr kumimoji="0" lang="en-US" sz="1200" b="0" i="0" u="none" strike="noStrike" kern="1200" cap="none" spc="0" normalizeH="0" baseline="0" noProof="0">
                <a:ln>
                  <a:noFill/>
                </a:ln>
                <a:solidFill>
                  <a:srgbClr val="544F4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18. </a:t>
            </a:r>
            <a:r>
              <a:rPr kumimoji="0" lang="en-US" sz="1200" b="0" i="0" u="none" strike="noStrike" kern="1200" cap="none" spc="0" normalizeH="0" baseline="0" noProof="0" err="1">
                <a:ln>
                  <a:noFill/>
                </a:ln>
                <a:solidFill>
                  <a:srgbClr val="544F40"/>
                </a:solidFill>
                <a:effectLst/>
                <a:uLnTx/>
                <a:uFillTx/>
                <a:latin typeface="Arial"/>
                <a:ea typeface="Calibri" panose="020F0502020204030204" pitchFamily="34" charset="0"/>
                <a:cs typeface="+mn-cs"/>
              </a:rPr>
              <a:t>Pergam</a:t>
            </a: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SA, Limaye AP. Clin Transplant 2019;33:e13622.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19. </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European AIDS Clinical Society (EACS). Vaccination. </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hlinkClick r:id="rId12"/>
              </a:rPr>
              <a:t>https://eacs.sanfordguide.com/prevention-non-infectious-co-morbidities/vaccination</a:t>
            </a: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20. </a:t>
            </a:r>
            <a:r>
              <a:rPr kumimoji="0" lang="nl-NL"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Ludwig H et al. Leukemia 2021;35:31–44.</a:t>
            </a:r>
            <a:endPar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rPr>
              <a:t>[URLs accessed May 2023].</a:t>
            </a:r>
            <a:endParaRPr kumimoji="0" lang="en-GB" sz="1200" b="0" i="0" u="none" strike="noStrike" kern="1200" cap="none" spc="0" normalizeH="0" baseline="0" noProof="0">
              <a:ln>
                <a:noFill/>
              </a:ln>
              <a:solidFill>
                <a:srgbClr val="544F40"/>
              </a:solidFill>
              <a:effectLst/>
              <a:uLnTx/>
              <a:uFillTx/>
              <a:latin typeface="Arial"/>
              <a:ea typeface="Calibri" panose="020F0502020204030204" pitchFamily="34" charset="0"/>
              <a:cs typeface="+mn-cs"/>
            </a:endParaRPr>
          </a:p>
          <a:p>
            <a:endParaRPr lang="en-US"/>
          </a:p>
          <a:p>
            <a:endParaRPr lang="vi-VN"/>
          </a:p>
          <a:p>
            <a:endParaRPr lang="vi-VN"/>
          </a:p>
          <a:p>
            <a:endParaRPr lang="vi-VN"/>
          </a:p>
        </p:txBody>
      </p:sp>
      <p:sp>
        <p:nvSpPr>
          <p:cNvPr id="4" name="Slide Number Placeholder 3"/>
          <p:cNvSpPr>
            <a:spLocks noGrp="1"/>
          </p:cNvSpPr>
          <p:nvPr>
            <p:ph type="sldNum" sz="quarter" idx="5"/>
          </p:nvPr>
        </p:nvSpPr>
        <p:spPr/>
        <p:txBody>
          <a:bodyPr/>
          <a:lstStyle/>
          <a:p>
            <a:fld id="{026B53C8-14E4-49A7-A1A5-3BF810B81EBE}" type="slidenum">
              <a:rPr lang="en-GB" smtClean="0"/>
              <a:pPr/>
              <a:t>32</a:t>
            </a:fld>
            <a:endParaRPr lang="en-GB"/>
          </a:p>
        </p:txBody>
      </p:sp>
    </p:spTree>
    <p:extLst>
      <p:ext uri="{BB962C8B-B14F-4D97-AF65-F5344CB8AC3E}">
        <p14:creationId xmlns:p14="http://schemas.microsoft.com/office/powerpoint/2010/main" val="316498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vi-VN" b="0"/>
              <a:t>The World Heath Organization's target for influenza vaccination coverage in older adults (&gt;65 years) was 75% by 2010; this target was not was not met by any European countries</a:t>
            </a:r>
            <a:r>
              <a:rPr lang="vi-VN" b="0" baseline="30000"/>
              <a:t>1</a:t>
            </a:r>
            <a:endParaRPr b="0" baseline="30000"/>
          </a:p>
          <a:p>
            <a:pPr marL="171450" lvl="0" indent="-171450" algn="l" rtl="0">
              <a:spcBef>
                <a:spcPts val="0"/>
              </a:spcBef>
              <a:spcAft>
                <a:spcPts val="0"/>
              </a:spcAft>
              <a:buClr>
                <a:schemeClr val="dk1"/>
              </a:buClr>
              <a:buSzPts val="1200"/>
              <a:buFont typeface="Arial"/>
              <a:buChar char="•"/>
            </a:pPr>
            <a:r>
              <a:rPr lang="vi-VN" b="0"/>
              <a:t>Among the reasons contributing to the low vaccination coverage among adults is that the </a:t>
            </a:r>
            <a:r>
              <a:rPr lang="vi-VN" b="0" i="1"/>
              <a:t>“awareness of the need for vaccines for adults is low among the general population”</a:t>
            </a:r>
            <a:r>
              <a:rPr lang="vi-VN" b="0" baseline="30000"/>
              <a:t>2</a:t>
            </a:r>
            <a:endParaRPr/>
          </a:p>
          <a:p>
            <a:pPr marL="171450" lvl="0" indent="-171450" algn="l" rtl="0">
              <a:spcBef>
                <a:spcPts val="0"/>
              </a:spcBef>
              <a:spcAft>
                <a:spcPts val="0"/>
              </a:spcAft>
              <a:buClr>
                <a:schemeClr val="dk1"/>
              </a:buClr>
              <a:buSzPts val="1200"/>
              <a:buFont typeface="Arial"/>
              <a:buChar char="•"/>
            </a:pPr>
            <a:r>
              <a:rPr lang="vi-VN" b="0"/>
              <a:t>These data highlight the need for continued efforts to increase adult and older adult vaccination coverage rates</a:t>
            </a:r>
            <a:r>
              <a:rPr lang="vi-VN" b="0" baseline="30000"/>
              <a:t>2</a:t>
            </a:r>
            <a:endParaRPr b="0" baseline="30000">
              <a:highlight>
                <a:srgbClr val="FFFF00"/>
              </a:highlight>
            </a:endParaRPr>
          </a:p>
          <a:p>
            <a:pPr marL="171450" lvl="0" indent="-95250" algn="l" rtl="0">
              <a:spcBef>
                <a:spcPts val="0"/>
              </a:spcBef>
              <a:spcAft>
                <a:spcPts val="0"/>
              </a:spcAft>
              <a:buClr>
                <a:schemeClr val="dk1"/>
              </a:buClr>
              <a:buSzPts val="1200"/>
              <a:buFont typeface="Arial"/>
              <a:buNone/>
            </a:pPr>
            <a:endParaRPr b="0" baseline="30000"/>
          </a:p>
          <a:p>
            <a:pPr marL="0" lvl="0" indent="0" algn="l" rtl="0">
              <a:spcBef>
                <a:spcPts val="0"/>
              </a:spcBef>
              <a:spcAft>
                <a:spcPts val="0"/>
              </a:spcAft>
              <a:buNone/>
            </a:pPr>
            <a:r>
              <a:rPr lang="vi-VN" b="1"/>
              <a:t>References</a:t>
            </a:r>
            <a:endParaRPr/>
          </a:p>
          <a:p>
            <a:pPr marL="228600" lvl="0" indent="-228600" algn="l" rtl="0">
              <a:spcBef>
                <a:spcPts val="0"/>
              </a:spcBef>
              <a:spcAft>
                <a:spcPts val="0"/>
              </a:spcAft>
              <a:buClr>
                <a:schemeClr val="dk1"/>
              </a:buClr>
              <a:buSzPts val="1200"/>
              <a:buFont typeface="Play"/>
              <a:buAutoNum type="arabicPeriod"/>
            </a:pPr>
            <a:r>
              <a:rPr lang="vi-VN" b="0"/>
              <a:t>World Health organization (WHO), 2003. Resolution WHA56.19; Prevention and control of influenza pandemics and annual epidemics. </a:t>
            </a:r>
            <a:r>
              <a:rPr lang="vi-VN" b="0" u="sng">
                <a:solidFill>
                  <a:schemeClr val="hlink"/>
                </a:solidFill>
                <a:hlinkClick r:id="rId3"/>
              </a:rPr>
              <a:t>https://apps.who.int/gb/archive/pdf_files/WHA56/ea56r19.pdf</a:t>
            </a:r>
            <a:r>
              <a:rPr lang="vi-VN" b="0"/>
              <a:t>  (accessed December 2022)</a:t>
            </a:r>
            <a:endParaRPr/>
          </a:p>
          <a:p>
            <a:pPr marL="228600" lvl="0" indent="-228600" algn="l" rtl="0">
              <a:spcBef>
                <a:spcPts val="0"/>
              </a:spcBef>
              <a:spcAft>
                <a:spcPts val="0"/>
              </a:spcAft>
              <a:buClr>
                <a:schemeClr val="dk1"/>
              </a:buClr>
              <a:buSzPts val="1200"/>
              <a:buFont typeface="Play"/>
              <a:buAutoNum type="arabicPeriod"/>
            </a:pPr>
            <a:r>
              <a:rPr lang="vi-VN" b="0"/>
              <a:t>Williams WW </a:t>
            </a:r>
            <a:r>
              <a:rPr lang="vi-VN" b="0" i="1"/>
              <a:t>et al. MMWR Morb Mortal Wkly Rep</a:t>
            </a:r>
            <a:r>
              <a:rPr lang="vi-VN" b="0"/>
              <a:t> 2015;64:95–102</a:t>
            </a:r>
            <a:endParaRPr b="0"/>
          </a:p>
          <a:p>
            <a:pPr marL="228600" lvl="0" indent="-152400" algn="l" rtl="0">
              <a:spcBef>
                <a:spcPts val="0"/>
              </a:spcBef>
              <a:spcAft>
                <a:spcPts val="0"/>
              </a:spcAft>
              <a:buClr>
                <a:schemeClr val="dk1"/>
              </a:buClr>
              <a:buSzPts val="1200"/>
              <a:buFont typeface="Play"/>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67" name="Google Shape;176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vi-VN"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166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4" name="Google Shape;179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534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Hình hoa do AI gemini/bs Vinh vẽ</a:t>
            </a:r>
            <a:endParaRPr lang="vi-VN"/>
          </a:p>
          <a:p>
            <a:endParaRPr lang="vi-VN"/>
          </a:p>
        </p:txBody>
      </p:sp>
      <p:sp>
        <p:nvSpPr>
          <p:cNvPr id="4" name="Slide Number Placeholder 3"/>
          <p:cNvSpPr>
            <a:spLocks noGrp="1"/>
          </p:cNvSpPr>
          <p:nvPr>
            <p:ph type="sldNum" sz="quarter" idx="5"/>
          </p:nvPr>
        </p:nvSpPr>
        <p:spPr/>
        <p:txBody>
          <a:bodyPr/>
          <a:lstStyle/>
          <a:p>
            <a:fld id="{933F973A-DD18-4102-BD92-0C4D8C68F49A}" type="slidenum">
              <a:rPr lang="en-GB" smtClean="0"/>
              <a:t>38</a:t>
            </a:fld>
            <a:endParaRPr lang="en-GB"/>
          </a:p>
        </p:txBody>
      </p:sp>
    </p:spTree>
    <p:extLst>
      <p:ext uri="{BB962C8B-B14F-4D97-AF65-F5344CB8AC3E}">
        <p14:creationId xmlns:p14="http://schemas.microsoft.com/office/powerpoint/2010/main" val="48161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DED1F-E054-4A53-BDF3-13851703CB43}" type="slidenum">
              <a:rPr lang="en-US" smtClean="0"/>
              <a:t>6</a:t>
            </a:fld>
            <a:endParaRPr lang="en-US"/>
          </a:p>
        </p:txBody>
      </p:sp>
    </p:spTree>
    <p:extLst>
      <p:ext uri="{BB962C8B-B14F-4D97-AF65-F5344CB8AC3E}">
        <p14:creationId xmlns:p14="http://schemas.microsoft.com/office/powerpoint/2010/main" val="185659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026B53C8-14E4-49A7-A1A5-3BF810B81EBE}" type="slidenum">
              <a:rPr lang="en-GB" smtClean="0"/>
              <a:pPr/>
              <a:t>7</a:t>
            </a:fld>
            <a:endParaRPr lang="en-GB"/>
          </a:p>
        </p:txBody>
      </p:sp>
    </p:spTree>
    <p:extLst>
      <p:ext uri="{BB962C8B-B14F-4D97-AF65-F5344CB8AC3E}">
        <p14:creationId xmlns:p14="http://schemas.microsoft.com/office/powerpoint/2010/main" val="140972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B1106-317C-67F3-007E-65873F0A2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234F3-F328-1154-D28F-C0180B0CE84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A209A17-CAE7-8024-E7CC-8E006A08044A}"/>
              </a:ext>
            </a:extLst>
          </p:cNvPr>
          <p:cNvSpPr>
            <a:spLocks noGrp="1"/>
          </p:cNvSpPr>
          <p:nvPr>
            <p:ph type="body" idx="1"/>
          </p:nvPr>
        </p:nvSpPr>
        <p:spPr/>
        <p:txBody>
          <a:bodyPr/>
          <a:lstStyle/>
          <a:p>
            <a:pPr marL="164901" indent="-164901">
              <a:buFont typeface="Arial" panose="020B0604020202020204" pitchFamily="34" charset="0"/>
              <a:buChar char="•"/>
            </a:pPr>
            <a:r>
              <a:rPr lang="en-GB" b="0"/>
              <a:t>As previously discussed, patients with diabetes and CKD are at increased risk of infection due to impaired immunity, including reduced immune cell count and function, increased levels of pro-inflammatory cytokines, and reduced antimicrobial activity</a:t>
            </a:r>
            <a:r>
              <a:rPr lang="en-GB" b="0" baseline="30000"/>
              <a:t>1,2</a:t>
            </a:r>
          </a:p>
          <a:p>
            <a:pPr marL="164901" indent="-164901">
              <a:buFont typeface="Arial" panose="020B0604020202020204" pitchFamily="34" charset="0"/>
              <a:buChar char="•"/>
            </a:pPr>
            <a:r>
              <a:rPr lang="en-GB" b="0"/>
              <a:t>In addition to this underlying susceptibility to infection, infections themselves (such as influenza) can increase the risk of cardiovascular disease via direct effects on blood vessels and systemic mechanisms</a:t>
            </a:r>
            <a:r>
              <a:rPr lang="en-GB" b="0" baseline="30000"/>
              <a:t>3,4</a:t>
            </a:r>
          </a:p>
          <a:p>
            <a:pPr marL="354013" lvl="1" indent="-171450"/>
            <a:r>
              <a:rPr lang="en-US"/>
              <a:t>Systemic mechanisms:</a:t>
            </a:r>
            <a:endParaRPr lang="en-US" baseline="30000"/>
          </a:p>
          <a:p>
            <a:pPr marL="530225" lvl="2" indent="-171450"/>
            <a:r>
              <a:rPr lang="en-US"/>
              <a:t>Infections such as influenza increase the levels of circulating proinflammatory and prothrombotic cytokines, exacerbating plaque formation and increasing plasma thickness</a:t>
            </a:r>
          </a:p>
          <a:p>
            <a:pPr marL="530225" lvl="2" indent="-171450"/>
            <a:r>
              <a:rPr lang="en-US"/>
              <a:t>Infection reduces the anti-inflammatory properties of high-density lipoprotein cholesterol – further driving infiltration of macrophages into the arterial wall and promoting plaque growth</a:t>
            </a:r>
            <a:endParaRPr lang="en-US" baseline="30000"/>
          </a:p>
          <a:p>
            <a:pPr marL="530225" lvl="2" indent="-171450"/>
            <a:r>
              <a:rPr lang="en-US"/>
              <a:t>Tachycardia (heart rate elevation) can also occur as a consequence of infection</a:t>
            </a:r>
          </a:p>
          <a:p>
            <a:pPr marL="354013" lvl="1" indent="-171450"/>
            <a:r>
              <a:rPr lang="en-US"/>
              <a:t>Direct mechanisms:</a:t>
            </a:r>
            <a:endParaRPr lang="en-US" baseline="30000"/>
          </a:p>
          <a:p>
            <a:pPr marL="530225" lvl="2" indent="-171450"/>
            <a:r>
              <a:rPr lang="en-US"/>
              <a:t>Following infection, inflammatory immune cells begin to infiltrate the arterial walls – particularly in regions with pre-existing atherosclerotic plaques – leading to accelerated plaque growth</a:t>
            </a:r>
          </a:p>
          <a:p>
            <a:pPr marL="530225" lvl="2" indent="-171450"/>
            <a:r>
              <a:rPr lang="en-US"/>
              <a:t>Smooth muscle proliferation within the arterial wall further exacerbates plaque growth, while platelet aggregation can cause blood vessel obstruction</a:t>
            </a:r>
          </a:p>
          <a:p>
            <a:pPr marL="530225" lvl="2" indent="-171450"/>
            <a:r>
              <a:rPr lang="en-US"/>
              <a:t>Alongside impaired vasomotor tone (leading to increased vessel constriction), these changes can lead to thrombosis and, ultimately, increase the risk of </a:t>
            </a:r>
            <a:r>
              <a:rPr lang="en-GB"/>
              <a:t>cardiovascular </a:t>
            </a:r>
            <a:r>
              <a:rPr lang="en-US"/>
              <a:t>events</a:t>
            </a:r>
            <a:endParaRPr lang="en-GB" b="0">
              <a:highlight>
                <a:srgbClr val="FFFF00"/>
              </a:highlight>
            </a:endParaRPr>
          </a:p>
          <a:p>
            <a:pPr marL="171450" indent="-171450">
              <a:buFont typeface="Arial" panose="020B0604020202020204" pitchFamily="34" charset="0"/>
              <a:buChar char="•"/>
            </a:pPr>
            <a:r>
              <a:rPr lang="en-GB" b="0"/>
              <a:t>The combination of these factors puts patients with diabetes or CKD at particular risk from not only infection, but also severe subsequent outcomes, such as coronary events</a:t>
            </a:r>
            <a:r>
              <a:rPr lang="en-GB" b="0" baseline="30000"/>
              <a:t>5</a:t>
            </a:r>
            <a:endParaRPr lang="en-GB"/>
          </a:p>
          <a:p>
            <a:endParaRPr lang="en-GB"/>
          </a:p>
          <a:p>
            <a:r>
              <a:rPr lang="en-GB"/>
              <a:t>References</a:t>
            </a:r>
          </a:p>
          <a:p>
            <a:pPr marL="219867" indent="-219867">
              <a:buFontTx/>
              <a:buAutoNum type="arabicPeriod"/>
            </a:pPr>
            <a:r>
              <a:rPr lang="en-GB" b="0"/>
              <a:t>Toniolo A </a:t>
            </a:r>
            <a:r>
              <a:rPr lang="en-GB" b="0" i="1"/>
              <a:t>et al. Rev Med Microbiol </a:t>
            </a:r>
            <a:r>
              <a:rPr lang="en-GB" b="0"/>
              <a:t>2019;30:1–17</a:t>
            </a:r>
          </a:p>
          <a:p>
            <a:pPr marL="219867" indent="-219867">
              <a:buFontTx/>
              <a:buAutoNum type="arabicPeriod"/>
            </a:pPr>
            <a:r>
              <a:rPr lang="en-GB" b="0"/>
              <a:t>Ishigami J, Matsushita K. </a:t>
            </a:r>
            <a:r>
              <a:rPr lang="en-GB" b="0" i="1"/>
              <a:t>Clin Exp Nephrol </a:t>
            </a:r>
            <a:r>
              <a:rPr lang="en-GB" b="0"/>
              <a:t>2019;23:437–447</a:t>
            </a:r>
          </a:p>
          <a:p>
            <a:pPr marL="219867" indent="-219867">
              <a:buFontTx/>
              <a:buAutoNum type="arabicPeriod"/>
            </a:pPr>
            <a:r>
              <a:rPr lang="en-GB" b="0"/>
              <a:t>Madjid M </a:t>
            </a:r>
            <a:r>
              <a:rPr lang="en-GB" b="0" i="1"/>
              <a:t>et al. Tex Heart Inst J </a:t>
            </a:r>
            <a:r>
              <a:rPr lang="en-GB" b="0"/>
              <a:t>2004;31:4–13</a:t>
            </a:r>
          </a:p>
          <a:p>
            <a:pPr marL="219867" indent="-219867">
              <a:buFontTx/>
              <a:buAutoNum type="arabicPeriod"/>
            </a:pPr>
            <a:r>
              <a:rPr lang="en-GB" b="0"/>
              <a:t>Pothineni NV </a:t>
            </a:r>
            <a:r>
              <a:rPr lang="en-GB" b="0" i="1"/>
              <a:t>et al. Eur Heart J </a:t>
            </a:r>
            <a:r>
              <a:rPr lang="en-GB" b="0"/>
              <a:t>2017;38:3195–201</a:t>
            </a:r>
          </a:p>
          <a:p>
            <a:pPr marL="219867" indent="-219867">
              <a:buFontTx/>
              <a:buAutoNum type="arabicPeriod"/>
            </a:pPr>
            <a:r>
              <a:rPr lang="it-IT" b="0"/>
              <a:t>Chen CI </a:t>
            </a:r>
            <a:r>
              <a:rPr lang="it-IT" b="0" i="1"/>
              <a:t>et al. Medicine (Baltimore) </a:t>
            </a:r>
            <a:r>
              <a:rPr lang="it-IT" b="0"/>
              <a:t>2016;95:e2588</a:t>
            </a:r>
            <a:endParaRPr lang="en-GB" b="0"/>
          </a:p>
          <a:p>
            <a:pPr marL="219867" indent="-219867">
              <a:buFontTx/>
              <a:buAutoNum type="arabicPeriod"/>
            </a:pPr>
            <a:endParaRPr lang="da-DK"/>
          </a:p>
        </p:txBody>
      </p:sp>
      <p:sp>
        <p:nvSpPr>
          <p:cNvPr id="4" name="Slide Number Placeholder 3">
            <a:extLst>
              <a:ext uri="{FF2B5EF4-FFF2-40B4-BE49-F238E27FC236}">
                <a16:creationId xmlns:a16="http://schemas.microsoft.com/office/drawing/2014/main" id="{BFBD33B5-7CD0-A704-9C30-807359AE76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40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a:xfrm>
            <a:off x="546538" y="4400550"/>
            <a:ext cx="5843752" cy="360045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*In patients with HF vs those without. Study compared patients hospitalized for influenza to patients that were never hospitalized with influenza. Mean (SD) age of hospitalized patients was 76.2 (14.1) years.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800" b="0" i="0" u="none" strike="noStrike" kern="1200" cap="none" spc="0" normalizeH="0" baseline="30000" noProof="0" dirty="0">
                <a:ln>
                  <a:noFill/>
                </a:ln>
                <a:solidFill>
                  <a:prstClr val="black"/>
                </a:solidFill>
                <a:effectLst/>
                <a:uLnTx/>
                <a:uFillTx/>
                <a:latin typeface="GSK Precision"/>
                <a:ea typeface="+mn-ea"/>
                <a:cs typeface="Arial" panose="020B0604020202020204" pitchFamily="34" charset="0"/>
              </a:rPr>
              <a:t>†</a:t>
            </a:r>
            <a:r>
              <a:rPr kumimoji="0" lang="en-GB" sz="800" b="0" i="0" u="none" strike="noStrike" kern="1200" cap="none" spc="0" normalizeH="0" baseline="0" noProof="0" dirty="0">
                <a:ln>
                  <a:noFill/>
                </a:ln>
                <a:solidFill>
                  <a:prstClr val="black"/>
                </a:solidFill>
                <a:effectLst/>
                <a:uLnTx/>
                <a:uFillTx/>
                <a:latin typeface="GSK Precision"/>
                <a:ea typeface="+mn-ea"/>
                <a:cs typeface="+mn-cs"/>
              </a:rPr>
              <a:t>Study compared HF patients with influenza to HF patients without influenza. In-hospital morbidity includes increased incidence of acute respiratory failure (OR </a:t>
            </a:r>
            <a:r>
              <a:rPr kumimoji="0" lang="en-GB" sz="800" b="0" i="0" u="none" strike="noStrike" kern="1200" cap="none" spc="0" normalizeH="0" baseline="0" noProof="0">
                <a:ln>
                  <a:noFill/>
                </a:ln>
                <a:solidFill>
                  <a:prstClr val="black"/>
                </a:solidFill>
                <a:effectLst/>
                <a:uLnTx/>
                <a:uFillTx/>
                <a:latin typeface="GSK Precision"/>
                <a:ea typeface="+mn-ea"/>
                <a:cs typeface="+mn-cs"/>
              </a:rPr>
              <a:t>1.95 [CI 95% </a:t>
            </a:r>
            <a:r>
              <a:rPr kumimoji="0" lang="en-GB" sz="800" b="0" i="0" u="none" strike="noStrike" kern="1200" cap="none" spc="0" normalizeH="0" baseline="0" noProof="0" dirty="0">
                <a:ln>
                  <a:noFill/>
                </a:ln>
                <a:solidFill>
                  <a:prstClr val="black"/>
                </a:solidFill>
                <a:effectLst/>
                <a:uLnTx/>
                <a:uFillTx/>
                <a:latin typeface="GSK Precision"/>
                <a:ea typeface="+mn-ea"/>
                <a:cs typeface="+mn-cs"/>
              </a:rPr>
              <a:t>1.83, 2.07]), acute respiratory failure requiring mechanical ventilation (OR </a:t>
            </a:r>
            <a:r>
              <a:rPr kumimoji="0" lang="en-GB" sz="800" b="0" i="0" u="none" strike="noStrike" kern="1200" cap="none" spc="0" normalizeH="0" baseline="0" noProof="0">
                <a:ln>
                  <a:noFill/>
                </a:ln>
                <a:solidFill>
                  <a:prstClr val="black"/>
                </a:solidFill>
                <a:effectLst/>
                <a:uLnTx/>
                <a:uFillTx/>
                <a:latin typeface="GSK Precision"/>
                <a:ea typeface="+mn-ea"/>
                <a:cs typeface="+mn-cs"/>
              </a:rPr>
              <a:t>1.75 [CI 95% </a:t>
            </a:r>
            <a:r>
              <a:rPr kumimoji="0" lang="en-GB" sz="800" b="0" i="0" u="none" strike="noStrike" kern="1200" cap="none" spc="0" normalizeH="0" baseline="0" noProof="0" dirty="0">
                <a:ln>
                  <a:noFill/>
                </a:ln>
                <a:solidFill>
                  <a:prstClr val="black"/>
                </a:solidFill>
                <a:effectLst/>
                <a:uLnTx/>
                <a:uFillTx/>
                <a:latin typeface="GSK Precision"/>
                <a:ea typeface="+mn-ea"/>
                <a:cs typeface="+mn-cs"/>
              </a:rPr>
              <a:t>1.62, 1.89]), acute kidney injury (OR </a:t>
            </a:r>
            <a:r>
              <a:rPr kumimoji="0" lang="en-GB" sz="800" b="0" i="0" u="none" strike="noStrike" kern="1200" cap="none" spc="0" normalizeH="0" baseline="0" noProof="0">
                <a:ln>
                  <a:noFill/>
                </a:ln>
                <a:solidFill>
                  <a:prstClr val="black"/>
                </a:solidFill>
                <a:effectLst/>
                <a:uLnTx/>
                <a:uFillTx/>
                <a:latin typeface="GSK Precision"/>
                <a:ea typeface="+mn-ea"/>
                <a:cs typeface="+mn-cs"/>
              </a:rPr>
              <a:t>1.08 [CI 95% </a:t>
            </a:r>
            <a:r>
              <a:rPr kumimoji="0" lang="en-GB" sz="800" b="0" i="0" u="none" strike="noStrike" kern="1200" cap="none" spc="0" normalizeH="0" baseline="0" noProof="0" dirty="0">
                <a:ln>
                  <a:noFill/>
                </a:ln>
                <a:solidFill>
                  <a:prstClr val="black"/>
                </a:solidFill>
                <a:effectLst/>
                <a:uLnTx/>
                <a:uFillTx/>
                <a:latin typeface="GSK Precision"/>
                <a:ea typeface="+mn-ea"/>
                <a:cs typeface="+mn-cs"/>
              </a:rPr>
              <a:t>1.02, 1.15]); acute kidney injury requiring dialysis (OR </a:t>
            </a:r>
            <a:r>
              <a:rPr kumimoji="0" lang="en-GB" sz="800" b="0" i="0" u="none" strike="noStrike" kern="1200" cap="none" spc="0" normalizeH="0" baseline="0" noProof="0">
                <a:ln>
                  <a:noFill/>
                </a:ln>
                <a:solidFill>
                  <a:prstClr val="black"/>
                </a:solidFill>
                <a:effectLst/>
                <a:uLnTx/>
                <a:uFillTx/>
                <a:latin typeface="GSK Precision"/>
                <a:ea typeface="+mn-ea"/>
                <a:cs typeface="+mn-cs"/>
              </a:rPr>
              <a:t>1.37 [CI 95% </a:t>
            </a:r>
            <a:r>
              <a:rPr kumimoji="0" lang="en-GB" sz="800" b="0" i="0" u="none" strike="noStrike" kern="1200" cap="none" spc="0" normalizeH="0" baseline="0" noProof="0" dirty="0">
                <a:ln>
                  <a:noFill/>
                </a:ln>
                <a:solidFill>
                  <a:prstClr val="black"/>
                </a:solidFill>
                <a:effectLst/>
                <a:uLnTx/>
                <a:uFillTx/>
                <a:latin typeface="GSK Precision"/>
                <a:ea typeface="+mn-ea"/>
                <a:cs typeface="+mn-cs"/>
              </a:rPr>
              <a:t>1.14, 1.65]). Mean (SD) age of patients with influenza was 73.1 (14.2) years.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800" b="0" i="0" u="none" strike="noStrike" kern="1200" cap="none" spc="0" normalizeH="0" baseline="30000" noProof="0" dirty="0">
                <a:ln>
                  <a:noFill/>
                </a:ln>
                <a:solidFill>
                  <a:prstClr val="black"/>
                </a:solidFill>
                <a:effectLst/>
                <a:uLnTx/>
                <a:uFillTx/>
                <a:latin typeface="GSK Precision"/>
                <a:ea typeface="+mn-ea"/>
                <a:cs typeface="+mn-cs"/>
              </a:rPr>
              <a:t>‡</a:t>
            </a:r>
            <a:r>
              <a:rPr kumimoji="0" lang="en-GB" sz="800" b="0" i="0" u="none" strike="noStrike" kern="1200" cap="none" spc="0" normalizeH="0" baseline="0" noProof="0" dirty="0">
                <a:ln>
                  <a:noFill/>
                </a:ln>
                <a:solidFill>
                  <a:prstClr val="black"/>
                </a:solidFill>
                <a:effectLst/>
                <a:uLnTx/>
                <a:uFillTx/>
                <a:latin typeface="GSK Precision"/>
                <a:ea typeface="+mn-ea"/>
                <a:cs typeface="+mn-cs"/>
              </a:rPr>
              <a:t>30-day mortality among patients with HF was (24.4%) compared to pneumonia patients without HF (14.4%). Median age was 73 years (IQR, 61</a:t>
            </a:r>
            <a:r>
              <a:rPr kumimoji="0" lang="en-GB" sz="800" b="0" i="0" u="none" strike="noStrike" kern="1200" cap="none" spc="0" normalizeH="0" baseline="0" noProof="0" dirty="0">
                <a:ln>
                  <a:noFill/>
                </a:ln>
                <a:solidFill>
                  <a:prstClr val="black"/>
                </a:solidFill>
                <a:effectLst/>
                <a:uLnTx/>
                <a:uFillTx/>
                <a:latin typeface="GSK Precision"/>
                <a:ea typeface="+mn-ea"/>
                <a:cs typeface="Segoe UI" panose="020B0502040204020203" pitchFamily="34" charset="0"/>
              </a:rPr>
              <a:t>–</a:t>
            </a:r>
            <a:r>
              <a:rPr kumimoji="0" lang="en-GB" sz="800" b="0" i="0" u="none" strike="noStrike" kern="1200" cap="none" spc="0" normalizeH="0" baseline="0" noProof="0" dirty="0">
                <a:ln>
                  <a:noFill/>
                </a:ln>
                <a:solidFill>
                  <a:prstClr val="black"/>
                </a:solidFill>
                <a:effectLst/>
                <a:uLnTx/>
                <a:uFillTx/>
                <a:latin typeface="GSK Precision"/>
                <a:ea typeface="+mn-ea"/>
                <a:cs typeface="+mn-cs"/>
              </a:rPr>
              <a:t>81). MMR was adjusted for sex, age, individual disease categories in the </a:t>
            </a:r>
            <a:r>
              <a:rPr kumimoji="0" lang="en-GB" sz="800" b="0" i="0" u="none" strike="noStrike" kern="1200" cap="none" spc="0" normalizeH="0" baseline="0" noProof="0" dirty="0" err="1">
                <a:ln>
                  <a:noFill/>
                </a:ln>
                <a:solidFill>
                  <a:prstClr val="black"/>
                </a:solidFill>
                <a:effectLst/>
                <a:uLnTx/>
                <a:uFillTx/>
                <a:latin typeface="GSK Precision"/>
                <a:ea typeface="+mn-ea"/>
                <a:cs typeface="+mn-cs"/>
              </a:rPr>
              <a:t>Charlson</a:t>
            </a:r>
            <a:r>
              <a:rPr kumimoji="0" lang="en-GB" sz="800" b="0" i="0" u="none" strike="noStrike" kern="1200" cap="none" spc="0" normalizeH="0" baseline="0" noProof="0" dirty="0">
                <a:ln>
                  <a:noFill/>
                </a:ln>
                <a:solidFill>
                  <a:prstClr val="black"/>
                </a:solidFill>
                <a:effectLst/>
                <a:uLnTx/>
                <a:uFillTx/>
                <a:latin typeface="GSK Precision"/>
                <a:ea typeface="+mn-ea"/>
                <a:cs typeface="+mn-cs"/>
              </a:rPr>
              <a:t> index (except heart failure), alcoholism-related disorders, antibiotic and immunosuppressive drug use, and period of study; </a:t>
            </a:r>
            <a:r>
              <a:rPr kumimoji="0" lang="sv-SE" sz="800" b="0" i="0" u="none" strike="noStrike" kern="1200" cap="none" spc="0" normalizeH="0" baseline="30000" noProof="0" dirty="0">
                <a:ln>
                  <a:noFill/>
                </a:ln>
                <a:solidFill>
                  <a:prstClr val="black"/>
                </a:solidFill>
                <a:effectLst/>
                <a:uLnTx/>
                <a:uFillTx/>
                <a:latin typeface="GSK Precision"/>
                <a:ea typeface="+mn-ea"/>
                <a:cs typeface="+mn-cs"/>
              </a:rPr>
              <a:t>§</a:t>
            </a:r>
            <a:r>
              <a:rPr kumimoji="0" lang="en-GB" sz="800" b="0" i="0" u="none" strike="noStrike" kern="1200" cap="none" spc="0" normalizeH="0" baseline="0" noProof="0" dirty="0">
                <a:ln>
                  <a:noFill/>
                </a:ln>
                <a:solidFill>
                  <a:prstClr val="black"/>
                </a:solidFill>
                <a:effectLst/>
                <a:uLnTx/>
                <a:uFillTx/>
                <a:latin typeface="GSK Precision"/>
                <a:ea typeface="+mn-ea"/>
                <a:cs typeface="+mn-cs"/>
              </a:rPr>
              <a:t>Study compared patients with HF to patients without HF. RR adjusted for under-detection of RSV and age. Median age was 69 years (IQR, 57</a:t>
            </a:r>
            <a:r>
              <a:rPr kumimoji="0" lang="en-GB" sz="800" b="0" i="0" u="none" strike="noStrike" kern="1200" cap="none" spc="0" normalizeH="0" baseline="0" noProof="0" dirty="0">
                <a:ln>
                  <a:noFill/>
                </a:ln>
                <a:solidFill>
                  <a:prstClr val="black"/>
                </a:solidFill>
                <a:effectLst/>
                <a:uLnTx/>
                <a:uFillTx/>
                <a:latin typeface="GSK Precision"/>
                <a:ea typeface="+mn-ea"/>
                <a:cs typeface="Segoe UI" panose="020B0502040204020203" pitchFamily="34" charset="0"/>
              </a:rPr>
              <a:t>–82).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800" b="0" i="0" u="none" strike="noStrike" kern="1200" cap="none" spc="0" normalizeH="0" baseline="30000" noProof="0" dirty="0">
                <a:ln>
                  <a:noFill/>
                </a:ln>
                <a:solidFill>
                  <a:prstClr val="black"/>
                </a:solidFill>
                <a:effectLst/>
                <a:uLnTx/>
                <a:uFillTx/>
                <a:latin typeface="GSK Precision"/>
                <a:ea typeface="+mn-ea"/>
                <a:cs typeface="+mn-cs"/>
              </a:rPr>
              <a:t>||</a:t>
            </a:r>
            <a:r>
              <a:rPr kumimoji="0" lang="en-GB" sz="800" b="0" i="0" u="none" strike="noStrike" kern="1200" cap="none" spc="0" normalizeH="0" baseline="0" noProof="0" dirty="0">
                <a:ln>
                  <a:noFill/>
                </a:ln>
                <a:solidFill>
                  <a:prstClr val="black"/>
                </a:solidFill>
                <a:effectLst/>
                <a:uLnTx/>
                <a:uFillTx/>
                <a:latin typeface="GSK Precision"/>
                <a:ea typeface="+mn-ea"/>
                <a:cs typeface="+mn-cs"/>
              </a:rPr>
              <a:t>Study compared patients with underlying CVD to those without underlying CVD. CVD included patients with a history of HF, CAD, atrial fibrillation, atherosclerotic CVD, cardiomyopathy, aortic aneurysm, congenital heart disease, aortic stenosis, and other cardiac disease. Median age was 72.7 years (IQR, 63.0</a:t>
            </a:r>
            <a:r>
              <a:rPr kumimoji="0" lang="en-GB" sz="800" b="0" i="0" u="none" strike="noStrike" kern="1200" cap="none" spc="0" normalizeH="0" baseline="0" noProof="0" dirty="0">
                <a:ln>
                  <a:noFill/>
                </a:ln>
                <a:solidFill>
                  <a:prstClr val="black"/>
                </a:solidFill>
                <a:effectLst/>
                <a:uLnTx/>
                <a:uFillTx/>
                <a:latin typeface="GSK Precision"/>
                <a:ea typeface="+mn-ea"/>
                <a:cs typeface="Segoe UI" panose="020B0502040204020203" pitchFamily="34" charset="0"/>
              </a:rPr>
              <a:t>–</a:t>
            </a:r>
            <a:r>
              <a:rPr kumimoji="0" lang="en-GB" sz="800" b="0" i="0" u="none" strike="noStrike" kern="1200" cap="none" spc="0" normalizeH="0" baseline="0" noProof="0" dirty="0">
                <a:ln>
                  <a:noFill/>
                </a:ln>
                <a:solidFill>
                  <a:prstClr val="black"/>
                </a:solidFill>
                <a:effectLst/>
                <a:uLnTx/>
                <a:uFillTx/>
                <a:latin typeface="GSK Precision"/>
                <a:ea typeface="+mn-ea"/>
                <a:cs typeface="+mn-cs"/>
              </a:rPr>
              <a:t>82.3). Adjusted for surveillance season, age group, sex, race, and Hispanic ethnicity group, underlying medical conditions, and history of tobacco use.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vi-VN" sz="800" b="0" i="0" u="none" strike="noStrike" kern="1200" cap="none" spc="0" normalizeH="0" baseline="0" noProof="0">
                <a:ln>
                  <a:noFill/>
                </a:ln>
                <a:solidFill>
                  <a:prstClr val="black"/>
                </a:solidFill>
                <a:effectLst/>
                <a:uLnTx/>
                <a:uFillTx/>
                <a:latin typeface="GSK Precision"/>
                <a:ea typeface="+mn-ea"/>
                <a:cs typeface="+mn-cs"/>
              </a:rPr>
              <a:t>ARR: Tỉ số nguy cơ đã hiệu chỉnh</a:t>
            </a:r>
            <a:r>
              <a:rPr kumimoji="0" lang="en-GB" sz="800" b="0" i="0" u="none" strike="noStrike" kern="1200" cap="none" spc="0" normalizeH="0" baseline="0" noProof="0">
                <a:ln>
                  <a:noFill/>
                </a:ln>
                <a:solidFill>
                  <a:prstClr val="black"/>
                </a:solidFill>
                <a:effectLst/>
                <a:uLnTx/>
                <a:uFillTx/>
                <a:latin typeface="GSK Precision"/>
                <a:ea typeface="+mn-ea"/>
                <a:cs typeface="+mn-cs"/>
              </a:rPr>
              <a:t>; CAD: Bệnh động mạch vành; </a:t>
            </a:r>
            <a:r>
              <a:rPr kumimoji="0" lang="sv-SE" sz="800" b="0" i="0" u="none" strike="noStrike" kern="1200" cap="none" spc="0" normalizeH="0" baseline="0" noProof="0">
                <a:ln>
                  <a:noFill/>
                </a:ln>
                <a:solidFill>
                  <a:prstClr val="black"/>
                </a:solidFill>
                <a:effectLst/>
                <a:uLnTx/>
                <a:uFillTx/>
                <a:latin typeface="GSK Precision"/>
                <a:ea typeface="+mn-ea"/>
                <a:cs typeface="+mn-cs"/>
              </a:rPr>
              <a:t>CI: Khoảng tin cậy; CVD: Bệnh tim mạch; HF: Suy tim; IQR: Khoảng tứ phân vị; </a:t>
            </a:r>
            <a:r>
              <a:rPr kumimoji="0" lang="sv-SE" sz="800" b="0" i="0" u="none" strike="noStrike" kern="1200" cap="none" spc="0" normalizeH="0" baseline="0" noProof="0" dirty="0">
                <a:ln>
                  <a:noFill/>
                </a:ln>
                <a:solidFill>
                  <a:prstClr val="black"/>
                </a:solidFill>
                <a:effectLst/>
                <a:uLnTx/>
                <a:uFillTx/>
                <a:latin typeface="GSK Precision"/>
                <a:ea typeface="+mn-ea"/>
                <a:cs typeface="+mn-cs"/>
              </a:rPr>
              <a:t>MMR,  mortality rate ratio</a:t>
            </a:r>
            <a:r>
              <a:rPr kumimoji="0" lang="sv-SE" sz="800" b="0" i="0" u="none" strike="noStrike" kern="1200" cap="none" spc="0" normalizeH="0" baseline="0" noProof="0">
                <a:ln>
                  <a:noFill/>
                </a:ln>
                <a:solidFill>
                  <a:prstClr val="black"/>
                </a:solidFill>
                <a:effectLst/>
                <a:uLnTx/>
                <a:uFillTx/>
                <a:latin typeface="GSK Precision"/>
                <a:ea typeface="+mn-ea"/>
                <a:cs typeface="+mn-cs"/>
              </a:rPr>
              <a:t>; OR: Tỉ số chênh; </a:t>
            </a:r>
            <a:r>
              <a:rPr kumimoji="0" lang="sv-SE" sz="800" b="0" i="0" u="none" strike="noStrike" kern="1200" cap="none" spc="0" normalizeH="0" baseline="0" noProof="0" dirty="0">
                <a:ln>
                  <a:noFill/>
                </a:ln>
                <a:solidFill>
                  <a:prstClr val="black"/>
                </a:solidFill>
                <a:effectLst/>
                <a:uLnTx/>
                <a:uFillTx/>
                <a:latin typeface="GSK Precision"/>
                <a:ea typeface="+mn-ea"/>
                <a:cs typeface="+mn-cs"/>
              </a:rPr>
              <a:t>SD, standard deviation; RR, rate ratio</a:t>
            </a:r>
            <a:endParaRPr kumimoji="0" lang="en-GB" sz="800" b="1" i="0" u="sng" strike="noStrike" kern="1200" cap="none" spc="0" normalizeH="0" baseline="0" noProof="0" dirty="0">
              <a:ln>
                <a:noFill/>
              </a:ln>
              <a:solidFill>
                <a:prstClr val="black"/>
              </a:solidFill>
              <a:effectLst/>
              <a:uLnTx/>
              <a:uFillTx/>
              <a:latin typeface="GSK Precision"/>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1" i="0" u="sng"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Key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Patients with cardiovascular disease are at greater risk of morbidity and mortality from respiratory infections, such as influenza and RSV, compared with patients without cardiovascular disease.</a:t>
            </a:r>
            <a:r>
              <a:rPr kumimoji="0" lang="en-GB" sz="800" b="0" i="0" u="none" strike="noStrike" kern="1200" cap="none" spc="0" normalizeH="0" baseline="30000" noProof="0" dirty="0">
                <a:ln>
                  <a:noFill/>
                </a:ln>
                <a:solidFill>
                  <a:prstClr val="black"/>
                </a:solidFill>
                <a:effectLst/>
                <a:uLnTx/>
                <a:uFillTx/>
                <a:latin typeface="GSK Precision"/>
                <a:ea typeface="+mn-ea"/>
                <a:cs typeface="Arial" panose="020B0604020202020204" pitchFamily="34" charset="0"/>
              </a:rPr>
              <a:t>1–10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Thomsen RW </a:t>
            </a:r>
            <a:r>
              <a:rPr kumimoji="0" lang="en-US"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et al. </a:t>
            </a:r>
            <a:r>
              <a:rPr kumimoji="0" lang="sv-SE"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J Gen Intern Med </a:t>
            </a:r>
            <a:r>
              <a:rPr kumimoji="0" lang="sv-SE"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2008;23:1407–1413.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dirty="0" err="1">
                <a:ln>
                  <a:noFill/>
                </a:ln>
                <a:solidFill>
                  <a:prstClr val="black"/>
                </a:solidFill>
                <a:effectLst/>
                <a:uLnTx/>
                <a:uFillTx/>
                <a:latin typeface="GSK Precision"/>
                <a:ea typeface="+mn-ea"/>
                <a:cs typeface="Arial" panose="020B0604020202020204" pitchFamily="34" charset="0"/>
              </a:rPr>
              <a:t>Bolge</a:t>
            </a:r>
            <a:r>
              <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 </a:t>
            </a:r>
            <a:r>
              <a:rPr kumimoji="0" lang="en-GB"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et al. Infect Dis </a:t>
            </a:r>
            <a:r>
              <a:rPr kumimoji="0" lang="en-GB" sz="800" b="0" i="1" u="none" strike="noStrike" kern="1200" cap="none" spc="0" normalizeH="0" baseline="0" noProof="0" dirty="0" err="1">
                <a:ln>
                  <a:noFill/>
                </a:ln>
                <a:solidFill>
                  <a:prstClr val="black"/>
                </a:solidFill>
                <a:effectLst/>
                <a:uLnTx/>
                <a:uFillTx/>
                <a:latin typeface="GSK Precision"/>
                <a:ea typeface="+mn-ea"/>
                <a:cs typeface="Arial" panose="020B0604020202020204" pitchFamily="34" charset="0"/>
              </a:rPr>
              <a:t>Ther</a:t>
            </a:r>
            <a:r>
              <a:rPr kumimoji="0" lang="en-GB"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 </a:t>
            </a:r>
            <a:r>
              <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2021;10:213–228.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1200" cap="none" spc="0" normalizeH="0" baseline="0" noProof="0" dirty="0" err="1">
                <a:ln>
                  <a:noFill/>
                </a:ln>
                <a:solidFill>
                  <a:prstClr val="black"/>
                </a:solidFill>
                <a:effectLst/>
                <a:uLnTx/>
                <a:uFillTx/>
                <a:latin typeface="GSK Precision"/>
                <a:ea typeface="+mn-ea"/>
                <a:cs typeface="Arial" panose="020B0604020202020204" pitchFamily="34" charset="0"/>
              </a:rPr>
              <a:t>Panhwar</a:t>
            </a:r>
            <a:r>
              <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 MS </a:t>
            </a:r>
            <a:r>
              <a:rPr kumimoji="0" lang="en-GB"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et al. J Am Coll </a:t>
            </a:r>
            <a:r>
              <a:rPr kumimoji="0" lang="en-GB" sz="800" b="0" i="1" u="none" strike="noStrike" kern="1200" cap="none" spc="0" normalizeH="0" baseline="0" noProof="0" dirty="0" err="1">
                <a:ln>
                  <a:noFill/>
                </a:ln>
                <a:solidFill>
                  <a:prstClr val="black"/>
                </a:solidFill>
                <a:effectLst/>
                <a:uLnTx/>
                <a:uFillTx/>
                <a:latin typeface="GSK Precision"/>
                <a:ea typeface="+mn-ea"/>
                <a:cs typeface="Arial" panose="020B0604020202020204" pitchFamily="34" charset="0"/>
              </a:rPr>
              <a:t>Cardiol</a:t>
            </a:r>
            <a:r>
              <a:rPr kumimoji="0" lang="en-GB"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 HF </a:t>
            </a:r>
            <a:r>
              <a:rPr kumimoji="0" lang="en-GB"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2019;7:112–117.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err="1">
                <a:ln>
                  <a:noFill/>
                </a:ln>
                <a:solidFill>
                  <a:prstClr val="black"/>
                </a:solidFill>
                <a:effectLst/>
                <a:uLnTx/>
                <a:uFillTx/>
                <a:latin typeface="GSK Precision"/>
                <a:ea typeface="+mn-ea"/>
                <a:cs typeface="Arial" panose="020B0604020202020204" pitchFamily="34" charset="0"/>
              </a:rPr>
              <a:t>Kujawski</a:t>
            </a:r>
            <a:r>
              <a:rPr kumimoji="0" lang="en-US"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 SA </a:t>
            </a:r>
            <a:r>
              <a:rPr kumimoji="0" lang="en-US"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et al. </a:t>
            </a:r>
            <a:r>
              <a:rPr kumimoji="0" lang="en-US" sz="800" b="0" i="1" u="none" strike="noStrike" kern="1200" cap="none" spc="0" normalizeH="0" baseline="0" noProof="0" dirty="0" err="1">
                <a:ln>
                  <a:noFill/>
                </a:ln>
                <a:solidFill>
                  <a:prstClr val="black"/>
                </a:solidFill>
                <a:effectLst/>
                <a:uLnTx/>
                <a:uFillTx/>
                <a:latin typeface="GSK Precision"/>
                <a:ea typeface="+mn-ea"/>
                <a:cs typeface="Arial" panose="020B0604020202020204" pitchFamily="34" charset="0"/>
              </a:rPr>
              <a:t>PLoS</a:t>
            </a:r>
            <a:r>
              <a:rPr kumimoji="0" lang="en-US"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 One </a:t>
            </a:r>
            <a:r>
              <a:rPr kumimoji="0" lang="en-US"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2022;17:e0264890.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Woodruff RC </a:t>
            </a:r>
            <a:r>
              <a:rPr kumimoji="0" lang="en-US" sz="800" b="0" i="1"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et al. JAMA Intern Med </a:t>
            </a:r>
            <a:r>
              <a:rPr kumimoji="0" lang="en-US" sz="800" b="0" i="0" u="none" strike="noStrike" kern="1200" cap="none" spc="0" normalizeH="0" baseline="0" noProof="0" dirty="0">
                <a:ln>
                  <a:noFill/>
                </a:ln>
                <a:solidFill>
                  <a:prstClr val="black"/>
                </a:solidFill>
                <a:effectLst/>
                <a:uLnTx/>
                <a:uFillTx/>
                <a:latin typeface="GSK Precision"/>
                <a:ea typeface="+mn-ea"/>
                <a:cs typeface="Arial" panose="020B0604020202020204" pitchFamily="34" charset="0"/>
              </a:rPr>
              <a:t>2024;e240212. </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br>
            <a:br>
              <a:rPr lang="en-US" sz="1200" dirty="0"/>
            </a:br>
            <a:endParaRPr lang="en-GB" b="0" u="non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GSK Precision"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GSK Precision" pitchFamily="2" charset="0"/>
              <a:ea typeface="+mn-ea"/>
              <a:cs typeface="+mn-cs"/>
            </a:endParaRPr>
          </a:p>
        </p:txBody>
      </p:sp>
    </p:spTree>
    <p:extLst>
      <p:ext uri="{BB962C8B-B14F-4D97-AF65-F5344CB8AC3E}">
        <p14:creationId xmlns:p14="http://schemas.microsoft.com/office/powerpoint/2010/main" val="383575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https://www.ncbi.nlm.nih.gov/pmc/articles/PMC7545338/</a:t>
            </a:r>
          </a:p>
        </p:txBody>
      </p:sp>
      <p:sp>
        <p:nvSpPr>
          <p:cNvPr id="4" name="Slide Number Placeholder 3"/>
          <p:cNvSpPr>
            <a:spLocks noGrp="1"/>
          </p:cNvSpPr>
          <p:nvPr>
            <p:ph type="sldNum" sz="quarter" idx="5"/>
          </p:nvPr>
        </p:nvSpPr>
        <p:spPr/>
        <p:txBody>
          <a:bodyPr/>
          <a:lstStyle/>
          <a:p>
            <a:fld id="{9758B579-A2C5-824A-A60A-61C0AB38C834}" type="slidenum">
              <a:rPr lang="en-VN" smtClean="0"/>
              <a:t>12</a:t>
            </a:fld>
            <a:endParaRPr lang="en-VN"/>
          </a:p>
        </p:txBody>
      </p:sp>
    </p:spTree>
    <p:extLst>
      <p:ext uri="{BB962C8B-B14F-4D97-AF65-F5344CB8AC3E}">
        <p14:creationId xmlns:p14="http://schemas.microsoft.com/office/powerpoint/2010/main" val="343390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https://nationalhealthcouncil.org/blog/what-should-patient-groups-tell-their-members-about-the-flu-vaccine/</a:t>
            </a:r>
          </a:p>
        </p:txBody>
      </p:sp>
      <p:sp>
        <p:nvSpPr>
          <p:cNvPr id="4" name="Slide Number Placeholder 3"/>
          <p:cNvSpPr>
            <a:spLocks noGrp="1"/>
          </p:cNvSpPr>
          <p:nvPr>
            <p:ph type="sldNum" sz="quarter" idx="5"/>
          </p:nvPr>
        </p:nvSpPr>
        <p:spPr/>
        <p:txBody>
          <a:bodyPr/>
          <a:lstStyle/>
          <a:p>
            <a:fld id="{9758B579-A2C5-824A-A60A-61C0AB38C834}" type="slidenum">
              <a:rPr lang="en-VN" smtClean="0"/>
              <a:t>13</a:t>
            </a:fld>
            <a:endParaRPr lang="en-VN"/>
          </a:p>
        </p:txBody>
      </p:sp>
    </p:spTree>
    <p:extLst>
      <p:ext uri="{BB962C8B-B14F-4D97-AF65-F5344CB8AC3E}">
        <p14:creationId xmlns:p14="http://schemas.microsoft.com/office/powerpoint/2010/main" val="390491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9366"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Influenza D viruses</a:t>
            </a:r>
            <a:r>
              <a:rPr lang="en-US" sz="1200" b="0" i="0" kern="1200">
                <a:solidFill>
                  <a:schemeClr val="tx1"/>
                </a:solidFill>
                <a:effectLst/>
                <a:latin typeface="+mn-lt"/>
                <a:ea typeface="+mn-ea"/>
                <a:cs typeface="+mn-cs"/>
              </a:rPr>
              <a:t> primarily affect cattle and are not known to infect or cause illness in people.</a:t>
            </a:r>
          </a:p>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15</a:t>
            </a:fld>
            <a:endParaRPr lang="en-GB"/>
          </a:p>
        </p:txBody>
      </p:sp>
    </p:spTree>
    <p:extLst>
      <p:ext uri="{BB962C8B-B14F-4D97-AF65-F5344CB8AC3E}">
        <p14:creationId xmlns:p14="http://schemas.microsoft.com/office/powerpoint/2010/main" val="4265996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err="1"/>
              <a:t>Vắc</a:t>
            </a:r>
            <a:r>
              <a:rPr lang="vi-VN" dirty="0"/>
              <a:t> xin </a:t>
            </a:r>
            <a:r>
              <a:rPr lang="vi-VN" dirty="0" err="1"/>
              <a:t>cúm</a:t>
            </a:r>
            <a:r>
              <a:rPr lang="vi-VN" dirty="0"/>
              <a:t> </a:t>
            </a:r>
            <a:r>
              <a:rPr lang="vi-VN" dirty="0" err="1"/>
              <a:t>Tứ</a:t>
            </a:r>
            <a:r>
              <a:rPr lang="vi-VN" dirty="0"/>
              <a:t> </a:t>
            </a:r>
            <a:r>
              <a:rPr lang="vi-VN" dirty="0" err="1"/>
              <a:t>giá</a:t>
            </a:r>
            <a:r>
              <a:rPr lang="vi-VN" dirty="0"/>
              <a:t> </a:t>
            </a:r>
            <a:r>
              <a:rPr lang="vi-VN" dirty="0" err="1"/>
              <a:t>Vaxig</a:t>
            </a:r>
            <a:endParaRPr lang="en-US" dirty="0"/>
          </a:p>
          <a:p>
            <a:endParaRPr lang="en-US" dirty="0"/>
          </a:p>
          <a:p>
            <a:endParaRPr lang="en-US" dirty="0"/>
          </a:p>
          <a:p>
            <a:pPr marL="342900" marR="0" lvl="0" indent="-342900" algn="just">
              <a:spcBef>
                <a:spcPts val="600"/>
              </a:spcBef>
              <a:spcAft>
                <a:spcPts val="0"/>
              </a:spcAft>
              <a:buFont typeface="Symbol" panose="05050102010706020507" pitchFamily="18" charset="2"/>
              <a:buChar char=""/>
            </a:pP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Thời</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điểm</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Vì</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chủng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vi-</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rút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thay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hàng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năm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mỗi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năm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trước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mùa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càng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sớm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càng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tốt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vaccine của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năm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Ở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bắc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thường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xảy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11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đến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4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còn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ở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nam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thì</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mùa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5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đến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10. Ở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miền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nhiệt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đới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thì</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thể</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xảy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bất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cứ</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thời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điểm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nào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em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thể</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phải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2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mũi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tiêm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đầu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còn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nguời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lớn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mỗi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năm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một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mũi</a:t>
            </a:r>
            <a:r>
              <a:rPr lang="en-US" sz="1300" dirty="0">
                <a:effectLst/>
                <a:latin typeface="Arial" panose="020B0604020202020204" pitchFamily="34" charset="0"/>
                <a:ea typeface="MS Mincho" panose="02020609040205080304" pitchFamily="49" charset="-128"/>
                <a:cs typeface="Times New Roman" panose="02020603050405020304" pitchFamily="18" charset="0"/>
              </a:rPr>
              <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Hiệu</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quả</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sẽ</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tạo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thể</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chất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bảo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vệ</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chống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lại vi-</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rút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họ</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nhiễm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khoảng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2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để</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tạo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thể</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này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khả</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năng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bảo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vệ</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50-80%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tức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50-80%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sẽ</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không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cảm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sau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vaccine</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3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vaccine: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bắp</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thịt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dưới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da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xịt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mũi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Ở Việt Nam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chỉ</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bắp</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thịt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bắp</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thịt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chứa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vi-</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rút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chết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phổ</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biến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lớn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6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trở</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xịt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mũi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chứa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vi-</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rút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sống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giảm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độc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lực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chỉ</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dành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khỏe</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2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trở</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đến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49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Phụ</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nữ</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thai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sức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đề</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kém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suy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giảm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miễn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dịch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hay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bệnh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tính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không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dùng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chứa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vi-</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rút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còn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sống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Tác</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dụng</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phụ</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Tác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dụng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phụ</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chủ</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yếu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ngứa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chỗ</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Bệnh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nhân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với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thận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trọng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vì</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hầu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hết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các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loại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vaccine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được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chế</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tạo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trong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môi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trường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phải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báo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nhân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viên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tế</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biết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về</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điều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này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Các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phản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phụ</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khác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như</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đau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nhức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mình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mẩy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nhức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đầu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sốt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nhẹ</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khoảng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38ºC).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Các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phản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này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thường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nhẹ</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tự</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hết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sau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1-2 ngày.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300" b="1" dirty="0">
                <a:effectLst/>
                <a:latin typeface="Arial" panose="020B0604020202020204" pitchFamily="34" charset="0"/>
                <a:ea typeface="MS Mincho" panose="02020609040205080304" pitchFamily="49" charset="-128"/>
                <a:cs typeface="Times New Roman" panose="02020603050405020304" pitchFamily="18" charset="0"/>
              </a:rPr>
              <a:t>Ai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cần</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Mọi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6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trử</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đều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Những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đối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tượng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sau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càng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phải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hơn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a:effectLst/>
                <a:latin typeface="Arial" panose="020B0604020202020204" pitchFamily="34" charset="0"/>
                <a:ea typeface="MS Mincho" panose="02020609040205080304" pitchFamily="49" charset="-128"/>
                <a:cs typeface="Times New Roman" panose="02020603050405020304" pitchFamily="18" charset="0"/>
              </a:rPr>
              <a:t>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lớn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50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trở</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lên</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a:effectLst/>
                <a:latin typeface="Arial" panose="020B0604020202020204" pitchFamily="34" charset="0"/>
                <a:ea typeface="MS Mincho" panose="02020609040205080304" pitchFamily="49" charset="-128"/>
                <a:cs typeface="Times New Roman" panose="02020603050405020304" pitchFamily="18" charset="0"/>
              </a:rPr>
              <a:t>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sống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ở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nhà</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dưỡng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lão</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a:effectLst/>
                <a:latin typeface="Arial" panose="020B0604020202020204" pitchFamily="34" charset="0"/>
                <a:ea typeface="MS Mincho" panose="02020609040205080304" pitchFamily="49" charset="-128"/>
                <a:cs typeface="Times New Roman" panose="02020603050405020304" pitchFamily="18" charset="0"/>
              </a:rPr>
              <a:t>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bệnh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tim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tính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bao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gồm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hen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suyễn</a:t>
            </a:r>
            <a:r>
              <a:rPr lang="en-US" sz="1300" dirty="0">
                <a:effectLst/>
                <a:latin typeface="Arial" panose="020B0604020202020204" pitchFamily="34" charset="0"/>
                <a:ea typeface="MS Mincho" panose="02020609040205080304" pitchFamily="49" charset="-128"/>
                <a:cs typeface="Times New Roman" panose="02020603050405020304" pitchFamily="18" charset="0"/>
              </a:rPr>
              <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a:effectLst/>
                <a:latin typeface="Arial" panose="020B0604020202020204" pitchFamily="34" charset="0"/>
                <a:ea typeface="MS Mincho" panose="02020609040205080304" pitchFamily="49" charset="-128"/>
                <a:cs typeface="Times New Roman" panose="02020603050405020304" pitchFamily="18" charset="0"/>
              </a:rPr>
              <a:t>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lớn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hay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em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các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bệnh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tiểu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đường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hay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thận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tính</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a:effectLst/>
                <a:latin typeface="Arial" panose="020B0604020202020204" pitchFamily="34" charset="0"/>
                <a:ea typeface="MS Mincho" panose="02020609040205080304" pitchFamily="49" charset="-128"/>
                <a:cs typeface="Times New Roman" panose="02020603050405020304" pitchFamily="18" charset="0"/>
              </a:rPr>
              <a:t>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lớn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hay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em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nhiễm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HIV hay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được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ghép</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tạng</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từ</a:t>
            </a:r>
            <a:r>
              <a:rPr lang="en-US" sz="1300" dirty="0">
                <a:effectLst/>
                <a:latin typeface="Arial" panose="020B0604020202020204" pitchFamily="34" charset="0"/>
                <a:ea typeface="MS Mincho" panose="02020609040205080304" pitchFamily="49" charset="-128"/>
                <a:cs typeface="Times New Roman" panose="02020603050405020304" pitchFamily="18" charset="0"/>
              </a:rPr>
              <a:t> 6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đến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18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phải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dùng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aspirin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lâu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ngày</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err="1">
                <a:effectLst/>
                <a:latin typeface="Arial" panose="020B0604020202020204" pitchFamily="34" charset="0"/>
                <a:ea typeface="MS Mincho" panose="02020609040205080304" pitchFamily="49" charset="-128"/>
                <a:cs typeface="Times New Roman" panose="02020603050405020304" pitchFamily="18" charset="0"/>
              </a:rPr>
              <a:t>Phụ</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nữ</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thai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trong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giai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đoạn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mùa</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Những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nguy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cơ</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lây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nhiễm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cao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như</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nhân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viên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y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tế</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sống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chung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với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nguy</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cơ</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biến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do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cao</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600"/>
              </a:spcAft>
              <a:buFont typeface="Symbol" panose="05050102010706020507" pitchFamily="18" charset="2"/>
              <a:buChar char=""/>
            </a:pPr>
            <a:r>
              <a:rPr lang="en-US" sz="1300" b="1" dirty="0">
                <a:effectLst/>
                <a:latin typeface="Arial" panose="020B0604020202020204" pitchFamily="34" charset="0"/>
                <a:ea typeface="MS Mincho" panose="02020609040205080304" pitchFamily="49" charset="-128"/>
                <a:cs typeface="Times New Roman" panose="02020603050405020304" pitchFamily="18" charset="0"/>
              </a:rPr>
              <a:t>Ai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không</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nên</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ngừa</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b="1" dirty="0" err="1">
                <a:effectLst/>
                <a:latin typeface="Arial" panose="020B0604020202020204" pitchFamily="34" charset="0"/>
                <a:ea typeface="MS Mincho" panose="02020609040205080304" pitchFamily="49" charset="-128"/>
                <a:cs typeface="Times New Roman" panose="02020603050405020304" pitchFamily="18" charset="0"/>
              </a:rPr>
              <a:t>cúm</a:t>
            </a:r>
            <a:r>
              <a:rPr lang="en-US" sz="1300" b="1"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dị</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ứng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nặng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với vaccine,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đang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mắc</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bệnh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cấp</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tính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nặng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người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tiền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căn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Guillain-Barre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trong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vòng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6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tuần</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sau</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khi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chích</a:t>
            </a:r>
            <a:r>
              <a:rPr lang="en-US" sz="1300" dirty="0">
                <a:effectLst/>
                <a:latin typeface="Arial" panose="020B0604020202020204" pitchFamily="34" charset="0"/>
                <a:ea typeface="MS Mincho" panose="02020609040205080304" pitchFamily="49" charset="-128"/>
                <a:cs typeface="Times New Roman" panose="02020603050405020304" pitchFamily="18" charset="0"/>
              </a:rPr>
              <a:t> vaccine trước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đó</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trẻ</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dưới</a:t>
            </a:r>
            <a:r>
              <a:rPr lang="en-US" sz="1300" dirty="0">
                <a:effectLst/>
                <a:latin typeface="Arial" panose="020B0604020202020204" pitchFamily="34" charset="0"/>
                <a:ea typeface="MS Mincho" panose="02020609040205080304" pitchFamily="49" charset="-128"/>
                <a:cs typeface="Times New Roman" panose="02020603050405020304" pitchFamily="18" charset="0"/>
              </a:rPr>
              <a:t> 6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tháng</a:t>
            </a:r>
            <a:r>
              <a:rPr lang="en-US" sz="1300" dirty="0">
                <a:effectLst/>
                <a:latin typeface="Arial" panose="020B0604020202020204" pitchFamily="34" charset="0"/>
                <a:ea typeface="MS Mincho" panose="02020609040205080304" pitchFamily="49" charset="-128"/>
                <a:cs typeface="Times New Roman" panose="02020603050405020304" pitchFamily="18" charset="0"/>
              </a:rPr>
              <a:t> </a:t>
            </a:r>
            <a:r>
              <a:rPr lang="en-US" sz="1300" dirty="0" err="1">
                <a:effectLst/>
                <a:latin typeface="Arial" panose="020B0604020202020204" pitchFamily="34" charset="0"/>
                <a:ea typeface="MS Mincho" panose="02020609040205080304" pitchFamily="49" charset="-128"/>
                <a:cs typeface="Times New Roman" panose="02020603050405020304" pitchFamily="18" charset="0"/>
              </a:rPr>
              <a:t>tuổi</a:t>
            </a:r>
            <a:r>
              <a:rPr lang="en-US" sz="1300" dirty="0">
                <a:effectLst/>
                <a:latin typeface="Arial" panose="020B0604020202020204" pitchFamily="34" charset="0"/>
                <a:ea typeface="MS Mincho" panose="02020609040205080304" pitchFamily="49" charset="-128"/>
                <a:cs typeface="Times New Roman" panose="02020603050405020304" pitchFamily="18" charset="0"/>
              </a:rPr>
              <a: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r>
              <a:rPr lang="vi-VN" dirty="0" err="1"/>
              <a:t>rip</a:t>
            </a:r>
            <a:r>
              <a:rPr lang="vi-VN" dirty="0"/>
              <a:t> </a:t>
            </a:r>
            <a:r>
              <a:rPr lang="vi-VN" dirty="0" err="1"/>
              <a:t>Tetra</a:t>
            </a:r>
            <a:r>
              <a:rPr lang="vi-VN" dirty="0"/>
              <a:t> </a:t>
            </a:r>
            <a:r>
              <a:rPr lang="vi-VN" dirty="0" err="1"/>
              <a:t>phòng</a:t>
            </a:r>
            <a:r>
              <a:rPr lang="vi-VN" dirty="0"/>
              <a:t> </a:t>
            </a:r>
            <a:r>
              <a:rPr lang="vi-VN" dirty="0" err="1"/>
              <a:t>được</a:t>
            </a:r>
            <a:r>
              <a:rPr lang="vi-VN" dirty="0"/>
              <a:t> 4 </a:t>
            </a:r>
            <a:r>
              <a:rPr lang="vi-VN" dirty="0" err="1"/>
              <a:t>chủng</a:t>
            </a:r>
            <a:r>
              <a:rPr lang="vi-VN" dirty="0"/>
              <a:t> </a:t>
            </a:r>
            <a:r>
              <a:rPr lang="vi-VN" dirty="0" err="1"/>
              <a:t>tuýp</a:t>
            </a:r>
            <a:r>
              <a:rPr lang="vi-VN" dirty="0"/>
              <a:t> </a:t>
            </a:r>
            <a:r>
              <a:rPr lang="vi-VN" dirty="0" err="1"/>
              <a:t>virus</a:t>
            </a:r>
            <a:r>
              <a:rPr lang="vi-VN" dirty="0"/>
              <a:t> </a:t>
            </a:r>
            <a:r>
              <a:rPr lang="vi-VN" dirty="0" err="1"/>
              <a:t>cúm</a:t>
            </a:r>
            <a:r>
              <a:rPr lang="vi-VN" dirty="0"/>
              <a:t> </a:t>
            </a:r>
            <a:r>
              <a:rPr lang="vi-VN" dirty="0" err="1"/>
              <a:t>gồm</a:t>
            </a:r>
            <a:r>
              <a:rPr lang="vi-VN" dirty="0"/>
              <a:t>: 2 </a:t>
            </a:r>
            <a:r>
              <a:rPr lang="vi-VN" dirty="0" err="1"/>
              <a:t>chủng</a:t>
            </a:r>
            <a:r>
              <a:rPr lang="vi-VN" dirty="0"/>
              <a:t> </a:t>
            </a:r>
            <a:r>
              <a:rPr lang="vi-VN" dirty="0" err="1"/>
              <a:t>cúm</a:t>
            </a:r>
            <a:r>
              <a:rPr lang="vi-VN" dirty="0"/>
              <a:t> A (H1N1, H3N2) </a:t>
            </a:r>
            <a:r>
              <a:rPr lang="vi-VN" dirty="0" err="1"/>
              <a:t>và</a:t>
            </a:r>
            <a:r>
              <a:rPr lang="vi-VN" dirty="0"/>
              <a:t> 2 </a:t>
            </a:r>
            <a:r>
              <a:rPr lang="vi-VN" dirty="0" err="1"/>
              <a:t>chủng</a:t>
            </a:r>
            <a:r>
              <a:rPr lang="vi-VN" dirty="0"/>
              <a:t> </a:t>
            </a:r>
            <a:r>
              <a:rPr lang="vi-VN" dirty="0" err="1"/>
              <a:t>cúm</a:t>
            </a:r>
            <a:r>
              <a:rPr lang="vi-VN" dirty="0"/>
              <a:t> B (</a:t>
            </a:r>
            <a:r>
              <a:rPr lang="vi-VN" dirty="0" err="1"/>
              <a:t>Yamagata</a:t>
            </a:r>
            <a:r>
              <a:rPr lang="vi-VN" dirty="0"/>
              <a:t>, </a:t>
            </a:r>
            <a:r>
              <a:rPr lang="vi-VN" dirty="0" err="1"/>
              <a:t>Victoria</a:t>
            </a:r>
            <a:r>
              <a:rPr lang="vi-VN" dirty="0"/>
              <a:t>)</a:t>
            </a:r>
            <a:endParaRPr lang="en-US" dirty="0"/>
          </a:p>
        </p:txBody>
      </p:sp>
      <p:sp>
        <p:nvSpPr>
          <p:cNvPr id="4" name="Slide Number Placeholder 3"/>
          <p:cNvSpPr>
            <a:spLocks noGrp="1"/>
          </p:cNvSpPr>
          <p:nvPr>
            <p:ph type="sldNum" sz="quarter" idx="5"/>
          </p:nvPr>
        </p:nvSpPr>
        <p:spPr/>
        <p:txBody>
          <a:bodyPr/>
          <a:lstStyle/>
          <a:p>
            <a:fld id="{AF2B9681-33A3-4AC6-9E18-C0E14ADE2458}" type="slidenum">
              <a:rPr lang="en-US" smtClean="0"/>
              <a:t>16</a:t>
            </a:fld>
            <a:endParaRPr lang="en-US"/>
          </a:p>
        </p:txBody>
      </p:sp>
    </p:spTree>
    <p:extLst>
      <p:ext uri="{BB962C8B-B14F-4D97-AF65-F5344CB8AC3E}">
        <p14:creationId xmlns:p14="http://schemas.microsoft.com/office/powerpoint/2010/main" val="367159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273844" y="221107"/>
            <a:ext cx="5682854" cy="276999"/>
          </a:xfrm>
        </p:spPr>
        <p:txBody>
          <a:bodyPr/>
          <a:lstStyle/>
          <a:p>
            <a:r>
              <a:rPr lang="en-US"/>
              <a:t>Click to edit Master title style</a:t>
            </a:r>
            <a:endParaRPr lang="en-GB"/>
          </a:p>
        </p:txBody>
      </p:sp>
      <p:sp>
        <p:nvSpPr>
          <p:cNvPr id="16" name="Content Placeholder 15"/>
          <p:cNvSpPr>
            <a:spLocks noGrp="1"/>
          </p:cNvSpPr>
          <p:nvPr>
            <p:ph sz="quarter" idx="12"/>
          </p:nvPr>
        </p:nvSpPr>
        <p:spPr>
          <a:xfrm>
            <a:off x="273844" y="897116"/>
            <a:ext cx="6317456" cy="37269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p:nvPr>
        </p:nvSpPr>
        <p:spPr>
          <a:xfrm>
            <a:off x="273843" y="519415"/>
            <a:ext cx="5698332" cy="176213"/>
          </a:xfrm>
        </p:spPr>
        <p:txBody>
          <a:bodyPr/>
          <a:lstStyle>
            <a:lvl1pPr marL="0" indent="0" algn="ctr">
              <a:spcAft>
                <a:spcPts val="0"/>
              </a:spcAft>
              <a:buNone/>
              <a:defRPr sz="1013">
                <a:solidFill>
                  <a:schemeClr val="bg1"/>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Click to edit Master text styles</a:t>
            </a:r>
          </a:p>
        </p:txBody>
      </p:sp>
    </p:spTree>
    <p:extLst>
      <p:ext uri="{BB962C8B-B14F-4D97-AF65-F5344CB8AC3E}">
        <p14:creationId xmlns:p14="http://schemas.microsoft.com/office/powerpoint/2010/main" val="167489196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8510-E4FE-4E64-BE86-468718746E5A}"/>
              </a:ext>
            </a:extLst>
          </p:cNvPr>
          <p:cNvSpPr>
            <a:spLocks noGrp="1"/>
          </p:cNvSpPr>
          <p:nvPr>
            <p:ph type="title"/>
          </p:nvPr>
        </p:nvSpPr>
        <p:spPr>
          <a:xfrm>
            <a:off x="471488" y="273845"/>
            <a:ext cx="5915025" cy="276999"/>
          </a:xfrm>
          <a:prstGeom prst="rect">
            <a:avLst/>
          </a:prstGeom>
        </p:spPr>
        <p:txBody>
          <a:bodyPr/>
          <a:lstStyle/>
          <a:p>
            <a:r>
              <a:rPr lang="en-US"/>
              <a:t>Click to edit Master title style</a:t>
            </a:r>
            <a:endParaRPr lang="vi-VN"/>
          </a:p>
        </p:txBody>
      </p:sp>
    </p:spTree>
    <p:extLst>
      <p:ext uri="{BB962C8B-B14F-4D97-AF65-F5344CB8AC3E}">
        <p14:creationId xmlns:p14="http://schemas.microsoft.com/office/powerpoint/2010/main" val="4182928542"/>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677" y="291870"/>
            <a:ext cx="5906810" cy="415498"/>
          </a:xfrm>
        </p:spPr>
        <p:txBody>
          <a:bodyPr lIns="0" tIns="0" rIns="0" bIns="0"/>
          <a:lstStyle>
            <a:lvl1pPr>
              <a:defRPr sz="1350">
                <a:latin typeface="+mn-lt"/>
              </a:defRPr>
            </a:lvl1pPr>
          </a:lstStyle>
          <a:p>
            <a:r>
              <a:rPr lang="en-US"/>
              <a:t>Click to edit</a:t>
            </a:r>
            <a:br>
              <a:rPr lang="en-US"/>
            </a:br>
            <a:r>
              <a:rPr lang="en-US"/>
              <a:t>Master title style</a:t>
            </a:r>
          </a:p>
        </p:txBody>
      </p:sp>
      <p:sp>
        <p:nvSpPr>
          <p:cNvPr id="5" name="Slide Number Placeholder 4"/>
          <p:cNvSpPr>
            <a:spLocks noGrp="1"/>
          </p:cNvSpPr>
          <p:nvPr>
            <p:ph type="sldNum" sz="quarter" idx="12"/>
          </p:nvPr>
        </p:nvSpPr>
        <p:spPr>
          <a:xfrm>
            <a:off x="6473330" y="4703445"/>
            <a:ext cx="229988" cy="297180"/>
          </a:xfrm>
        </p:spPr>
        <p:txBody>
          <a:bodyPr lIns="0" tIns="0" rIns="0" bIns="0" anchor="ctr"/>
          <a:lstStyle>
            <a:lvl1pPr algn="ctr">
              <a:defRPr sz="506">
                <a:solidFill>
                  <a:srgbClr val="544F40"/>
                </a:solidFill>
                <a:latin typeface="+mn-lt"/>
              </a:defRPr>
            </a:lvl1pPr>
          </a:lstStyle>
          <a:p>
            <a:fld id="{2A603147-C618-4EA3-8F82-359C170F62BB}" type="slidenum">
              <a:rPr lang="en-GB" smtClean="0"/>
              <a:pPr/>
              <a:t>‹#›</a:t>
            </a:fld>
            <a:endParaRPr lang="en-GB"/>
          </a:p>
        </p:txBody>
      </p:sp>
    </p:spTree>
    <p:extLst>
      <p:ext uri="{BB962C8B-B14F-4D97-AF65-F5344CB8AC3E}">
        <p14:creationId xmlns:p14="http://schemas.microsoft.com/office/powerpoint/2010/main" val="2771035727"/>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5" name="Rectangle 4"/>
          <p:cNvSpPr/>
          <p:nvPr userDrawn="1"/>
        </p:nvSpPr>
        <p:spPr bwMode="auto">
          <a:xfrm>
            <a:off x="5535217" y="4462465"/>
            <a:ext cx="1241822" cy="594122"/>
          </a:xfrm>
          <a:prstGeom prst="rect">
            <a:avLst/>
          </a:prstGeom>
          <a:noFill/>
          <a:ln w="9525" cap="flat" cmpd="sng" algn="ctr">
            <a:noFill/>
            <a:prstDash val="solid"/>
            <a:round/>
            <a:headEnd type="none" w="med" len="med"/>
            <a:tailEnd type="none" w="med" len="med"/>
          </a:ln>
          <a:effectLst/>
        </p:spPr>
        <p:txBody>
          <a:bodyPr/>
          <a:lstStyle/>
          <a:p>
            <a:pPr>
              <a:defRPr/>
            </a:pPr>
            <a:endParaRPr lang="en-GB" sz="1350">
              <a:solidFill>
                <a:srgbClr val="635A54"/>
              </a:solidFill>
              <a:latin typeface="Arial" charset="0"/>
              <a:ea typeface="ＭＳ Ｐゴシック" pitchFamily="1" charset="-128"/>
            </a:endParaRPr>
          </a:p>
        </p:txBody>
      </p:sp>
      <p:sp>
        <p:nvSpPr>
          <p:cNvPr id="2" name="Title 1"/>
          <p:cNvSpPr>
            <a:spLocks noGrp="1"/>
          </p:cNvSpPr>
          <p:nvPr>
            <p:ph type="title"/>
          </p:nvPr>
        </p:nvSpPr>
        <p:spPr>
          <a:xfrm>
            <a:off x="361175" y="274438"/>
            <a:ext cx="5595522" cy="242374"/>
          </a:xfrm>
        </p:spPr>
        <p:txBody>
          <a:bodyPr/>
          <a:lstStyle>
            <a:lvl1pPr>
              <a:defRPr sz="1575">
                <a:solidFill>
                  <a:srgbClr val="FFFF00"/>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163716"/>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83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BFA540-233C-D909-3BDA-8A4638D4EAAB}"/>
              </a:ext>
            </a:extLst>
          </p:cNvPr>
          <p:cNvSpPr/>
          <p:nvPr userDrawn="1"/>
        </p:nvSpPr>
        <p:spPr>
          <a:xfrm>
            <a:off x="4978708" y="4374472"/>
            <a:ext cx="1879292" cy="769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Tree>
    <p:extLst>
      <p:ext uri="{BB962C8B-B14F-4D97-AF65-F5344CB8AC3E}">
        <p14:creationId xmlns:p14="http://schemas.microsoft.com/office/powerpoint/2010/main" val="1260083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FBA8-F9A5-8AC1-7D1A-6461EC21F5A2}"/>
              </a:ext>
            </a:extLst>
          </p:cNvPr>
          <p:cNvSpPr>
            <a:spLocks noGrp="1"/>
          </p:cNvSpPr>
          <p:nvPr>
            <p:ph type="title" hasCustomPrompt="1"/>
          </p:nvPr>
        </p:nvSpPr>
        <p:spPr>
          <a:xfrm>
            <a:off x="323571" y="212390"/>
            <a:ext cx="5841906" cy="441723"/>
          </a:xfrm>
        </p:spPr>
        <p:txBody>
          <a:bodyPr anchor="t"/>
          <a:lstStyle>
            <a:lvl1pPr algn="ctr">
              <a:lnSpc>
                <a:spcPct val="114000"/>
              </a:lnSpc>
              <a:spcBef>
                <a:spcPts val="338"/>
              </a:spcBef>
              <a:spcAft>
                <a:spcPts val="338"/>
              </a:spcAft>
              <a:defRPr/>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17C054B-50E4-523F-62BC-2BBD838B6997}"/>
              </a:ext>
            </a:extLst>
          </p:cNvPr>
          <p:cNvSpPr>
            <a:spLocks noGrp="1"/>
          </p:cNvSpPr>
          <p:nvPr>
            <p:ph idx="1"/>
          </p:nvPr>
        </p:nvSpPr>
        <p:spPr>
          <a:xfrm>
            <a:off x="268942" y="927848"/>
            <a:ext cx="6117572" cy="3704876"/>
          </a:xfrm>
        </p:spPr>
        <p:txBody>
          <a:bodyPr/>
          <a:lstStyle>
            <a:lvl1pPr>
              <a:lnSpc>
                <a:spcPct val="114000"/>
              </a:lnSpc>
              <a:spcBef>
                <a:spcPts val="338"/>
              </a:spcBef>
              <a:spcAft>
                <a:spcPts val="338"/>
              </a:spcAft>
              <a:defRPr/>
            </a:lvl1pPr>
            <a:lvl2pPr>
              <a:lnSpc>
                <a:spcPct val="114000"/>
              </a:lnSpc>
              <a:spcBef>
                <a:spcPts val="338"/>
              </a:spcBef>
              <a:spcAft>
                <a:spcPts val="338"/>
              </a:spcAft>
              <a:defRPr/>
            </a:lvl2pPr>
            <a:lvl3pPr>
              <a:lnSpc>
                <a:spcPct val="114000"/>
              </a:lnSpc>
              <a:spcBef>
                <a:spcPts val="338"/>
              </a:spcBef>
              <a:spcAft>
                <a:spcPts val="338"/>
              </a:spcAft>
              <a:defRPr/>
            </a:lvl3pPr>
            <a:lvl4pPr>
              <a:lnSpc>
                <a:spcPct val="114000"/>
              </a:lnSpc>
              <a:spcBef>
                <a:spcPts val="338"/>
              </a:spcBef>
              <a:spcAft>
                <a:spcPts val="338"/>
              </a:spcAft>
              <a:defRPr/>
            </a:lvl4pPr>
            <a:lvl5pPr>
              <a:lnSpc>
                <a:spcPct val="114000"/>
              </a:lnSpc>
              <a:spcBef>
                <a:spcPts val="338"/>
              </a:spcBef>
              <a:spcAft>
                <a:spcPts val="33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2428278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FBA8-F9A5-8AC1-7D1A-6461EC21F5A2}"/>
              </a:ext>
            </a:extLst>
          </p:cNvPr>
          <p:cNvSpPr>
            <a:spLocks noGrp="1"/>
          </p:cNvSpPr>
          <p:nvPr>
            <p:ph type="title" hasCustomPrompt="1"/>
          </p:nvPr>
        </p:nvSpPr>
        <p:spPr>
          <a:xfrm>
            <a:off x="471488" y="108514"/>
            <a:ext cx="5915025" cy="804530"/>
          </a:xfrm>
        </p:spPr>
        <p:txBody>
          <a:bodyPr anchor="t">
            <a:noAutofit/>
          </a:bodyPr>
          <a:lstStyle>
            <a:lvl1pPr algn="ctr">
              <a:lnSpc>
                <a:spcPct val="114000"/>
              </a:lnSpc>
              <a:spcBef>
                <a:spcPts val="338"/>
              </a:spcBef>
              <a:spcAft>
                <a:spcPts val="338"/>
              </a:spcAft>
              <a:defRPr sz="1575"/>
            </a:lvl1pPr>
          </a:lstStyle>
          <a:p>
            <a:r>
              <a:rPr lang="en-US"/>
              <a:t>CLICK TO EDIT MASTER TITLE STYLE</a:t>
            </a:r>
            <a:br>
              <a:rPr lang="en-US"/>
            </a:br>
            <a:endParaRPr lang="vi-VN"/>
          </a:p>
        </p:txBody>
      </p:sp>
      <p:sp>
        <p:nvSpPr>
          <p:cNvPr id="3" name="Content Placeholder 2">
            <a:extLst>
              <a:ext uri="{FF2B5EF4-FFF2-40B4-BE49-F238E27FC236}">
                <a16:creationId xmlns:a16="http://schemas.microsoft.com/office/drawing/2014/main" id="{117C054B-50E4-523F-62BC-2BBD838B6997}"/>
              </a:ext>
            </a:extLst>
          </p:cNvPr>
          <p:cNvSpPr>
            <a:spLocks noGrp="1"/>
          </p:cNvSpPr>
          <p:nvPr>
            <p:ph idx="1"/>
          </p:nvPr>
        </p:nvSpPr>
        <p:spPr>
          <a:xfrm>
            <a:off x="471488" y="1125436"/>
            <a:ext cx="5915025" cy="3507287"/>
          </a:xfrm>
        </p:spPr>
        <p:txBody>
          <a:bodyPr/>
          <a:lstStyle>
            <a:lvl1pPr>
              <a:lnSpc>
                <a:spcPct val="114000"/>
              </a:lnSpc>
              <a:spcBef>
                <a:spcPts val="338"/>
              </a:spcBef>
              <a:spcAft>
                <a:spcPts val="338"/>
              </a:spcAft>
              <a:defRPr/>
            </a:lvl1pPr>
            <a:lvl2pPr>
              <a:lnSpc>
                <a:spcPct val="114000"/>
              </a:lnSpc>
              <a:spcBef>
                <a:spcPts val="338"/>
              </a:spcBef>
              <a:spcAft>
                <a:spcPts val="338"/>
              </a:spcAft>
              <a:defRPr/>
            </a:lvl2pPr>
            <a:lvl3pPr>
              <a:lnSpc>
                <a:spcPct val="114000"/>
              </a:lnSpc>
              <a:spcBef>
                <a:spcPts val="338"/>
              </a:spcBef>
              <a:spcAft>
                <a:spcPts val="338"/>
              </a:spcAft>
              <a:defRPr/>
            </a:lvl3pPr>
            <a:lvl4pPr>
              <a:lnSpc>
                <a:spcPct val="114000"/>
              </a:lnSpc>
              <a:spcBef>
                <a:spcPts val="338"/>
              </a:spcBef>
              <a:spcAft>
                <a:spcPts val="338"/>
              </a:spcAft>
              <a:defRPr/>
            </a:lvl4pPr>
            <a:lvl5pPr>
              <a:lnSpc>
                <a:spcPct val="114000"/>
              </a:lnSpc>
              <a:spcBef>
                <a:spcPts val="338"/>
              </a:spcBef>
              <a:spcAft>
                <a:spcPts val="33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8" name="Text Placeholder 7">
            <a:extLst>
              <a:ext uri="{FF2B5EF4-FFF2-40B4-BE49-F238E27FC236}">
                <a16:creationId xmlns:a16="http://schemas.microsoft.com/office/drawing/2014/main" id="{E61E0FBC-6A0F-E38B-F5C7-79EEDEE8E176}"/>
              </a:ext>
            </a:extLst>
          </p:cNvPr>
          <p:cNvSpPr>
            <a:spLocks noGrp="1"/>
          </p:cNvSpPr>
          <p:nvPr>
            <p:ph type="body" sz="quarter" idx="10"/>
          </p:nvPr>
        </p:nvSpPr>
        <p:spPr>
          <a:xfrm>
            <a:off x="471488" y="4786122"/>
            <a:ext cx="5915025" cy="357378"/>
          </a:xfrm>
        </p:spPr>
        <p:txBody>
          <a:bodyPr anchor="b">
            <a:normAutofit/>
          </a:bodyPr>
          <a:lstStyle>
            <a:lvl1pPr marL="0" indent="0" algn="r">
              <a:buNone/>
              <a:defRPr sz="563"/>
            </a:lvl1pPr>
          </a:lstStyle>
          <a:p>
            <a:pPr lvl="0"/>
            <a:r>
              <a:rPr lang="en-US"/>
              <a:t>Click to edit Master text styles</a:t>
            </a:r>
          </a:p>
        </p:txBody>
      </p:sp>
    </p:spTree>
    <p:extLst>
      <p:ext uri="{BB962C8B-B14F-4D97-AF65-F5344CB8AC3E}">
        <p14:creationId xmlns:p14="http://schemas.microsoft.com/office/powerpoint/2010/main" val="1525979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667265" y="221107"/>
            <a:ext cx="5289433" cy="253916"/>
          </a:xfrm>
        </p:spPr>
        <p:txBody>
          <a:bodyPr/>
          <a:lstStyle/>
          <a:p>
            <a:r>
              <a:rPr lang="en-US"/>
              <a:t>Click to edit Master title style</a:t>
            </a:r>
            <a:endParaRPr lang="en-GB"/>
          </a:p>
        </p:txBody>
      </p:sp>
      <p:sp>
        <p:nvSpPr>
          <p:cNvPr id="10" name="Content Placeholder 9"/>
          <p:cNvSpPr>
            <a:spLocks noGrp="1"/>
          </p:cNvSpPr>
          <p:nvPr>
            <p:ph sz="quarter" idx="19"/>
          </p:nvPr>
        </p:nvSpPr>
        <p:spPr>
          <a:xfrm>
            <a:off x="273844" y="941832"/>
            <a:ext cx="6313885" cy="3682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1600692"/>
      </p:ext>
    </p:extLst>
  </p:cSld>
  <p:clrMapOvr>
    <a:masterClrMapping/>
  </p:clrMapOvr>
  <p:transition spd="slow">
    <p:wipe dir="r"/>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269364" y="1191711"/>
            <a:ext cx="6313885" cy="258532"/>
          </a:xfrm>
          <a:prstGeom prst="rect">
            <a:avLst/>
          </a:prstGeom>
        </p:spPr>
        <p:txBody>
          <a:bodyPr lIns="0" anchor="t" anchorCtr="0">
            <a:spAutoFit/>
          </a:bodyPr>
          <a:lstStyle>
            <a:lvl1pPr marL="0" indent="0">
              <a:spcAft>
                <a:spcPts val="0"/>
              </a:spcAft>
              <a:buNone/>
              <a:defRPr sz="1200" b="1">
                <a:solidFill>
                  <a:schemeClr val="accent1"/>
                </a:solidFill>
              </a:defRPr>
            </a:lvl1pPr>
            <a:lvl2pPr marL="203597" indent="0">
              <a:buNone/>
              <a:defRPr/>
            </a:lvl2pPr>
            <a:lvl3pPr marL="400050" indent="0">
              <a:buNone/>
              <a:defRPr/>
            </a:lvl3pPr>
            <a:lvl4pPr marL="611981" indent="0">
              <a:buNone/>
              <a:defRPr/>
            </a:lvl4pPr>
            <a:lvl5pPr marL="828675"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269364" y="693554"/>
            <a:ext cx="5683500" cy="276999"/>
          </a:xfrm>
          <a:prstGeom prst="rect">
            <a:avLst/>
          </a:prstGeom>
        </p:spPr>
        <p:txBody>
          <a:bodyPr lIns="0" anchor="t" anchorCtr="0">
            <a:noAutofit/>
          </a:bodyPr>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20" name="Title 19"/>
          <p:cNvSpPr>
            <a:spLocks noGrp="1"/>
          </p:cNvSpPr>
          <p:nvPr>
            <p:ph type="title" hasCustomPrompt="1"/>
          </p:nvPr>
        </p:nvSpPr>
        <p:spPr/>
        <p:txBody>
          <a:bodyPr/>
          <a:lstStyle/>
          <a:p>
            <a:r>
              <a:rPr lang="en-US" dirty="0"/>
              <a:t>Click to edit Master heading style</a:t>
            </a:r>
            <a:endParaRPr lang="en-GB" dirty="0"/>
          </a:p>
        </p:txBody>
      </p:sp>
      <p:sp>
        <p:nvSpPr>
          <p:cNvPr id="12" name="Text Placeholder 5"/>
          <p:cNvSpPr>
            <a:spLocks noGrp="1"/>
          </p:cNvSpPr>
          <p:nvPr>
            <p:ph type="body" sz="quarter" idx="18" hasCustomPrompt="1"/>
          </p:nvPr>
        </p:nvSpPr>
        <p:spPr>
          <a:xfrm>
            <a:off x="269364" y="4479791"/>
            <a:ext cx="6318000" cy="83100"/>
          </a:xfrm>
          <a:prstGeom prst="rect">
            <a:avLst/>
          </a:prstGeom>
        </p:spPr>
        <p:txBody>
          <a:bodyPr wrap="square" tIns="0" bIns="0" anchor="b" anchorCtr="0">
            <a:spAutoFit/>
          </a:bodyPr>
          <a:lstStyle>
            <a:lvl1pPr marL="0" indent="0">
              <a:spcAft>
                <a:spcPts val="0"/>
              </a:spcAft>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footnote text here</a:t>
            </a:r>
          </a:p>
        </p:txBody>
      </p:sp>
      <p:sp>
        <p:nvSpPr>
          <p:cNvPr id="13" name="Slide Number Placeholder 9"/>
          <p:cNvSpPr>
            <a:spLocks noGrp="1"/>
          </p:cNvSpPr>
          <p:nvPr>
            <p:ph type="sldNum" sz="quarter" idx="21"/>
          </p:nvPr>
        </p:nvSpPr>
        <p:spPr>
          <a:xfrm>
            <a:off x="6369627" y="4704001"/>
            <a:ext cx="217737" cy="273844"/>
          </a:xfrm>
        </p:spPr>
        <p:txBody>
          <a:bodyPr/>
          <a:lstStyle/>
          <a:p>
            <a:fld id="{9F9F533D-B52E-4A2F-BF72-0ADD2D94BD75}" type="slidenum">
              <a:rPr lang="en-GB" smtClean="0"/>
              <a:pPr/>
              <a:t>‹#›</a:t>
            </a:fld>
            <a:endParaRPr lang="en-GB" dirty="0"/>
          </a:p>
        </p:txBody>
      </p:sp>
      <p:sp>
        <p:nvSpPr>
          <p:cNvPr id="15" name="Text Placeholder 5"/>
          <p:cNvSpPr>
            <a:spLocks noGrp="1"/>
          </p:cNvSpPr>
          <p:nvPr>
            <p:ph type="body" sz="quarter" idx="22" hasCustomPrompt="1"/>
          </p:nvPr>
        </p:nvSpPr>
        <p:spPr>
          <a:xfrm>
            <a:off x="269364" y="4638204"/>
            <a:ext cx="6100263" cy="83100"/>
          </a:xfrm>
          <a:prstGeom prst="rect">
            <a:avLst/>
          </a:prstGeom>
        </p:spPr>
        <p:txBody>
          <a:bodyPr wrap="square" tIns="0" bIns="0"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reference text here</a:t>
            </a:r>
          </a:p>
        </p:txBody>
      </p:sp>
      <p:sp>
        <p:nvSpPr>
          <p:cNvPr id="3" name="Content Placeholder 2"/>
          <p:cNvSpPr>
            <a:spLocks noGrp="1"/>
          </p:cNvSpPr>
          <p:nvPr>
            <p:ph sz="quarter" idx="23"/>
          </p:nvPr>
        </p:nvSpPr>
        <p:spPr>
          <a:xfrm>
            <a:off x="265510" y="1530350"/>
            <a:ext cx="6322219"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4722267"/>
      </p:ext>
    </p:extLst>
  </p:cSld>
  <p:clrMapOvr>
    <a:masterClrMapping/>
  </p:clrMapOvr>
  <p:extLst>
    <p:ext uri="{DCECCB84-F9BA-43D5-87BE-67443E8EF086}">
      <p15:sldGuideLst xmlns:p15="http://schemas.microsoft.com/office/powerpoint/2012/main">
        <p15:guide id="1" orient="horz" pos="593">
          <p15:clr>
            <a:srgbClr val="FBAE40"/>
          </p15:clr>
        </p15:guide>
        <p15:guide id="2" orient="horz" pos="9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Sub-header">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14B0DE9E-20FA-36A8-E671-229862EA4F07}"/>
              </a:ext>
            </a:extLst>
          </p:cNvPr>
          <p:cNvSpPr>
            <a:spLocks noGrp="1"/>
          </p:cNvSpPr>
          <p:nvPr>
            <p:ph type="title" hasCustomPrompt="1"/>
          </p:nvPr>
        </p:nvSpPr>
        <p:spPr>
          <a:xfrm>
            <a:off x="205720" y="238420"/>
            <a:ext cx="5109956" cy="343790"/>
          </a:xfrm>
        </p:spPr>
        <p:txBody>
          <a:bodyPr/>
          <a:lstStyle>
            <a:lvl1pPr>
              <a:defRPr sz="1575" b="0" cap="none"/>
            </a:lvl1pPr>
          </a:lstStyle>
          <a:p>
            <a:r>
              <a:rPr lang="en-US"/>
              <a:t>Click to edit master title style</a:t>
            </a:r>
          </a:p>
        </p:txBody>
      </p:sp>
      <p:sp>
        <p:nvSpPr>
          <p:cNvPr id="7" name="Slide Number Placeholder 5">
            <a:extLst>
              <a:ext uri="{FF2B5EF4-FFF2-40B4-BE49-F238E27FC236}">
                <a16:creationId xmlns:a16="http://schemas.microsoft.com/office/drawing/2014/main" id="{495C12FC-BCCF-6EEA-7EBA-E42C395DE38F}"/>
              </a:ext>
            </a:extLst>
          </p:cNvPr>
          <p:cNvSpPr>
            <a:spLocks noGrp="1"/>
          </p:cNvSpPr>
          <p:nvPr>
            <p:ph type="sldNum" sz="quarter" idx="4"/>
          </p:nvPr>
        </p:nvSpPr>
        <p:spPr>
          <a:xfrm>
            <a:off x="118680" y="4775613"/>
            <a:ext cx="170027" cy="273844"/>
          </a:xfrm>
          <a:prstGeom prst="rect">
            <a:avLst/>
          </a:prstGeom>
        </p:spPr>
        <p:txBody>
          <a:bodyPr vert="horz" lIns="68580" tIns="34290" rIns="68580" bIns="34290" rtlCol="0" anchor="ctr"/>
          <a:lstStyle>
            <a:lvl1pPr algn="l">
              <a:defRPr sz="506" b="1">
                <a:solidFill>
                  <a:schemeClr val="tx1"/>
                </a:solidFill>
              </a:defRPr>
            </a:lvl1pPr>
          </a:lstStyle>
          <a:p>
            <a:fld id="{563C169F-C792-4631-B823-745D61AECCB4}" type="slidenum">
              <a:rPr lang="en-US" smtClean="0"/>
              <a:pPr/>
              <a:t>‹#›</a:t>
            </a:fld>
            <a:endParaRPr lang="en-US"/>
          </a:p>
        </p:txBody>
      </p:sp>
      <p:sp>
        <p:nvSpPr>
          <p:cNvPr id="8" name="Text Placeholder 31">
            <a:extLst>
              <a:ext uri="{FF2B5EF4-FFF2-40B4-BE49-F238E27FC236}">
                <a16:creationId xmlns:a16="http://schemas.microsoft.com/office/drawing/2014/main" id="{F12F3673-5062-6E24-7552-85945F6A0D95}"/>
              </a:ext>
            </a:extLst>
          </p:cNvPr>
          <p:cNvSpPr>
            <a:spLocks noGrp="1"/>
          </p:cNvSpPr>
          <p:nvPr>
            <p:ph type="body" sz="quarter" idx="10" hasCustomPrompt="1"/>
          </p:nvPr>
        </p:nvSpPr>
        <p:spPr>
          <a:xfrm>
            <a:off x="288707" y="4776143"/>
            <a:ext cx="5167875" cy="273844"/>
          </a:xfrm>
        </p:spPr>
        <p:txBody>
          <a:bodyPr anchor="ctr">
            <a:noAutofit/>
          </a:bodyPr>
          <a:lstStyle>
            <a:lvl1pPr>
              <a:defRPr sz="506">
                <a:solidFill>
                  <a:schemeClr val="tx1"/>
                </a:solidFill>
              </a:defRPr>
            </a:lvl1pPr>
          </a:lstStyle>
          <a:p>
            <a:pPr lvl="0"/>
            <a:r>
              <a:rPr lang="en-US"/>
              <a:t>Insert Source text here</a:t>
            </a:r>
          </a:p>
        </p:txBody>
      </p:sp>
      <p:pic>
        <p:nvPicPr>
          <p:cNvPr id="2" name="Picture 1">
            <a:extLst>
              <a:ext uri="{FF2B5EF4-FFF2-40B4-BE49-F238E27FC236}">
                <a16:creationId xmlns:a16="http://schemas.microsoft.com/office/drawing/2014/main" id="{2C28B40E-F0B9-F373-8050-1C0433BF3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6860"/>
            <a:ext cx="162000" cy="526910"/>
          </a:xfrm>
          <a:prstGeom prst="rect">
            <a:avLst/>
          </a:prstGeom>
        </p:spPr>
      </p:pic>
      <p:sp>
        <p:nvSpPr>
          <p:cNvPr id="5" name="Text Placeholder 2">
            <a:extLst>
              <a:ext uri="{FF2B5EF4-FFF2-40B4-BE49-F238E27FC236}">
                <a16:creationId xmlns:a16="http://schemas.microsoft.com/office/drawing/2014/main" id="{5A858FAB-D303-608C-F637-A9B3D141D517}"/>
              </a:ext>
            </a:extLst>
          </p:cNvPr>
          <p:cNvSpPr>
            <a:spLocks noGrp="1"/>
          </p:cNvSpPr>
          <p:nvPr>
            <p:ph type="body" idx="13"/>
          </p:nvPr>
        </p:nvSpPr>
        <p:spPr>
          <a:xfrm>
            <a:off x="205720" y="584000"/>
            <a:ext cx="5829300" cy="304113"/>
          </a:xfrm>
        </p:spPr>
        <p:txBody>
          <a:bodyPr anchor="t">
            <a:normAutofit/>
          </a:bodyPr>
          <a:lstStyle>
            <a:lvl1pPr marL="0" indent="0">
              <a:buNone/>
              <a:defRPr sz="1013" b="0"/>
            </a:lvl1pPr>
            <a:lvl2pPr marL="257156" indent="0">
              <a:buNone/>
              <a:defRPr sz="1125" b="1"/>
            </a:lvl2pPr>
            <a:lvl3pPr marL="514312" indent="0">
              <a:buNone/>
              <a:defRPr sz="1050" b="1"/>
            </a:lvl3pPr>
            <a:lvl4pPr marL="771468" indent="0">
              <a:buNone/>
              <a:defRPr sz="900" b="1"/>
            </a:lvl4pPr>
            <a:lvl5pPr marL="1028624" indent="0">
              <a:buNone/>
              <a:defRPr sz="900" b="1"/>
            </a:lvl5pPr>
            <a:lvl6pPr marL="1285779" indent="0">
              <a:buNone/>
              <a:defRPr sz="900" b="1"/>
            </a:lvl6pPr>
            <a:lvl7pPr marL="1542934" indent="0">
              <a:buNone/>
              <a:defRPr sz="900" b="1"/>
            </a:lvl7pPr>
            <a:lvl8pPr marL="1800090" indent="0">
              <a:buNone/>
              <a:defRPr sz="900" b="1"/>
            </a:lvl8pPr>
            <a:lvl9pPr marL="2057246" indent="0">
              <a:buNone/>
              <a:defRPr sz="900" b="1"/>
            </a:lvl9pPr>
          </a:lstStyle>
          <a:p>
            <a:pPr lvl="0"/>
            <a:r>
              <a:rPr lang="en-US"/>
              <a:t>Click to edit Master text styles</a:t>
            </a:r>
          </a:p>
        </p:txBody>
      </p:sp>
    </p:spTree>
    <p:extLst>
      <p:ext uri="{BB962C8B-B14F-4D97-AF65-F5344CB8AC3E}">
        <p14:creationId xmlns:p14="http://schemas.microsoft.com/office/powerpoint/2010/main" val="189457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273844" y="221107"/>
            <a:ext cx="5682854" cy="276999"/>
          </a:xfrm>
        </p:spPr>
        <p:txBody>
          <a:bodyPr/>
          <a:lstStyle/>
          <a:p>
            <a:r>
              <a:rPr lang="en-US"/>
              <a:t>Click to edit Master title style</a:t>
            </a:r>
            <a:endParaRPr lang="en-GB"/>
          </a:p>
        </p:txBody>
      </p:sp>
      <p:sp>
        <p:nvSpPr>
          <p:cNvPr id="10" name="Content Placeholder 9"/>
          <p:cNvSpPr>
            <a:spLocks noGrp="1"/>
          </p:cNvSpPr>
          <p:nvPr>
            <p:ph sz="quarter" idx="19"/>
          </p:nvPr>
        </p:nvSpPr>
        <p:spPr>
          <a:xfrm>
            <a:off x="273844" y="941832"/>
            <a:ext cx="6313885" cy="3682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p:cNvSpPr>
            <a:spLocks noGrp="1"/>
          </p:cNvSpPr>
          <p:nvPr>
            <p:ph type="body" sz="quarter" idx="14"/>
          </p:nvPr>
        </p:nvSpPr>
        <p:spPr>
          <a:xfrm>
            <a:off x="273843" y="519415"/>
            <a:ext cx="5698332" cy="176213"/>
          </a:xfrm>
        </p:spPr>
        <p:txBody>
          <a:bodyPr/>
          <a:lstStyle>
            <a:lvl1pPr marL="0" indent="0">
              <a:spcAft>
                <a:spcPts val="0"/>
              </a:spcAft>
              <a:buNone/>
              <a:defRPr sz="1013">
                <a:solidFill>
                  <a:schemeClr val="bg1"/>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Click to edit Master text styles</a:t>
            </a:r>
          </a:p>
        </p:txBody>
      </p:sp>
    </p:spTree>
    <p:extLst>
      <p:ext uri="{BB962C8B-B14F-4D97-AF65-F5344CB8AC3E}">
        <p14:creationId xmlns:p14="http://schemas.microsoft.com/office/powerpoint/2010/main" val="1716081095"/>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2BD170-096B-F18C-AB90-A40241C36959}"/>
              </a:ext>
            </a:extLst>
          </p:cNvPr>
          <p:cNvSpPr>
            <a:spLocks noGrp="1"/>
          </p:cNvSpPr>
          <p:nvPr>
            <p:ph type="sldNum" sz="quarter" idx="4"/>
          </p:nvPr>
        </p:nvSpPr>
        <p:spPr>
          <a:xfrm>
            <a:off x="6318832" y="4805960"/>
            <a:ext cx="471488" cy="273844"/>
          </a:xfrm>
          <a:prstGeom prst="rect">
            <a:avLst/>
          </a:prstGeom>
        </p:spPr>
        <p:txBody>
          <a:bodyPr vert="horz" lIns="68580" tIns="34290" rIns="68580" bIns="34290" rtlCol="0" anchor="ctr"/>
          <a:lstStyle>
            <a:lvl1pPr algn="r">
              <a:defRPr sz="506" b="1">
                <a:solidFill>
                  <a:schemeClr val="tx1"/>
                </a:solidFill>
              </a:defRPr>
            </a:lvl1pPr>
          </a:lstStyle>
          <a:p>
            <a:fld id="{563C169F-C792-4631-B823-745D61AECCB4}" type="slidenum">
              <a:rPr lang="en-US" smtClean="0"/>
              <a:pPr/>
              <a:t>‹#›</a:t>
            </a:fld>
            <a:endParaRPr lang="en-US"/>
          </a:p>
        </p:txBody>
      </p:sp>
      <p:sp>
        <p:nvSpPr>
          <p:cNvPr id="12" name="Text Placeholder 31">
            <a:extLst>
              <a:ext uri="{FF2B5EF4-FFF2-40B4-BE49-F238E27FC236}">
                <a16:creationId xmlns:a16="http://schemas.microsoft.com/office/drawing/2014/main" id="{F49F10D2-71EC-50D9-4B60-73339D6DE0DC}"/>
              </a:ext>
            </a:extLst>
          </p:cNvPr>
          <p:cNvSpPr>
            <a:spLocks noGrp="1"/>
          </p:cNvSpPr>
          <p:nvPr>
            <p:ph type="body" sz="quarter" idx="10" hasCustomPrompt="1"/>
          </p:nvPr>
        </p:nvSpPr>
        <p:spPr>
          <a:xfrm>
            <a:off x="143349" y="4805960"/>
            <a:ext cx="5707856" cy="273844"/>
          </a:xfrm>
        </p:spPr>
        <p:txBody>
          <a:bodyPr anchor="ctr">
            <a:noAutofit/>
          </a:bodyPr>
          <a:lstStyle>
            <a:lvl1pPr>
              <a:defRPr sz="506">
                <a:solidFill>
                  <a:schemeClr val="tx1"/>
                </a:solidFill>
              </a:defRPr>
            </a:lvl1pPr>
          </a:lstStyle>
          <a:p>
            <a:pPr lvl="0"/>
            <a:r>
              <a:rPr lang="en-US"/>
              <a:t>Insert Source text here</a:t>
            </a:r>
          </a:p>
        </p:txBody>
      </p:sp>
      <p:sp>
        <p:nvSpPr>
          <p:cNvPr id="3" name="Title 8">
            <a:extLst>
              <a:ext uri="{FF2B5EF4-FFF2-40B4-BE49-F238E27FC236}">
                <a16:creationId xmlns:a16="http://schemas.microsoft.com/office/drawing/2014/main" id="{099CDB92-BF62-49E8-03A2-221C98BC4BC7}"/>
              </a:ext>
            </a:extLst>
          </p:cNvPr>
          <p:cNvSpPr>
            <a:spLocks noGrp="1"/>
          </p:cNvSpPr>
          <p:nvPr>
            <p:ph type="title" hasCustomPrompt="1"/>
          </p:nvPr>
        </p:nvSpPr>
        <p:spPr>
          <a:xfrm>
            <a:off x="205720" y="238420"/>
            <a:ext cx="5109956" cy="343790"/>
          </a:xfrm>
        </p:spPr>
        <p:txBody>
          <a:bodyPr/>
          <a:lstStyle>
            <a:lvl1pPr>
              <a:defRPr sz="1575" b="1" cap="none"/>
            </a:lvl1pPr>
          </a:lstStyle>
          <a:p>
            <a:r>
              <a:rPr lang="en-US"/>
              <a:t>Click to edit master title style</a:t>
            </a:r>
          </a:p>
        </p:txBody>
      </p:sp>
      <p:pic>
        <p:nvPicPr>
          <p:cNvPr id="2" name="Picture 1">
            <a:extLst>
              <a:ext uri="{FF2B5EF4-FFF2-40B4-BE49-F238E27FC236}">
                <a16:creationId xmlns:a16="http://schemas.microsoft.com/office/drawing/2014/main" id="{9AA380A3-791B-6B6C-40CE-52ACEE5ED657}"/>
              </a:ext>
            </a:extLst>
          </p:cNvPr>
          <p:cNvPicPr>
            <a:picLocks noChangeAspect="1"/>
          </p:cNvPicPr>
          <p:nvPr userDrawn="1"/>
        </p:nvPicPr>
        <p:blipFill rotWithShape="1">
          <a:blip r:embed="rId2"/>
          <a:srcRect b="79524"/>
          <a:stretch/>
        </p:blipFill>
        <p:spPr>
          <a:xfrm rot="5400000">
            <a:off x="-347426" y="347426"/>
            <a:ext cx="838200" cy="143349"/>
          </a:xfrm>
          <a:prstGeom prst="rect">
            <a:avLst/>
          </a:prstGeom>
        </p:spPr>
      </p:pic>
    </p:spTree>
    <p:extLst>
      <p:ext uri="{BB962C8B-B14F-4D97-AF65-F5344CB8AC3E}">
        <p14:creationId xmlns:p14="http://schemas.microsoft.com/office/powerpoint/2010/main" val="269867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C3B1B66-07D2-31AE-8156-4598590CADCC}"/>
              </a:ext>
            </a:extLst>
          </p:cNvPr>
          <p:cNvSpPr>
            <a:spLocks noGrp="1"/>
          </p:cNvSpPr>
          <p:nvPr>
            <p:ph type="sldNum" sz="quarter" idx="4"/>
          </p:nvPr>
        </p:nvSpPr>
        <p:spPr>
          <a:xfrm>
            <a:off x="118680" y="4775613"/>
            <a:ext cx="170027" cy="273844"/>
          </a:xfrm>
          <a:prstGeom prst="rect">
            <a:avLst/>
          </a:prstGeom>
        </p:spPr>
        <p:txBody>
          <a:bodyPr vert="horz" lIns="68580" tIns="34290" rIns="68580" bIns="34290" rtlCol="0" anchor="ctr"/>
          <a:lstStyle>
            <a:lvl1pPr algn="l">
              <a:defRPr sz="506" b="1">
                <a:solidFill>
                  <a:schemeClr val="tx1"/>
                </a:solidFill>
              </a:defRPr>
            </a:lvl1pPr>
          </a:lstStyle>
          <a:p>
            <a:fld id="{563C169F-C792-4631-B823-745D61AECCB4}" type="slidenum">
              <a:rPr lang="en-US" smtClean="0"/>
              <a:pPr/>
              <a:t>‹#›</a:t>
            </a:fld>
            <a:endParaRPr lang="en-US"/>
          </a:p>
        </p:txBody>
      </p:sp>
      <p:sp>
        <p:nvSpPr>
          <p:cNvPr id="6" name="Text Placeholder 31">
            <a:extLst>
              <a:ext uri="{FF2B5EF4-FFF2-40B4-BE49-F238E27FC236}">
                <a16:creationId xmlns:a16="http://schemas.microsoft.com/office/drawing/2014/main" id="{F14DB2FF-D551-AD97-82CD-2691073EA609}"/>
              </a:ext>
            </a:extLst>
          </p:cNvPr>
          <p:cNvSpPr>
            <a:spLocks noGrp="1"/>
          </p:cNvSpPr>
          <p:nvPr>
            <p:ph type="body" sz="quarter" idx="10" hasCustomPrompt="1"/>
          </p:nvPr>
        </p:nvSpPr>
        <p:spPr>
          <a:xfrm>
            <a:off x="288707" y="4776143"/>
            <a:ext cx="5167875" cy="273844"/>
          </a:xfrm>
        </p:spPr>
        <p:txBody>
          <a:bodyPr anchor="ctr">
            <a:noAutofit/>
          </a:bodyPr>
          <a:lstStyle>
            <a:lvl1pPr>
              <a:defRPr sz="506">
                <a:solidFill>
                  <a:schemeClr val="tx1"/>
                </a:solidFill>
              </a:defRPr>
            </a:lvl1pPr>
          </a:lstStyle>
          <a:p>
            <a:pPr lvl="0"/>
            <a:r>
              <a:rPr lang="en-US"/>
              <a:t>Insert Source text here</a:t>
            </a:r>
          </a:p>
        </p:txBody>
      </p:sp>
      <p:pic>
        <p:nvPicPr>
          <p:cNvPr id="2" name="Picture 1">
            <a:extLst>
              <a:ext uri="{FF2B5EF4-FFF2-40B4-BE49-F238E27FC236}">
                <a16:creationId xmlns:a16="http://schemas.microsoft.com/office/drawing/2014/main" id="{8BB846A0-4202-A8C8-EABE-9E4EC04923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6860"/>
            <a:ext cx="162000" cy="526910"/>
          </a:xfrm>
          <a:prstGeom prst="rect">
            <a:avLst/>
          </a:prstGeom>
        </p:spPr>
      </p:pic>
    </p:spTree>
    <p:extLst>
      <p:ext uri="{BB962C8B-B14F-4D97-AF65-F5344CB8AC3E}">
        <p14:creationId xmlns:p14="http://schemas.microsoft.com/office/powerpoint/2010/main" val="4268580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2CE7C8-88A9-CFFB-9866-365CA0A02EAF}"/>
              </a:ext>
            </a:extLst>
          </p:cNvPr>
          <p:cNvSpPr>
            <a:spLocks noGrp="1"/>
          </p:cNvSpPr>
          <p:nvPr>
            <p:ph type="body" idx="13"/>
          </p:nvPr>
        </p:nvSpPr>
        <p:spPr>
          <a:xfrm>
            <a:off x="205720" y="658543"/>
            <a:ext cx="5829300" cy="342900"/>
          </a:xfrm>
        </p:spPr>
        <p:txBody>
          <a:bodyPr anchor="t">
            <a:normAutofit/>
          </a:bodyPr>
          <a:lstStyle>
            <a:lvl1pPr marL="0" indent="0">
              <a:buNone/>
              <a:defRPr sz="1013" b="1"/>
            </a:lvl1pPr>
            <a:lvl2pPr marL="257156" indent="0">
              <a:buNone/>
              <a:defRPr sz="1125" b="1"/>
            </a:lvl2pPr>
            <a:lvl3pPr marL="514312" indent="0">
              <a:buNone/>
              <a:defRPr sz="1050" b="1"/>
            </a:lvl3pPr>
            <a:lvl4pPr marL="771468" indent="0">
              <a:buNone/>
              <a:defRPr sz="900" b="1"/>
            </a:lvl4pPr>
            <a:lvl5pPr marL="1028624" indent="0">
              <a:buNone/>
              <a:defRPr sz="900" b="1"/>
            </a:lvl5pPr>
            <a:lvl6pPr marL="1285779" indent="0">
              <a:buNone/>
              <a:defRPr sz="900" b="1"/>
            </a:lvl6pPr>
            <a:lvl7pPr marL="1542934"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4" name="Title 8">
            <a:extLst>
              <a:ext uri="{FF2B5EF4-FFF2-40B4-BE49-F238E27FC236}">
                <a16:creationId xmlns:a16="http://schemas.microsoft.com/office/drawing/2014/main" id="{803247D5-E980-291B-A315-A60E9B828819}"/>
              </a:ext>
            </a:extLst>
          </p:cNvPr>
          <p:cNvSpPr>
            <a:spLocks noGrp="1"/>
          </p:cNvSpPr>
          <p:nvPr>
            <p:ph type="title" hasCustomPrompt="1"/>
          </p:nvPr>
        </p:nvSpPr>
        <p:spPr>
          <a:xfrm>
            <a:off x="205720" y="238420"/>
            <a:ext cx="5109956" cy="343790"/>
          </a:xfrm>
        </p:spPr>
        <p:txBody>
          <a:bodyPr/>
          <a:lstStyle>
            <a:lvl1pPr>
              <a:defRPr sz="1575" b="0" cap="none"/>
            </a:lvl1pPr>
          </a:lstStyle>
          <a:p>
            <a:r>
              <a:rPr lang="en-US"/>
              <a:t>Click to edit master title style</a:t>
            </a:r>
          </a:p>
        </p:txBody>
      </p:sp>
      <p:sp>
        <p:nvSpPr>
          <p:cNvPr id="7" name="Slide Number Placeholder 5">
            <a:extLst>
              <a:ext uri="{FF2B5EF4-FFF2-40B4-BE49-F238E27FC236}">
                <a16:creationId xmlns:a16="http://schemas.microsoft.com/office/drawing/2014/main" id="{CBC65322-C03E-E522-116D-9A8908E0C16C}"/>
              </a:ext>
            </a:extLst>
          </p:cNvPr>
          <p:cNvSpPr>
            <a:spLocks noGrp="1"/>
          </p:cNvSpPr>
          <p:nvPr>
            <p:ph type="sldNum" sz="quarter" idx="4"/>
          </p:nvPr>
        </p:nvSpPr>
        <p:spPr>
          <a:xfrm>
            <a:off x="6318832" y="4805960"/>
            <a:ext cx="471488" cy="273844"/>
          </a:xfrm>
          <a:prstGeom prst="rect">
            <a:avLst/>
          </a:prstGeom>
        </p:spPr>
        <p:txBody>
          <a:bodyPr vert="horz" lIns="68580" tIns="34290" rIns="68580" bIns="34290" rtlCol="0" anchor="ctr"/>
          <a:lstStyle>
            <a:lvl1pPr algn="r">
              <a:defRPr sz="506" b="1">
                <a:solidFill>
                  <a:schemeClr val="tx1"/>
                </a:solidFill>
              </a:defRPr>
            </a:lvl1pPr>
          </a:lstStyle>
          <a:p>
            <a:fld id="{563C169F-C792-4631-B823-745D61AECCB4}" type="slidenum">
              <a:rPr lang="en-US" smtClean="0"/>
              <a:pPr/>
              <a:t>‹#›</a:t>
            </a:fld>
            <a:endParaRPr lang="en-US"/>
          </a:p>
        </p:txBody>
      </p:sp>
      <p:sp>
        <p:nvSpPr>
          <p:cNvPr id="8" name="Text Placeholder 31">
            <a:extLst>
              <a:ext uri="{FF2B5EF4-FFF2-40B4-BE49-F238E27FC236}">
                <a16:creationId xmlns:a16="http://schemas.microsoft.com/office/drawing/2014/main" id="{2B475A4A-715D-C36E-78CA-6C2692548B44}"/>
              </a:ext>
            </a:extLst>
          </p:cNvPr>
          <p:cNvSpPr>
            <a:spLocks noGrp="1"/>
          </p:cNvSpPr>
          <p:nvPr>
            <p:ph type="body" sz="quarter" idx="10" hasCustomPrompt="1"/>
          </p:nvPr>
        </p:nvSpPr>
        <p:spPr>
          <a:xfrm>
            <a:off x="143349" y="4805960"/>
            <a:ext cx="5707856" cy="273844"/>
          </a:xfrm>
        </p:spPr>
        <p:txBody>
          <a:bodyPr anchor="ctr">
            <a:noAutofit/>
          </a:bodyPr>
          <a:lstStyle>
            <a:lvl1pPr>
              <a:defRPr sz="506">
                <a:solidFill>
                  <a:schemeClr val="tx1"/>
                </a:solidFill>
              </a:defRPr>
            </a:lvl1pPr>
          </a:lstStyle>
          <a:p>
            <a:pPr lvl="0"/>
            <a:r>
              <a:rPr lang="en-US"/>
              <a:t>Insert Source text here</a:t>
            </a:r>
          </a:p>
        </p:txBody>
      </p:sp>
      <p:sp>
        <p:nvSpPr>
          <p:cNvPr id="9" name="Content Placeholder 2">
            <a:extLst>
              <a:ext uri="{FF2B5EF4-FFF2-40B4-BE49-F238E27FC236}">
                <a16:creationId xmlns:a16="http://schemas.microsoft.com/office/drawing/2014/main" id="{BEB82D5C-3FC1-E78E-1292-9D291FF1C516}"/>
              </a:ext>
            </a:extLst>
          </p:cNvPr>
          <p:cNvSpPr>
            <a:spLocks noGrp="1"/>
          </p:cNvSpPr>
          <p:nvPr>
            <p:ph idx="1"/>
          </p:nvPr>
        </p:nvSpPr>
        <p:spPr>
          <a:xfrm>
            <a:off x="205720" y="1027060"/>
            <a:ext cx="6485283" cy="3549254"/>
          </a:xfrm>
        </p:spPr>
        <p:txBody>
          <a:bodyPr/>
          <a:lstStyle>
            <a:lvl1pPr>
              <a:buClr>
                <a:schemeClr val="accent2"/>
              </a:buClr>
              <a:defRPr sz="1013">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23A8EE8-397B-43DA-C13A-EA135AEE2F07}"/>
              </a:ext>
            </a:extLst>
          </p:cNvPr>
          <p:cNvPicPr>
            <a:picLocks noChangeAspect="1"/>
          </p:cNvPicPr>
          <p:nvPr userDrawn="1"/>
        </p:nvPicPr>
        <p:blipFill rotWithShape="1">
          <a:blip r:embed="rId2"/>
          <a:srcRect b="79524"/>
          <a:stretch/>
        </p:blipFill>
        <p:spPr>
          <a:xfrm rot="5400000">
            <a:off x="-347426" y="347426"/>
            <a:ext cx="838200" cy="143349"/>
          </a:xfrm>
          <a:prstGeom prst="rect">
            <a:avLst/>
          </a:prstGeom>
        </p:spPr>
      </p:pic>
    </p:spTree>
    <p:extLst>
      <p:ext uri="{BB962C8B-B14F-4D97-AF65-F5344CB8AC3E}">
        <p14:creationId xmlns:p14="http://schemas.microsoft.com/office/powerpoint/2010/main" val="3415278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FBA8-F9A5-8AC1-7D1A-6461EC21F5A2}"/>
              </a:ext>
            </a:extLst>
          </p:cNvPr>
          <p:cNvSpPr>
            <a:spLocks noGrp="1"/>
          </p:cNvSpPr>
          <p:nvPr>
            <p:ph type="title" hasCustomPrompt="1"/>
          </p:nvPr>
        </p:nvSpPr>
        <p:spPr>
          <a:xfrm>
            <a:off x="471488" y="191522"/>
            <a:ext cx="5915025" cy="545364"/>
          </a:xfrm>
        </p:spPr>
        <p:txBody>
          <a:bodyPr anchor="t">
            <a:noAutofit/>
          </a:bodyPr>
          <a:lstStyle>
            <a:lvl1pPr algn="ctr">
              <a:lnSpc>
                <a:spcPct val="114000"/>
              </a:lnSpc>
              <a:spcBef>
                <a:spcPts val="338"/>
              </a:spcBef>
              <a:spcAft>
                <a:spcPts val="338"/>
              </a:spcAft>
              <a:defRPr sz="1575">
                <a:solidFill>
                  <a:srgbClr val="FFFF00"/>
                </a:solidFill>
              </a:defRPr>
            </a:lvl1pPr>
          </a:lstStyle>
          <a:p>
            <a:r>
              <a:rPr lang="en-US"/>
              <a:t>CLICK TO EDIT MASTER TITLE STYLE</a:t>
            </a:r>
            <a:br>
              <a:rPr lang="en-US"/>
            </a:br>
            <a:endParaRPr lang="vi-VN"/>
          </a:p>
        </p:txBody>
      </p:sp>
      <p:sp>
        <p:nvSpPr>
          <p:cNvPr id="3" name="Content Placeholder 2">
            <a:extLst>
              <a:ext uri="{FF2B5EF4-FFF2-40B4-BE49-F238E27FC236}">
                <a16:creationId xmlns:a16="http://schemas.microsoft.com/office/drawing/2014/main" id="{117C054B-50E4-523F-62BC-2BBD838B6997}"/>
              </a:ext>
            </a:extLst>
          </p:cNvPr>
          <p:cNvSpPr>
            <a:spLocks noGrp="1"/>
          </p:cNvSpPr>
          <p:nvPr>
            <p:ph idx="1"/>
          </p:nvPr>
        </p:nvSpPr>
        <p:spPr>
          <a:xfrm>
            <a:off x="471488" y="1125436"/>
            <a:ext cx="5915025" cy="3507287"/>
          </a:xfrm>
        </p:spPr>
        <p:txBody>
          <a:bodyPr/>
          <a:lstStyle>
            <a:lvl1pPr>
              <a:lnSpc>
                <a:spcPct val="114000"/>
              </a:lnSpc>
              <a:spcBef>
                <a:spcPts val="338"/>
              </a:spcBef>
              <a:spcAft>
                <a:spcPts val="338"/>
              </a:spcAft>
              <a:defRPr>
                <a:solidFill>
                  <a:schemeClr val="tx1"/>
                </a:solidFill>
              </a:defRPr>
            </a:lvl1pPr>
            <a:lvl2pPr>
              <a:lnSpc>
                <a:spcPct val="114000"/>
              </a:lnSpc>
              <a:spcBef>
                <a:spcPts val="338"/>
              </a:spcBef>
              <a:spcAft>
                <a:spcPts val="338"/>
              </a:spcAft>
              <a:defRPr>
                <a:solidFill>
                  <a:schemeClr val="tx1"/>
                </a:solidFill>
              </a:defRPr>
            </a:lvl2pPr>
            <a:lvl3pPr>
              <a:lnSpc>
                <a:spcPct val="114000"/>
              </a:lnSpc>
              <a:spcBef>
                <a:spcPts val="338"/>
              </a:spcBef>
              <a:spcAft>
                <a:spcPts val="338"/>
              </a:spcAft>
              <a:defRPr>
                <a:solidFill>
                  <a:schemeClr val="tx1"/>
                </a:solidFill>
              </a:defRPr>
            </a:lvl3pPr>
            <a:lvl4pPr>
              <a:lnSpc>
                <a:spcPct val="114000"/>
              </a:lnSpc>
              <a:spcBef>
                <a:spcPts val="338"/>
              </a:spcBef>
              <a:spcAft>
                <a:spcPts val="338"/>
              </a:spcAft>
              <a:defRPr>
                <a:solidFill>
                  <a:schemeClr val="tx1"/>
                </a:solidFill>
              </a:defRPr>
            </a:lvl4pPr>
            <a:lvl5pPr>
              <a:lnSpc>
                <a:spcPct val="114000"/>
              </a:lnSpc>
              <a:spcBef>
                <a:spcPts val="338"/>
              </a:spcBef>
              <a:spcAft>
                <a:spcPts val="338"/>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8" name="Text Placeholder 7">
            <a:extLst>
              <a:ext uri="{FF2B5EF4-FFF2-40B4-BE49-F238E27FC236}">
                <a16:creationId xmlns:a16="http://schemas.microsoft.com/office/drawing/2014/main" id="{E61E0FBC-6A0F-E38B-F5C7-79EEDEE8E176}"/>
              </a:ext>
            </a:extLst>
          </p:cNvPr>
          <p:cNvSpPr>
            <a:spLocks noGrp="1"/>
          </p:cNvSpPr>
          <p:nvPr>
            <p:ph type="body" sz="quarter" idx="10"/>
          </p:nvPr>
        </p:nvSpPr>
        <p:spPr>
          <a:xfrm>
            <a:off x="471488" y="4786122"/>
            <a:ext cx="5915025" cy="357378"/>
          </a:xfrm>
        </p:spPr>
        <p:txBody>
          <a:bodyPr anchor="b">
            <a:normAutofit/>
          </a:bodyPr>
          <a:lstStyle>
            <a:lvl1pPr marL="0" indent="0" algn="r">
              <a:buNone/>
              <a:defRPr sz="563">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026793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3FE1-CC9A-1E8D-1BD2-802F71472E4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E2569C0-9BB8-B251-039E-78917BBADD32}"/>
              </a:ext>
            </a:extLst>
          </p:cNvPr>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298E411-83F4-7DD9-21F7-64C8FE5EDE4E}"/>
              </a:ext>
            </a:extLst>
          </p:cNvPr>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283A989-43BF-78FA-4706-B070172A37DD}"/>
              </a:ext>
            </a:extLst>
          </p:cNvPr>
          <p:cNvSpPr>
            <a:spLocks noGrp="1"/>
          </p:cNvSpPr>
          <p:nvPr>
            <p:ph type="dt" sz="half" idx="10"/>
          </p:nvPr>
        </p:nvSpPr>
        <p:spPr>
          <a:xfrm>
            <a:off x="471488" y="4767264"/>
            <a:ext cx="1543050" cy="273844"/>
          </a:xfrm>
          <a:prstGeom prst="rect">
            <a:avLst/>
          </a:prstGeom>
        </p:spPr>
        <p:txBody>
          <a:bodyPr/>
          <a:lstStyle/>
          <a:p>
            <a:fld id="{E814D253-6C4D-49D4-A593-AA2225728BC4}" type="datetimeFigureOut">
              <a:rPr lang="vi-VN" smtClean="0"/>
              <a:t>07/09/2025</a:t>
            </a:fld>
            <a:endParaRPr lang="vi-VN"/>
          </a:p>
        </p:txBody>
      </p:sp>
      <p:sp>
        <p:nvSpPr>
          <p:cNvPr id="6" name="Footer Placeholder 5">
            <a:extLst>
              <a:ext uri="{FF2B5EF4-FFF2-40B4-BE49-F238E27FC236}">
                <a16:creationId xmlns:a16="http://schemas.microsoft.com/office/drawing/2014/main" id="{D0D83AF1-10FD-7A3A-B7B2-E0EC4A9122EC}"/>
              </a:ext>
            </a:extLst>
          </p:cNvPr>
          <p:cNvSpPr>
            <a:spLocks noGrp="1"/>
          </p:cNvSpPr>
          <p:nvPr>
            <p:ph type="ftr" sz="quarter" idx="11"/>
          </p:nvPr>
        </p:nvSpPr>
        <p:spPr>
          <a:xfrm>
            <a:off x="2271713" y="4767264"/>
            <a:ext cx="2314575" cy="273844"/>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75BC048-9EBF-11EF-8600-194F057467C5}"/>
              </a:ext>
            </a:extLst>
          </p:cNvPr>
          <p:cNvSpPr>
            <a:spLocks noGrp="1"/>
          </p:cNvSpPr>
          <p:nvPr>
            <p:ph type="sldNum" sz="quarter" idx="12"/>
          </p:nvPr>
        </p:nvSpPr>
        <p:spPr>
          <a:xfrm>
            <a:off x="4843463" y="4767264"/>
            <a:ext cx="1543050" cy="273844"/>
          </a:xfrm>
          <a:prstGeom prst="rect">
            <a:avLst/>
          </a:prstGeom>
        </p:spPr>
        <p:txBody>
          <a:bodyPr/>
          <a:lstStyle/>
          <a:p>
            <a:fld id="{2B4F5B3A-B885-4F7E-A5DC-4377438DC4D3}" type="slidenum">
              <a:rPr lang="vi-VN" smtClean="0"/>
              <a:t>‹#›</a:t>
            </a:fld>
            <a:endParaRPr lang="vi-VN"/>
          </a:p>
        </p:txBody>
      </p:sp>
    </p:spTree>
    <p:extLst>
      <p:ext uri="{BB962C8B-B14F-4D97-AF65-F5344CB8AC3E}">
        <p14:creationId xmlns:p14="http://schemas.microsoft.com/office/powerpoint/2010/main" val="147118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273844" y="221107"/>
            <a:ext cx="5682854" cy="276999"/>
          </a:xfrm>
        </p:spPr>
        <p:txBody>
          <a:bodyPr/>
          <a:lstStyle/>
          <a:p>
            <a:r>
              <a:rPr lang="en-US"/>
              <a:t>Click to edit Master title style</a:t>
            </a:r>
            <a:endParaRPr lang="en-GB"/>
          </a:p>
        </p:txBody>
      </p:sp>
      <p:sp>
        <p:nvSpPr>
          <p:cNvPr id="13" name="Content Placeholder 12"/>
          <p:cNvSpPr>
            <a:spLocks noGrp="1"/>
          </p:cNvSpPr>
          <p:nvPr>
            <p:ph sz="quarter" idx="17"/>
          </p:nvPr>
        </p:nvSpPr>
        <p:spPr>
          <a:xfrm>
            <a:off x="273844" y="888207"/>
            <a:ext cx="6317456" cy="3735878"/>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4"/>
          </p:nvPr>
        </p:nvSpPr>
        <p:spPr>
          <a:xfrm>
            <a:off x="273843" y="519415"/>
            <a:ext cx="5698332" cy="176213"/>
          </a:xfrm>
        </p:spPr>
        <p:txBody>
          <a:bodyPr/>
          <a:lstStyle>
            <a:lvl1pPr marL="0" indent="0" algn="ctr">
              <a:spcAft>
                <a:spcPts val="0"/>
              </a:spcAft>
              <a:buNone/>
              <a:defRPr sz="1013">
                <a:solidFill>
                  <a:schemeClr val="bg1"/>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Click to edit Master text styles</a:t>
            </a:r>
          </a:p>
        </p:txBody>
      </p:sp>
    </p:spTree>
    <p:extLst>
      <p:ext uri="{BB962C8B-B14F-4D97-AF65-F5344CB8AC3E}">
        <p14:creationId xmlns:p14="http://schemas.microsoft.com/office/powerpoint/2010/main" val="5661680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273844" y="221107"/>
            <a:ext cx="5682854" cy="276999"/>
          </a:xfrm>
        </p:spPr>
        <p:txBody>
          <a:bodyPr/>
          <a:lstStyle/>
          <a:p>
            <a:r>
              <a:rPr lang="en-US"/>
              <a:t>Click to edit Master title style</a:t>
            </a:r>
            <a:endParaRPr lang="en-GB"/>
          </a:p>
        </p:txBody>
      </p:sp>
      <p:sp>
        <p:nvSpPr>
          <p:cNvPr id="12" name="Content Placeholder 11"/>
          <p:cNvSpPr>
            <a:spLocks noGrp="1"/>
          </p:cNvSpPr>
          <p:nvPr>
            <p:ph sz="quarter" idx="17"/>
          </p:nvPr>
        </p:nvSpPr>
        <p:spPr>
          <a:xfrm>
            <a:off x="273843" y="979647"/>
            <a:ext cx="2989660"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8"/>
          </p:nvPr>
        </p:nvSpPr>
        <p:spPr>
          <a:xfrm>
            <a:off x="3597913" y="979647"/>
            <a:ext cx="3000532" cy="360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
          <p:cNvSpPr>
            <a:spLocks noGrp="1"/>
          </p:cNvSpPr>
          <p:nvPr>
            <p:ph type="body" sz="quarter" idx="14"/>
          </p:nvPr>
        </p:nvSpPr>
        <p:spPr>
          <a:xfrm>
            <a:off x="273843" y="519415"/>
            <a:ext cx="5698332" cy="176213"/>
          </a:xfrm>
        </p:spPr>
        <p:txBody>
          <a:bodyPr/>
          <a:lstStyle>
            <a:lvl1pPr marL="0" indent="0" algn="ctr">
              <a:spcAft>
                <a:spcPts val="0"/>
              </a:spcAft>
              <a:buNone/>
              <a:defRPr sz="1013">
                <a:solidFill>
                  <a:schemeClr val="bg1"/>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Click to edit Master text styles</a:t>
            </a:r>
          </a:p>
        </p:txBody>
      </p:sp>
    </p:spTree>
    <p:extLst>
      <p:ext uri="{BB962C8B-B14F-4D97-AF65-F5344CB8AC3E}">
        <p14:creationId xmlns:p14="http://schemas.microsoft.com/office/powerpoint/2010/main" val="2200216113"/>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273844" y="221107"/>
            <a:ext cx="5682854" cy="276999"/>
          </a:xfrm>
        </p:spPr>
        <p:txBody>
          <a:bodyPr/>
          <a:lstStyle/>
          <a:p>
            <a:r>
              <a:rPr lang="en-US"/>
              <a:t>Click to edit Master title style</a:t>
            </a:r>
            <a:endParaRPr lang="en-GB"/>
          </a:p>
        </p:txBody>
      </p:sp>
      <p:sp>
        <p:nvSpPr>
          <p:cNvPr id="10" name="Text Placeholder 2"/>
          <p:cNvSpPr>
            <a:spLocks noGrp="1"/>
          </p:cNvSpPr>
          <p:nvPr>
            <p:ph type="body" sz="quarter" idx="14"/>
          </p:nvPr>
        </p:nvSpPr>
        <p:spPr>
          <a:xfrm>
            <a:off x="273843" y="519415"/>
            <a:ext cx="5698332" cy="176213"/>
          </a:xfrm>
        </p:spPr>
        <p:txBody>
          <a:bodyPr/>
          <a:lstStyle>
            <a:lvl1pPr marL="0" indent="0" algn="ctr">
              <a:spcAft>
                <a:spcPts val="0"/>
              </a:spcAft>
              <a:buNone/>
              <a:defRPr sz="1013">
                <a:solidFill>
                  <a:schemeClr val="bg1"/>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Click to edit Master text styles</a:t>
            </a:r>
          </a:p>
        </p:txBody>
      </p:sp>
    </p:spTree>
    <p:extLst>
      <p:ext uri="{BB962C8B-B14F-4D97-AF65-F5344CB8AC3E}">
        <p14:creationId xmlns:p14="http://schemas.microsoft.com/office/powerpoint/2010/main" val="273984377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ECD162B-B059-BF46-A854-F1CD8855FE92}"/>
              </a:ext>
            </a:extLst>
          </p:cNvPr>
          <p:cNvSpPr>
            <a:spLocks noGrp="1"/>
          </p:cNvSpPr>
          <p:nvPr>
            <p:ph type="title"/>
          </p:nvPr>
        </p:nvSpPr>
        <p:spPr>
          <a:xfrm>
            <a:off x="273844" y="221107"/>
            <a:ext cx="5682854" cy="276999"/>
          </a:xfrm>
        </p:spPr>
        <p:txBody>
          <a:bodyPr/>
          <a:lstStyle/>
          <a:p>
            <a:r>
              <a:rPr lang="en-US"/>
              <a:t>Click to edit Master title style</a:t>
            </a:r>
            <a:endParaRPr lang="en-GB"/>
          </a:p>
        </p:txBody>
      </p:sp>
    </p:spTree>
    <p:extLst>
      <p:ext uri="{BB962C8B-B14F-4D97-AF65-F5344CB8AC3E}">
        <p14:creationId xmlns:p14="http://schemas.microsoft.com/office/powerpoint/2010/main" val="84311552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Header and Content with footnote">
    <p:spTree>
      <p:nvGrpSpPr>
        <p:cNvPr id="1" name=""/>
        <p:cNvGrpSpPr/>
        <p:nvPr/>
      </p:nvGrpSpPr>
      <p:grpSpPr>
        <a:xfrm>
          <a:off x="0" y="0"/>
          <a:ext cx="0" cy="0"/>
          <a:chOff x="0" y="0"/>
          <a:chExt cx="0" cy="0"/>
        </a:xfrm>
      </p:grpSpPr>
      <p:sp>
        <p:nvSpPr>
          <p:cNvPr id="2" name="Title 1"/>
          <p:cNvSpPr>
            <a:spLocks noGrp="1"/>
          </p:cNvSpPr>
          <p:nvPr>
            <p:ph type="title"/>
          </p:nvPr>
        </p:nvSpPr>
        <p:spPr>
          <a:xfrm>
            <a:off x="288881" y="86378"/>
            <a:ext cx="6298217" cy="646395"/>
          </a:xfrm>
        </p:spPr>
        <p:txBody>
          <a:bodyPr anchor="ctr">
            <a:normAutofit/>
          </a:bodyPr>
          <a:lstStyle>
            <a:lvl1pPr>
              <a:defRPr sz="1463"/>
            </a:lvl1pPr>
          </a:lstStyle>
          <a:p>
            <a:r>
              <a:rPr lang="en-US"/>
              <a:t>Click to edit Master title style</a:t>
            </a:r>
            <a:endParaRPr lang="en-GB"/>
          </a:p>
        </p:txBody>
      </p:sp>
      <p:sp>
        <p:nvSpPr>
          <p:cNvPr id="6" name="Content Placeholder 2"/>
          <p:cNvSpPr>
            <a:spLocks noGrp="1"/>
          </p:cNvSpPr>
          <p:nvPr>
            <p:ph idx="1"/>
          </p:nvPr>
        </p:nvSpPr>
        <p:spPr>
          <a:xfrm>
            <a:off x="260698" y="1013463"/>
            <a:ext cx="6298217" cy="3693193"/>
          </a:xfrm>
          <a:prstGeom prst="rect">
            <a:avLst/>
          </a:prstGeom>
        </p:spPr>
        <p:txBody>
          <a:bodyPr/>
          <a:lstStyle>
            <a:lvl1pPr>
              <a:buClr>
                <a:schemeClr val="accent1"/>
              </a:buClr>
              <a:defRPr/>
            </a:lvl1pPr>
            <a:lvl2pPr>
              <a:spcAft>
                <a:spcPts val="338"/>
              </a:spcAft>
              <a:buClr>
                <a:schemeClr val="accent1"/>
              </a:buClr>
              <a:defRPr/>
            </a:lvl2pPr>
            <a:lvl3pPr>
              <a:spcAft>
                <a:spcPts val="225"/>
              </a:spcAft>
              <a:buClr>
                <a:schemeClr val="accent1"/>
              </a:buClr>
              <a:defRPr/>
            </a:lvl3pPr>
            <a:lvl4pPr marL="739378" indent="-96441">
              <a:spcAft>
                <a:spcPts val="225"/>
              </a:spcAft>
              <a:buClr>
                <a:schemeClr val="accent1"/>
              </a:buClr>
              <a:buFontTx/>
              <a:buChar char="–"/>
              <a:defRPr sz="788"/>
            </a:lvl4pPr>
            <a:lvl5pPr marL="964406" indent="-96441">
              <a:spcAft>
                <a:spcPts val="225"/>
              </a:spcAft>
              <a:buClr>
                <a:schemeClr val="accent1"/>
              </a:buClr>
              <a:buFontTx/>
              <a:buChar char="–"/>
              <a:defRPr sz="788"/>
            </a:lvl5pPr>
            <a:lvl6pPr marL="1221581" indent="-96441">
              <a:spcAft>
                <a:spcPts val="225"/>
              </a:spcAft>
              <a:buClr>
                <a:schemeClr val="accent1"/>
              </a:buClr>
              <a:buFontTx/>
              <a:buChar char="–"/>
              <a:defRPr sz="788"/>
            </a:lvl6pPr>
            <a:lvl7pPr marL="1478756" indent="-96441">
              <a:spcAft>
                <a:spcPts val="225"/>
              </a:spcAft>
              <a:buClr>
                <a:schemeClr val="accent1"/>
              </a:buClr>
              <a:buFontTx/>
              <a:buChar char="–"/>
              <a:defRPr sz="788" baseline="0"/>
            </a:lvl7pPr>
            <a:lvl8pPr marL="1703784" indent="-96441">
              <a:spcAft>
                <a:spcPts val="225"/>
              </a:spcAft>
              <a:buClr>
                <a:schemeClr val="accent1"/>
              </a:buClr>
              <a:buFontTx/>
              <a:buChar char="–"/>
              <a:defRPr sz="788" baseline="0"/>
            </a:lvl8pPr>
            <a:lvl9pPr marL="1960959" indent="-96441">
              <a:spcAft>
                <a:spcPts val="225"/>
              </a:spcAft>
              <a:buClr>
                <a:schemeClr val="accent1"/>
              </a:buClr>
              <a:buFontTx/>
              <a:buChar char="–"/>
              <a:defRPr sz="788"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443727"/>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273851" y="221107"/>
            <a:ext cx="5682854" cy="276999"/>
          </a:xfrm>
        </p:spPr>
        <p:txBody>
          <a:bodyPr/>
          <a:lstStyle/>
          <a:p>
            <a:r>
              <a:rPr lang="en-US"/>
              <a:t>Click to edit Master title style</a:t>
            </a:r>
            <a:endParaRPr lang="en-GB"/>
          </a:p>
        </p:txBody>
      </p:sp>
      <p:sp>
        <p:nvSpPr>
          <p:cNvPr id="16" name="Content Placeholder 15"/>
          <p:cNvSpPr>
            <a:spLocks noGrp="1"/>
          </p:cNvSpPr>
          <p:nvPr>
            <p:ph sz="quarter" idx="12"/>
          </p:nvPr>
        </p:nvSpPr>
        <p:spPr>
          <a:xfrm>
            <a:off x="273853" y="897117"/>
            <a:ext cx="6317456" cy="38001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p:nvPr>
        </p:nvSpPr>
        <p:spPr>
          <a:xfrm>
            <a:off x="273843" y="519415"/>
            <a:ext cx="5698332" cy="176213"/>
          </a:xfrm>
        </p:spPr>
        <p:txBody>
          <a:bodyPr/>
          <a:lstStyle>
            <a:lvl1pPr marL="0" indent="0" algn="ctr">
              <a:spcAft>
                <a:spcPts val="0"/>
              </a:spcAft>
              <a:buNone/>
              <a:defRPr sz="1013">
                <a:solidFill>
                  <a:schemeClr val="bg1"/>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Click to edit Master text styles</a:t>
            </a:r>
          </a:p>
        </p:txBody>
      </p:sp>
    </p:spTree>
    <p:extLst>
      <p:ext uri="{BB962C8B-B14F-4D97-AF65-F5344CB8AC3E}">
        <p14:creationId xmlns:p14="http://schemas.microsoft.com/office/powerpoint/2010/main" val="142618404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265511" y="221107"/>
            <a:ext cx="5691188" cy="276999"/>
          </a:xfrm>
        </p:spPr>
        <p:txBody>
          <a:bodyPr/>
          <a:lstStyle/>
          <a:p>
            <a:r>
              <a:rPr lang="en-US"/>
              <a:t>Click to edit Master title style</a:t>
            </a:r>
            <a:endParaRPr lang="en-GB"/>
          </a:p>
        </p:txBody>
      </p:sp>
      <p:sp>
        <p:nvSpPr>
          <p:cNvPr id="16" name="Content Placeholder 15"/>
          <p:cNvSpPr>
            <a:spLocks noGrp="1"/>
          </p:cNvSpPr>
          <p:nvPr>
            <p:ph sz="quarter" idx="12"/>
          </p:nvPr>
        </p:nvSpPr>
        <p:spPr>
          <a:xfrm>
            <a:off x="265510" y="897114"/>
            <a:ext cx="6325790" cy="3493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265510" y="605872"/>
            <a:ext cx="5692378" cy="176213"/>
          </a:xfrm>
        </p:spPr>
        <p:txBody>
          <a:bodyPr anchor="ctr" anchorCtr="0"/>
          <a:lstStyle>
            <a:lvl1pPr marL="0" indent="0">
              <a:spcAft>
                <a:spcPts val="0"/>
              </a:spcAft>
              <a:buNone/>
              <a:defRPr sz="1013"/>
            </a:lvl1pPr>
            <a:lvl2pPr marL="152698" indent="0">
              <a:buNone/>
              <a:defRPr/>
            </a:lvl2pPr>
            <a:lvl3pPr marL="300038" indent="0">
              <a:buNone/>
              <a:defRPr/>
            </a:lvl3pPr>
            <a:lvl4pPr marL="458986" indent="0">
              <a:buNone/>
              <a:defRPr/>
            </a:lvl4pPr>
            <a:lvl5pPr marL="621506" indent="0">
              <a:buNone/>
              <a:defRPr/>
            </a:lvl5pPr>
          </a:lstStyle>
          <a:p>
            <a:pPr lvl="0"/>
            <a:r>
              <a:rPr lang="en-US"/>
              <a:t>Subtitle here if required</a:t>
            </a:r>
          </a:p>
        </p:txBody>
      </p:sp>
      <p:sp>
        <p:nvSpPr>
          <p:cNvPr id="2" name="Date Placeholder 1"/>
          <p:cNvSpPr>
            <a:spLocks noGrp="1"/>
          </p:cNvSpPr>
          <p:nvPr>
            <p:ph type="dt" sz="half" idx="15"/>
          </p:nvPr>
        </p:nvSpPr>
        <p:spPr/>
        <p:txBody>
          <a:bodyPr/>
          <a:lstStyle/>
          <a:p>
            <a:fld id="{99DB630B-35C5-480D-8FDE-7A3A19D67F54}" type="datetimeFigureOut">
              <a:rPr lang="en-GB" smtClean="0">
                <a:solidFill>
                  <a:srgbClr val="9A8B7D"/>
                </a:solidFill>
              </a:rPr>
              <a:pPr/>
              <a:t>07/09/2025</a:t>
            </a:fld>
            <a:endParaRPr lang="en-GB">
              <a:solidFill>
                <a:srgbClr val="9A8B7D"/>
              </a:solidFill>
            </a:endParaRPr>
          </a:p>
        </p:txBody>
      </p:sp>
      <p:sp>
        <p:nvSpPr>
          <p:cNvPr id="3" name="Footer Placeholder 2"/>
          <p:cNvSpPr>
            <a:spLocks noGrp="1"/>
          </p:cNvSpPr>
          <p:nvPr>
            <p:ph type="ftr" sz="quarter" idx="16"/>
          </p:nvPr>
        </p:nvSpPr>
        <p:spPr>
          <a:xfrm>
            <a:off x="265510" y="4827986"/>
            <a:ext cx="1927622" cy="273844"/>
          </a:xfrm>
        </p:spPr>
        <p:txBody>
          <a:bodyPr/>
          <a:lstStyle/>
          <a:p>
            <a:endParaRPr lang="en-GB">
              <a:solidFill>
                <a:srgbClr val="9A8B7D"/>
              </a:solidFill>
            </a:endParaRPr>
          </a:p>
        </p:txBody>
      </p:sp>
      <p:sp>
        <p:nvSpPr>
          <p:cNvPr id="9" name="Slide Number Placeholder 8"/>
          <p:cNvSpPr>
            <a:spLocks noGrp="1"/>
          </p:cNvSpPr>
          <p:nvPr>
            <p:ph type="sldNum" sz="quarter" idx="17"/>
          </p:nvPr>
        </p:nvSpPr>
        <p:spPr>
          <a:xfrm>
            <a:off x="5975537" y="4827986"/>
            <a:ext cx="605225" cy="273844"/>
          </a:xfrm>
        </p:spPr>
        <p:txBody>
          <a:bodyPr/>
          <a:lstStyle/>
          <a:p>
            <a:fld id="{1FA4B7CC-7D8F-458A-947B-052B7C24B6EF}" type="slidenum">
              <a:rPr lang="en-GB" smtClean="0">
                <a:solidFill>
                  <a:srgbClr val="9A8B7D"/>
                </a:solidFill>
              </a:rPr>
              <a:pPr/>
              <a:t>‹#›</a:t>
            </a:fld>
            <a:endParaRPr lang="en-GB">
              <a:solidFill>
                <a:srgbClr val="9A8B7D"/>
              </a:solidFill>
            </a:endParaRPr>
          </a:p>
        </p:txBody>
      </p:sp>
      <p:sp>
        <p:nvSpPr>
          <p:cNvPr id="6" name="Text Placeholder 5"/>
          <p:cNvSpPr>
            <a:spLocks noGrp="1"/>
          </p:cNvSpPr>
          <p:nvPr>
            <p:ph type="body" sz="quarter" idx="18" hasCustomPrompt="1"/>
          </p:nvPr>
        </p:nvSpPr>
        <p:spPr>
          <a:xfrm>
            <a:off x="265511" y="4566649"/>
            <a:ext cx="6328172" cy="69250"/>
          </a:xfrm>
        </p:spPr>
        <p:txBody>
          <a:bodyPr wrap="square" anchor="b" anchorCtr="0">
            <a:spAutoFit/>
          </a:bodyPr>
          <a:lstStyle>
            <a:lvl1pPr marL="0" indent="0">
              <a:buNone/>
              <a:defRPr sz="450" baseline="0"/>
            </a:lvl1pPr>
            <a:lvl2pPr marL="150842" indent="0">
              <a:buNone/>
              <a:defRPr sz="450"/>
            </a:lvl2pPr>
            <a:lvl3pPr marL="303750" indent="0">
              <a:buNone/>
              <a:defRPr sz="450"/>
            </a:lvl3pPr>
            <a:lvl4pPr marL="456237" indent="0">
              <a:buNone/>
              <a:defRPr sz="450"/>
            </a:lvl4pPr>
            <a:lvl5pPr marL="607500" indent="0">
              <a:buNone/>
              <a:defRPr sz="450"/>
            </a:lvl5pPr>
          </a:lstStyle>
          <a:p>
            <a:pPr lvl="0"/>
            <a:r>
              <a:rPr lang="en-US"/>
              <a:t>Insert Source text here</a:t>
            </a:r>
          </a:p>
        </p:txBody>
      </p:sp>
    </p:spTree>
    <p:extLst>
      <p:ext uri="{BB962C8B-B14F-4D97-AF65-F5344CB8AC3E}">
        <p14:creationId xmlns:p14="http://schemas.microsoft.com/office/powerpoint/2010/main" val="193456225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EE327F-3526-464B-96D2-2035460793FA}"/>
              </a:ext>
            </a:extLst>
          </p:cNvPr>
          <p:cNvPicPr>
            <a:picLocks noChangeAspect="1"/>
          </p:cNvPicPr>
          <p:nvPr userDrawn="1"/>
        </p:nvPicPr>
        <p:blipFill>
          <a:blip r:embed="rId26"/>
          <a:stretch>
            <a:fillRect/>
          </a:stretch>
        </p:blipFill>
        <p:spPr>
          <a:xfrm>
            <a:off x="6215873" y="40074"/>
            <a:ext cx="538412" cy="735181"/>
          </a:xfrm>
          <a:prstGeom prst="rect">
            <a:avLst/>
          </a:prstGeom>
        </p:spPr>
      </p:pic>
      <p:grpSp>
        <p:nvGrpSpPr>
          <p:cNvPr id="21" name="Group 20">
            <a:extLst>
              <a:ext uri="{FF2B5EF4-FFF2-40B4-BE49-F238E27FC236}">
                <a16:creationId xmlns:a16="http://schemas.microsoft.com/office/drawing/2014/main" id="{9068045F-5B09-5449-8DF7-B1F331EAB797}"/>
              </a:ext>
            </a:extLst>
          </p:cNvPr>
          <p:cNvGrpSpPr/>
          <p:nvPr userDrawn="1"/>
        </p:nvGrpSpPr>
        <p:grpSpPr>
          <a:xfrm>
            <a:off x="251176" y="57593"/>
            <a:ext cx="6355650" cy="821551"/>
            <a:chOff x="446534" y="76790"/>
            <a:chExt cx="11298933" cy="1095401"/>
          </a:xfrm>
        </p:grpSpPr>
        <p:sp>
          <p:nvSpPr>
            <p:cNvPr id="22" name="Flowchart: Collate 8">
              <a:extLst>
                <a:ext uri="{FF2B5EF4-FFF2-40B4-BE49-F238E27FC236}">
                  <a16:creationId xmlns:a16="http://schemas.microsoft.com/office/drawing/2014/main" id="{F6B3E096-3109-2C40-A5B1-23EA20CA07BC}"/>
                </a:ext>
              </a:extLst>
            </p:cNvPr>
            <p:cNvSpPr/>
            <p:nvPr userDrawn="1"/>
          </p:nvSpPr>
          <p:spPr>
            <a:xfrm>
              <a:off x="10315255" y="76791"/>
              <a:ext cx="883228" cy="929523"/>
            </a:xfrm>
            <a:prstGeom prst="flowChartCol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070C0"/>
                </a:solidFill>
              </a:endParaRPr>
            </a:p>
          </p:txBody>
        </p:sp>
        <p:sp>
          <p:nvSpPr>
            <p:cNvPr id="23" name="Rectangle 22">
              <a:extLst>
                <a:ext uri="{FF2B5EF4-FFF2-40B4-BE49-F238E27FC236}">
                  <a16:creationId xmlns:a16="http://schemas.microsoft.com/office/drawing/2014/main" id="{B76AA992-144E-234F-8D09-3031B61A8BB9}"/>
                </a:ext>
              </a:extLst>
            </p:cNvPr>
            <p:cNvSpPr>
              <a:spLocks noChangeAspect="1"/>
            </p:cNvSpPr>
            <p:nvPr userDrawn="1"/>
          </p:nvSpPr>
          <p:spPr>
            <a:xfrm>
              <a:off x="446534" y="76791"/>
              <a:ext cx="10294749" cy="92952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52F694CB-C964-A448-A68C-519D52CF179A}"/>
                </a:ext>
              </a:extLst>
            </p:cNvPr>
            <p:cNvSpPr/>
            <p:nvPr userDrawn="1"/>
          </p:nvSpPr>
          <p:spPr>
            <a:xfrm>
              <a:off x="8042147" y="1073637"/>
              <a:ext cx="3703320" cy="98554"/>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3E984DA-BE35-6B43-BF7A-2153FB85E814}"/>
                </a:ext>
              </a:extLst>
            </p:cNvPr>
            <p:cNvSpPr/>
            <p:nvPr userDrawn="1"/>
          </p:nvSpPr>
          <p:spPr>
            <a:xfrm>
              <a:off x="446534" y="1077194"/>
              <a:ext cx="3703320" cy="9499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226342C-857C-1845-BF98-F17BE33853E7}"/>
                </a:ext>
              </a:extLst>
            </p:cNvPr>
            <p:cNvSpPr/>
            <p:nvPr userDrawn="1"/>
          </p:nvSpPr>
          <p:spPr>
            <a:xfrm>
              <a:off x="4241830" y="1077194"/>
              <a:ext cx="3703320" cy="9144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sp>
        <p:sp>
          <p:nvSpPr>
            <p:cNvPr id="28" name="Moon 27">
              <a:extLst>
                <a:ext uri="{FF2B5EF4-FFF2-40B4-BE49-F238E27FC236}">
                  <a16:creationId xmlns:a16="http://schemas.microsoft.com/office/drawing/2014/main" id="{A6E5BA35-06F9-BA4F-9F2D-677186640EC6}"/>
                </a:ext>
              </a:extLst>
            </p:cNvPr>
            <p:cNvSpPr/>
            <p:nvPr userDrawn="1"/>
          </p:nvSpPr>
          <p:spPr>
            <a:xfrm>
              <a:off x="10737698" y="76790"/>
              <a:ext cx="504496" cy="932205"/>
            </a:xfrm>
            <a:prstGeom prst="mo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9218" name="Text Placeholder 2"/>
          <p:cNvSpPr>
            <a:spLocks noGrp="1"/>
          </p:cNvSpPr>
          <p:nvPr>
            <p:ph type="body" idx="1"/>
          </p:nvPr>
        </p:nvSpPr>
        <p:spPr bwMode="auto">
          <a:xfrm>
            <a:off x="273845" y="1015603"/>
            <a:ext cx="6310312" cy="34992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221" name="Title Placeholder 3"/>
          <p:cNvSpPr>
            <a:spLocks noGrp="1"/>
          </p:cNvSpPr>
          <p:nvPr>
            <p:ph type="title"/>
          </p:nvPr>
        </p:nvSpPr>
        <p:spPr bwMode="auto">
          <a:xfrm>
            <a:off x="334105" y="274438"/>
            <a:ext cx="559552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endParaRPr lang="en-GB"/>
          </a:p>
        </p:txBody>
      </p:sp>
      <p:cxnSp>
        <p:nvCxnSpPr>
          <p:cNvPr id="10" name="Straight Connector 9"/>
          <p:cNvCxnSpPr/>
          <p:nvPr/>
        </p:nvCxnSpPr>
        <p:spPr>
          <a:xfrm>
            <a:off x="280989" y="4742260"/>
            <a:ext cx="6312694"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7469F6A-4A56-BA4A-BF9C-A2B6F007131E}"/>
              </a:ext>
            </a:extLst>
          </p:cNvPr>
          <p:cNvSpPr/>
          <p:nvPr userDrawn="1"/>
        </p:nvSpPr>
        <p:spPr>
          <a:xfrm>
            <a:off x="6440557" y="4813953"/>
            <a:ext cx="288855" cy="215554"/>
          </a:xfrm>
          <a:prstGeom prst="ellips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C9E20C0B-6740-4852-92E8-4A5A5673EA31}" type="slidenum">
              <a:rPr lang="en-US" sz="450" smtClean="0">
                <a:solidFill>
                  <a:schemeClr val="tx1"/>
                </a:solidFill>
              </a:rPr>
              <a:t>‹#›</a:t>
            </a:fld>
            <a:endParaRPr lang="en-US" sz="450">
              <a:solidFill>
                <a:schemeClr val="tx1"/>
              </a:solidFill>
            </a:endParaRPr>
          </a:p>
        </p:txBody>
      </p:sp>
      <p:pic>
        <p:nvPicPr>
          <p:cNvPr id="2" name="Picture 1">
            <a:extLst>
              <a:ext uri="{FF2B5EF4-FFF2-40B4-BE49-F238E27FC236}">
                <a16:creationId xmlns:a16="http://schemas.microsoft.com/office/drawing/2014/main" id="{48B31B1B-49BC-D774-52FA-09DA49B97902}"/>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0" y="146860"/>
            <a:ext cx="162000" cy="526910"/>
          </a:xfrm>
          <a:prstGeom prst="rect">
            <a:avLst/>
          </a:prstGeom>
        </p:spPr>
      </p:pic>
    </p:spTree>
    <p:extLst>
      <p:ext uri="{BB962C8B-B14F-4D97-AF65-F5344CB8AC3E}">
        <p14:creationId xmlns:p14="http://schemas.microsoft.com/office/powerpoint/2010/main" val="2201629794"/>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 id="2147485746" r:id="rId12"/>
    <p:sldLayoutId id="2147485747" r:id="rId13"/>
    <p:sldLayoutId id="2147485748" r:id="rId14"/>
    <p:sldLayoutId id="2147485750" r:id="rId15"/>
    <p:sldLayoutId id="2147485751" r:id="rId16"/>
    <p:sldLayoutId id="2147485752" r:id="rId17"/>
    <p:sldLayoutId id="2147485753" r:id="rId18"/>
    <p:sldLayoutId id="2147485754" r:id="rId19"/>
    <p:sldLayoutId id="2147485755" r:id="rId20"/>
    <p:sldLayoutId id="2147485756" r:id="rId21"/>
    <p:sldLayoutId id="2147485757" r:id="rId22"/>
    <p:sldLayoutId id="2147485759" r:id="rId23"/>
    <p:sldLayoutId id="2147485760" r:id="rId24"/>
  </p:sldLayoutIdLst>
  <p:transition spd="slow">
    <p:wipe dir="r"/>
  </p:transition>
  <p:hf sldNum="0" hdr="0" ftr="0" dt="0"/>
  <p:txStyles>
    <p:titleStyle>
      <a:lvl1pPr algn="l" rtl="0" eaLnBrk="0" fontAlgn="base" hangingPunct="0">
        <a:spcBef>
          <a:spcPct val="0"/>
        </a:spcBef>
        <a:spcAft>
          <a:spcPct val="0"/>
        </a:spcAft>
        <a:defRPr sz="1800" b="1" kern="1200">
          <a:solidFill>
            <a:srgbClr val="FFFF00"/>
          </a:solidFill>
          <a:latin typeface="+mj-lt"/>
          <a:ea typeface="+mj-ea"/>
          <a:cs typeface="+mj-cs"/>
        </a:defRPr>
      </a:lvl1pPr>
      <a:lvl2pPr algn="l" rtl="0" eaLnBrk="0" fontAlgn="base" hangingPunct="0">
        <a:spcBef>
          <a:spcPct val="0"/>
        </a:spcBef>
        <a:spcAft>
          <a:spcPct val="0"/>
        </a:spcAft>
        <a:defRPr sz="1238" b="1">
          <a:solidFill>
            <a:schemeClr val="bg2"/>
          </a:solidFill>
          <a:latin typeface="Arial" pitchFamily="34" charset="0"/>
        </a:defRPr>
      </a:lvl2pPr>
      <a:lvl3pPr algn="l" rtl="0" eaLnBrk="0" fontAlgn="base" hangingPunct="0">
        <a:spcBef>
          <a:spcPct val="0"/>
        </a:spcBef>
        <a:spcAft>
          <a:spcPct val="0"/>
        </a:spcAft>
        <a:defRPr sz="1238" b="1">
          <a:solidFill>
            <a:schemeClr val="bg2"/>
          </a:solidFill>
          <a:latin typeface="Arial" pitchFamily="34" charset="0"/>
        </a:defRPr>
      </a:lvl3pPr>
      <a:lvl4pPr algn="l" rtl="0" eaLnBrk="0" fontAlgn="base" hangingPunct="0">
        <a:spcBef>
          <a:spcPct val="0"/>
        </a:spcBef>
        <a:spcAft>
          <a:spcPct val="0"/>
        </a:spcAft>
        <a:defRPr sz="1238" b="1">
          <a:solidFill>
            <a:schemeClr val="bg2"/>
          </a:solidFill>
          <a:latin typeface="Arial" pitchFamily="34" charset="0"/>
        </a:defRPr>
      </a:lvl4pPr>
      <a:lvl5pPr algn="l" rtl="0" eaLnBrk="0" fontAlgn="base" hangingPunct="0">
        <a:spcBef>
          <a:spcPct val="0"/>
        </a:spcBef>
        <a:spcAft>
          <a:spcPct val="0"/>
        </a:spcAft>
        <a:defRPr sz="1238" b="1">
          <a:solidFill>
            <a:schemeClr val="bg2"/>
          </a:solidFill>
          <a:latin typeface="Arial" pitchFamily="34" charset="0"/>
        </a:defRPr>
      </a:lvl5pPr>
      <a:lvl6pPr marL="257175" algn="l" rtl="0" fontAlgn="base">
        <a:spcBef>
          <a:spcPct val="0"/>
        </a:spcBef>
        <a:spcAft>
          <a:spcPct val="0"/>
        </a:spcAft>
        <a:defRPr sz="1238" b="1">
          <a:solidFill>
            <a:schemeClr val="bg2"/>
          </a:solidFill>
          <a:latin typeface="Arial" pitchFamily="34" charset="0"/>
        </a:defRPr>
      </a:lvl6pPr>
      <a:lvl7pPr marL="514350" algn="l" rtl="0" fontAlgn="base">
        <a:spcBef>
          <a:spcPct val="0"/>
        </a:spcBef>
        <a:spcAft>
          <a:spcPct val="0"/>
        </a:spcAft>
        <a:defRPr sz="1238" b="1">
          <a:solidFill>
            <a:schemeClr val="bg2"/>
          </a:solidFill>
          <a:latin typeface="Arial" pitchFamily="34" charset="0"/>
        </a:defRPr>
      </a:lvl7pPr>
      <a:lvl8pPr marL="771525" algn="l" rtl="0" fontAlgn="base">
        <a:spcBef>
          <a:spcPct val="0"/>
        </a:spcBef>
        <a:spcAft>
          <a:spcPct val="0"/>
        </a:spcAft>
        <a:defRPr sz="1238" b="1">
          <a:solidFill>
            <a:schemeClr val="bg2"/>
          </a:solidFill>
          <a:latin typeface="Arial" pitchFamily="34" charset="0"/>
        </a:defRPr>
      </a:lvl8pPr>
      <a:lvl9pPr marL="1028700" algn="l" rtl="0" fontAlgn="base">
        <a:spcBef>
          <a:spcPct val="0"/>
        </a:spcBef>
        <a:spcAft>
          <a:spcPct val="0"/>
        </a:spcAft>
        <a:defRPr sz="1238" b="1">
          <a:solidFill>
            <a:schemeClr val="bg2"/>
          </a:solidFill>
          <a:latin typeface="Arial" pitchFamily="34" charset="0"/>
        </a:defRPr>
      </a:lvl9pPr>
    </p:titleStyle>
    <p:bodyStyle>
      <a:lvl1pPr marL="151805" indent="-151805" algn="l" rtl="0" eaLnBrk="0" fontAlgn="base" hangingPunct="0">
        <a:spcBef>
          <a:spcPct val="0"/>
        </a:spcBef>
        <a:spcAft>
          <a:spcPts val="338"/>
        </a:spcAft>
        <a:buClr>
          <a:schemeClr val="tx1"/>
        </a:buClr>
        <a:buFont typeface="Arial" pitchFamily="34" charset="0"/>
        <a:buChar char="–"/>
        <a:defRPr sz="900" kern="1200">
          <a:solidFill>
            <a:schemeClr val="tx1"/>
          </a:solidFill>
          <a:latin typeface="+mn-lt"/>
          <a:ea typeface="+mn-ea"/>
          <a:cs typeface="+mn-cs"/>
        </a:defRPr>
      </a:lvl1pPr>
      <a:lvl2pPr marL="302717" indent="-151805" algn="l" rtl="0" eaLnBrk="0" fontAlgn="base" hangingPunct="0">
        <a:spcBef>
          <a:spcPct val="0"/>
        </a:spcBef>
        <a:spcAft>
          <a:spcPts val="338"/>
        </a:spcAft>
        <a:buFont typeface="Arial" pitchFamily="34" charset="0"/>
        <a:buChar char="–"/>
        <a:defRPr sz="788" kern="1200">
          <a:solidFill>
            <a:schemeClr val="tx1"/>
          </a:solidFill>
          <a:latin typeface="+mn-lt"/>
          <a:ea typeface="+mn-ea"/>
          <a:cs typeface="+mn-cs"/>
        </a:defRPr>
      </a:lvl2pPr>
      <a:lvl3pPr marL="455414" indent="-151805" algn="l" rtl="0" eaLnBrk="0" fontAlgn="base" hangingPunct="0">
        <a:spcBef>
          <a:spcPct val="0"/>
        </a:spcBef>
        <a:spcAft>
          <a:spcPts val="338"/>
        </a:spcAft>
        <a:buFont typeface="Arial" pitchFamily="34" charset="0"/>
        <a:buChar char="–"/>
        <a:defRPr sz="675" kern="1200">
          <a:solidFill>
            <a:schemeClr val="tx1"/>
          </a:solidFill>
          <a:latin typeface="+mn-lt"/>
          <a:ea typeface="+mn-ea"/>
          <a:cs typeface="+mn-cs"/>
        </a:defRPr>
      </a:lvl3pPr>
      <a:lvl4pPr marL="608112" indent="-151805" algn="l" rtl="0" eaLnBrk="0" fontAlgn="base" hangingPunct="0">
        <a:spcBef>
          <a:spcPct val="0"/>
        </a:spcBef>
        <a:spcAft>
          <a:spcPts val="338"/>
        </a:spcAft>
        <a:buFont typeface="Arial" pitchFamily="34" charset="0"/>
        <a:buChar char="–"/>
        <a:defRPr sz="675" kern="1200">
          <a:solidFill>
            <a:schemeClr val="tx1"/>
          </a:solidFill>
          <a:latin typeface="+mn-lt"/>
          <a:ea typeface="+mn-ea"/>
          <a:cs typeface="+mn-cs"/>
        </a:defRPr>
      </a:lvl4pPr>
      <a:lvl5pPr marL="759023" indent="-151805" algn="l" rtl="0" eaLnBrk="0" fontAlgn="base" hangingPunct="0">
        <a:spcBef>
          <a:spcPct val="0"/>
        </a:spcBef>
        <a:spcAft>
          <a:spcPts val="338"/>
        </a:spcAft>
        <a:buFont typeface="Arial" pitchFamily="34" charset="0"/>
        <a:buChar char="–"/>
        <a:defRPr sz="675" kern="1200">
          <a:solidFill>
            <a:schemeClr val="tx1"/>
          </a:solidFill>
          <a:latin typeface="+mn-lt"/>
          <a:ea typeface="+mn-ea"/>
          <a:cs typeface="+mn-cs"/>
        </a:defRPr>
      </a:lvl5pPr>
      <a:lvl6pPr marL="911250" indent="-151875" algn="l" defTabSz="514350" rtl="0" eaLnBrk="1" latinLnBrk="0" hangingPunct="1">
        <a:spcBef>
          <a:spcPts val="0"/>
        </a:spcBef>
        <a:spcAft>
          <a:spcPts val="338"/>
        </a:spcAft>
        <a:buFont typeface="Arial" pitchFamily="34" charset="0"/>
        <a:buChar char="–"/>
        <a:defRPr sz="675" kern="1200">
          <a:solidFill>
            <a:schemeClr val="tx1"/>
          </a:solidFill>
          <a:latin typeface="+mn-lt"/>
          <a:ea typeface="+mn-ea"/>
          <a:cs typeface="+mn-cs"/>
        </a:defRPr>
      </a:lvl6pPr>
      <a:lvl7pPr marL="1012500" indent="-151875" algn="l" defTabSz="514350" rtl="0" eaLnBrk="1" latinLnBrk="0" hangingPunct="1">
        <a:spcBef>
          <a:spcPts val="0"/>
        </a:spcBef>
        <a:spcAft>
          <a:spcPts val="338"/>
        </a:spcAft>
        <a:buFont typeface="Arial" pitchFamily="34" charset="0"/>
        <a:buChar char="–"/>
        <a:defRPr sz="675" kern="1200">
          <a:solidFill>
            <a:schemeClr val="tx1"/>
          </a:solidFill>
          <a:latin typeface="+mn-lt"/>
          <a:ea typeface="+mn-ea"/>
          <a:cs typeface="+mn-cs"/>
        </a:defRPr>
      </a:lvl7pPr>
      <a:lvl8pPr marL="1164375" indent="-151875" algn="l" defTabSz="514350" rtl="0" eaLnBrk="1" latinLnBrk="0" hangingPunct="1">
        <a:spcBef>
          <a:spcPts val="0"/>
        </a:spcBef>
        <a:spcAft>
          <a:spcPts val="338"/>
        </a:spcAft>
        <a:buFont typeface="Arial" pitchFamily="34" charset="0"/>
        <a:buChar char="–"/>
        <a:defRPr sz="675" kern="1200">
          <a:solidFill>
            <a:schemeClr val="tx1"/>
          </a:solidFill>
          <a:latin typeface="+mn-lt"/>
          <a:ea typeface="+mn-ea"/>
          <a:cs typeface="+mn-cs"/>
        </a:defRPr>
      </a:lvl8pPr>
      <a:lvl9pPr marL="1316250" indent="-151875" algn="l" defTabSz="514350" rtl="0" eaLnBrk="1" latinLnBrk="0" hangingPunct="1">
        <a:spcBef>
          <a:spcPts val="0"/>
        </a:spcBef>
        <a:spcAft>
          <a:spcPts val="338"/>
        </a:spcAft>
        <a:buFont typeface="Arial" pitchFamily="34" charset="0"/>
        <a:buChar char="–"/>
        <a:defRPr sz="67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slideLayout" Target="../slideLayouts/slideLayout16.xml"/><Relationship Id="rId16" Type="http://schemas.openxmlformats.org/officeDocument/2006/relationships/image" Target="../media/image25.svg"/><Relationship Id="rId1" Type="http://schemas.openxmlformats.org/officeDocument/2006/relationships/tags" Target="../tags/tag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hyperlink" Target="https://www.who.int/health-topics/cardiovascular-diseases/#tab=tab_1" TargetMode="External"/><Relationship Id="rId9" Type="http://schemas.openxmlformats.org/officeDocument/2006/relationships/image" Target="../media/image18.png"/><Relationship Id="rId14" Type="http://schemas.openxmlformats.org/officeDocument/2006/relationships/image" Target="../media/image23.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www.ncbi.nlm.nih.gov/pmc/articles/PMC754533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books/NBK8157/#_A3636" TargetMode="External"/><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1.xml"/><Relationship Id="rId6" Type="http://schemas.openxmlformats.org/officeDocument/2006/relationships/hyperlink" Target="https://www.healthline.com/health/shingles-lesions#takeaway"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hyperlink" Target="https://thanhnien.vn/tphcm-2-benh-nhan-viem-nao-do-bien-chung-zona-than-kinh-hiem-gap-185250624103525751.htm" TargetMode="Externa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cdc.gov/vaccines/hcp/imz-schedules/downloads/adult/adult-combined-schedule.pdf"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nchs/data/hus/2018/031.pdf"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hyperlink" Target="https://vietnamnet.vn/en/about-22-million-vietnamese-have-chronic-diseases-2195706.html#:~:text=About%2022%20million%20Vietnamese%20have%20chronic%20diseases%20Chronic,their%20life%2C%20though%20average%20life%20expectancy%20has%20increased."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vietnam.unfpa.org/sites/default/files/pub-pdf/nguoi_cao_tuoi_vn_report_18.3.pdf" TargetMode="External"/><Relationship Id="rId5" Type="http://schemas.openxmlformats.org/officeDocument/2006/relationships/hyperlink" Target="https://www.populationpyramid.net/viet-nam/2040/" TargetMode="Externa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B7411-B733-8740-8AD8-A533F212BC80}"/>
              </a:ext>
            </a:extLst>
          </p:cNvPr>
          <p:cNvSpPr/>
          <p:nvPr/>
        </p:nvSpPr>
        <p:spPr bwMode="auto">
          <a:xfrm>
            <a:off x="288881" y="2344249"/>
            <a:ext cx="3547312" cy="1869579"/>
          </a:xfrm>
          <a:prstGeom prst="rect">
            <a:avLst/>
          </a:prstGeom>
          <a:gradFill flip="none" rotWithShape="1">
            <a:gsLst>
              <a:gs pos="0">
                <a:schemeClr val="accent1">
                  <a:alpha val="81000"/>
                  <a:lumMod val="34000"/>
                </a:schemeClr>
              </a:gs>
              <a:gs pos="0">
                <a:schemeClr val="accent1">
                  <a:lumMod val="89000"/>
                </a:schemeClr>
              </a:gs>
              <a:gs pos="97000">
                <a:schemeClr val="accent1">
                  <a:lumMod val="75000"/>
                </a:schemeClr>
              </a:gs>
              <a:gs pos="97000">
                <a:schemeClr val="accent1">
                  <a:lumMod val="70000"/>
                </a:schemeClr>
              </a:gs>
            </a:gsLst>
            <a:path path="circle">
              <a:fillToRect l="50000" t="50000" r="50000" b="50000"/>
            </a:path>
            <a:tileRect/>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96441" indent="-96441" algn="ctr" defTabSz="514350" eaLnBrk="0" hangingPunct="0">
              <a:buClr>
                <a:prstClr val="white"/>
              </a:buClr>
              <a:buFont typeface="Arial" panose="020B0604020202020204" pitchFamily="34" charset="0"/>
              <a:buChar char="•"/>
              <a:defRPr/>
            </a:pPr>
            <a:endParaRPr lang="x-none" sz="675" b="1" kern="0" err="1">
              <a:solidFill>
                <a:srgbClr val="FFFFFF"/>
              </a:solidFill>
              <a:latin typeface="Arial"/>
            </a:endParaRPr>
          </a:p>
        </p:txBody>
      </p:sp>
      <p:sp>
        <p:nvSpPr>
          <p:cNvPr id="4" name="Rectangle 2">
            <a:extLst>
              <a:ext uri="{FF2B5EF4-FFF2-40B4-BE49-F238E27FC236}">
                <a16:creationId xmlns:a16="http://schemas.microsoft.com/office/drawing/2014/main" id="{D7AC52E2-3AFA-C044-8B63-B965DB7E7802}"/>
              </a:ext>
            </a:extLst>
          </p:cNvPr>
          <p:cNvSpPr txBox="1">
            <a:spLocks noChangeArrowheads="1"/>
          </p:cNvSpPr>
          <p:nvPr/>
        </p:nvSpPr>
        <p:spPr bwMode="auto">
          <a:xfrm>
            <a:off x="265312" y="1314446"/>
            <a:ext cx="6327375" cy="981221"/>
          </a:xfrm>
          <a:prstGeom prst="rect">
            <a:avLst/>
          </a:prstGeom>
          <a:noFill/>
          <a:ln w="9525">
            <a:noFill/>
            <a:miter lim="800000"/>
            <a:headEnd/>
            <a:tailEnd/>
          </a:ln>
        </p:spPr>
        <p:txBody>
          <a:bodyPr vert="horz" wrap="square" lIns="50900" tIns="25003" rIns="50900" bIns="25003" numCol="1" anchor="t" anchorCtr="0" compatLnSpc="1">
            <a:prstTxWarp prst="textNoShape">
              <a:avLst/>
            </a:prstTxWarp>
            <a:normAutofit fontScale="40000" lnSpcReduction="20000"/>
          </a:bodyPr>
          <a:lstStyle>
            <a:lvl1pPr algn="l" rtl="0" eaLnBrk="0" fontAlgn="base" hangingPunct="0">
              <a:spcBef>
                <a:spcPct val="0"/>
              </a:spcBef>
              <a:spcAft>
                <a:spcPct val="0"/>
              </a:spcAft>
              <a:defRPr sz="2600" b="1" kern="1200">
                <a:solidFill>
                  <a:srgbClr val="FFFF00"/>
                </a:solidFill>
                <a:latin typeface="+mj-lt"/>
                <a:ea typeface="+mj-ea"/>
                <a:cs typeface="+mj-cs"/>
              </a:defRPr>
            </a:lvl1pPr>
            <a:lvl2pPr algn="l" rtl="0" eaLnBrk="0" fontAlgn="base" hangingPunct="0">
              <a:spcBef>
                <a:spcPct val="0"/>
              </a:spcBef>
              <a:spcAft>
                <a:spcPct val="0"/>
              </a:spcAft>
              <a:defRPr sz="2200" b="1">
                <a:solidFill>
                  <a:schemeClr val="bg2"/>
                </a:solidFill>
                <a:latin typeface="Arial" pitchFamily="34" charset="0"/>
              </a:defRPr>
            </a:lvl2pPr>
            <a:lvl3pPr algn="l" rtl="0" eaLnBrk="0" fontAlgn="base" hangingPunct="0">
              <a:spcBef>
                <a:spcPct val="0"/>
              </a:spcBef>
              <a:spcAft>
                <a:spcPct val="0"/>
              </a:spcAft>
              <a:defRPr sz="2200" b="1">
                <a:solidFill>
                  <a:schemeClr val="bg2"/>
                </a:solidFill>
                <a:latin typeface="Arial" pitchFamily="34" charset="0"/>
              </a:defRPr>
            </a:lvl3pPr>
            <a:lvl4pPr algn="l" rtl="0" eaLnBrk="0" fontAlgn="base" hangingPunct="0">
              <a:spcBef>
                <a:spcPct val="0"/>
              </a:spcBef>
              <a:spcAft>
                <a:spcPct val="0"/>
              </a:spcAft>
              <a:defRPr sz="2200" b="1">
                <a:solidFill>
                  <a:schemeClr val="bg2"/>
                </a:solidFill>
                <a:latin typeface="Arial" pitchFamily="34" charset="0"/>
              </a:defRPr>
            </a:lvl4pPr>
            <a:lvl5pPr algn="l" rtl="0" eaLnBrk="0" fontAlgn="base" hangingPunct="0">
              <a:spcBef>
                <a:spcPct val="0"/>
              </a:spcBef>
              <a:spcAft>
                <a:spcPct val="0"/>
              </a:spcAft>
              <a:defRPr sz="2200" b="1">
                <a:solidFill>
                  <a:schemeClr val="bg2"/>
                </a:solidFill>
                <a:latin typeface="Arial" pitchFamily="34" charset="0"/>
              </a:defRPr>
            </a:lvl5pPr>
            <a:lvl6pPr marL="457200" algn="l" rtl="0" fontAlgn="base">
              <a:spcBef>
                <a:spcPct val="0"/>
              </a:spcBef>
              <a:spcAft>
                <a:spcPct val="0"/>
              </a:spcAft>
              <a:defRPr sz="2200" b="1">
                <a:solidFill>
                  <a:schemeClr val="bg2"/>
                </a:solidFill>
                <a:latin typeface="Arial" pitchFamily="34" charset="0"/>
              </a:defRPr>
            </a:lvl6pPr>
            <a:lvl7pPr marL="914400" algn="l" rtl="0" fontAlgn="base">
              <a:spcBef>
                <a:spcPct val="0"/>
              </a:spcBef>
              <a:spcAft>
                <a:spcPct val="0"/>
              </a:spcAft>
              <a:defRPr sz="2200" b="1">
                <a:solidFill>
                  <a:schemeClr val="bg2"/>
                </a:solidFill>
                <a:latin typeface="Arial" pitchFamily="34" charset="0"/>
              </a:defRPr>
            </a:lvl7pPr>
            <a:lvl8pPr marL="1371600" algn="l" rtl="0" fontAlgn="base">
              <a:spcBef>
                <a:spcPct val="0"/>
              </a:spcBef>
              <a:spcAft>
                <a:spcPct val="0"/>
              </a:spcAft>
              <a:defRPr sz="2200" b="1">
                <a:solidFill>
                  <a:schemeClr val="bg2"/>
                </a:solidFill>
                <a:latin typeface="Arial" pitchFamily="34" charset="0"/>
              </a:defRPr>
            </a:lvl8pPr>
            <a:lvl9pPr marL="1828800" algn="l" rtl="0" fontAlgn="base">
              <a:spcBef>
                <a:spcPct val="0"/>
              </a:spcBef>
              <a:spcAft>
                <a:spcPct val="0"/>
              </a:spcAft>
              <a:defRPr sz="2200" b="1">
                <a:solidFill>
                  <a:schemeClr val="bg2"/>
                </a:solidFill>
                <a:latin typeface="Arial" pitchFamily="34" charset="0"/>
              </a:defRPr>
            </a:lvl9pPr>
          </a:lstStyle>
          <a:p>
            <a:pPr algn="ctr" defTabSz="514350" eaLnBrk="1" hangingPunct="1">
              <a:buClr>
                <a:srgbClr val="44546A"/>
              </a:buClr>
              <a:defRPr/>
            </a:pPr>
            <a:r>
              <a:rPr lang="en-US" sz="5625">
                <a:solidFill>
                  <a:srgbClr val="3333FF"/>
                </a:solidFill>
                <a:latin typeface="Calibri" panose="020F0502020204030204" pitchFamily="34" charset="0"/>
                <a:ea typeface="Apple Color Emoji" pitchFamily="2" charset="0"/>
                <a:cs typeface="Calibri" panose="020F0502020204030204" pitchFamily="34" charset="0"/>
              </a:rPr>
              <a:t>VAI TRÒ VẮC XIN VÀ BỆNH MẠN TÍNH:</a:t>
            </a:r>
            <a:br>
              <a:rPr lang="en-US" sz="5625">
                <a:solidFill>
                  <a:srgbClr val="3333FF"/>
                </a:solidFill>
                <a:latin typeface="Calibri" panose="020F0502020204030204" pitchFamily="34" charset="0"/>
                <a:ea typeface="Apple Color Emoji" pitchFamily="2" charset="0"/>
                <a:cs typeface="Calibri" panose="020F0502020204030204" pitchFamily="34" charset="0"/>
              </a:rPr>
            </a:br>
            <a:r>
              <a:rPr lang="en-US" sz="5625">
                <a:solidFill>
                  <a:srgbClr val="3333FF"/>
                </a:solidFill>
                <a:latin typeface="Calibri" panose="020F0502020204030204" pitchFamily="34" charset="0"/>
                <a:ea typeface="Apple Color Emoji" pitchFamily="2" charset="0"/>
                <a:cs typeface="Calibri" panose="020F0502020204030204" pitchFamily="34" charset="0"/>
              </a:rPr>
              <a:t>BẰNG CHỨNG VÀ KHUYẾN CÁO MỚI NĂM 2025</a:t>
            </a:r>
            <a:endParaRPr lang="en-US" sz="5625" dirty="0">
              <a:solidFill>
                <a:srgbClr val="3333FF"/>
              </a:solidFill>
              <a:latin typeface="Calibri" panose="020F0502020204030204" pitchFamily="34" charset="0"/>
              <a:ea typeface="Apple Color Emoji" pitchFamily="2" charset="0"/>
              <a:cs typeface="Calibri" panose="020F0502020204030204" pitchFamily="34" charset="0"/>
            </a:endParaRPr>
          </a:p>
        </p:txBody>
      </p:sp>
      <p:sp>
        <p:nvSpPr>
          <p:cNvPr id="7" name="Rectangle 3">
            <a:extLst>
              <a:ext uri="{FF2B5EF4-FFF2-40B4-BE49-F238E27FC236}">
                <a16:creationId xmlns:a16="http://schemas.microsoft.com/office/drawing/2014/main" id="{DDC12152-3D11-46AF-A2BB-0A740EA21B28}"/>
              </a:ext>
            </a:extLst>
          </p:cNvPr>
          <p:cNvSpPr txBox="1">
            <a:spLocks noChangeArrowheads="1"/>
          </p:cNvSpPr>
          <p:nvPr/>
        </p:nvSpPr>
        <p:spPr bwMode="auto">
          <a:xfrm>
            <a:off x="390525" y="2481262"/>
            <a:ext cx="3445669" cy="173256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69875" indent="-269875" algn="l" rtl="0" eaLnBrk="0" fontAlgn="base" hangingPunct="0">
              <a:spcBef>
                <a:spcPct val="0"/>
              </a:spcBef>
              <a:spcAft>
                <a:spcPts val="600"/>
              </a:spcAft>
              <a:buClr>
                <a:schemeClr val="accent1"/>
              </a:buClr>
              <a:buFont typeface="Arial" pitchFamily="34" charset="0"/>
              <a:buChar char="–"/>
              <a:defRPr sz="1600" kern="1200">
                <a:solidFill>
                  <a:schemeClr val="tx1"/>
                </a:solidFill>
                <a:latin typeface="+mn-lt"/>
                <a:ea typeface="+mn-ea"/>
                <a:cs typeface="+mn-cs"/>
              </a:defRPr>
            </a:lvl1pPr>
            <a:lvl2pPr marL="538163" indent="-269875" algn="l" rtl="0" eaLnBrk="0" fontAlgn="base" hangingPunct="0">
              <a:spcBef>
                <a:spcPct val="0"/>
              </a:spcBef>
              <a:spcAft>
                <a:spcPts val="600"/>
              </a:spcAft>
              <a:buClr>
                <a:schemeClr val="accent1"/>
              </a:buClr>
              <a:buFont typeface="Arial" pitchFamily="34" charset="0"/>
              <a:buChar char="–"/>
              <a:defRPr sz="1400" kern="1200">
                <a:solidFill>
                  <a:schemeClr val="tx1"/>
                </a:solidFill>
                <a:latin typeface="+mn-lt"/>
                <a:ea typeface="+mn-ea"/>
                <a:cs typeface="+mn-cs"/>
              </a:defRPr>
            </a:lvl2pPr>
            <a:lvl3pPr marL="809625" indent="-269875" algn="l" rtl="0" eaLnBrk="0" fontAlgn="base" hangingPunct="0">
              <a:spcBef>
                <a:spcPct val="0"/>
              </a:spcBef>
              <a:spcAft>
                <a:spcPts val="400"/>
              </a:spcAft>
              <a:buClr>
                <a:schemeClr val="accent1"/>
              </a:buClr>
              <a:buFont typeface="Arial" pitchFamily="34" charset="0"/>
              <a:buChar char="–"/>
              <a:defRPr sz="1200" kern="1200">
                <a:solidFill>
                  <a:schemeClr val="tx1"/>
                </a:solidFill>
                <a:latin typeface="+mn-lt"/>
                <a:ea typeface="+mn-ea"/>
                <a:cs typeface="+mn-cs"/>
              </a:defRPr>
            </a:lvl3pPr>
            <a:lvl4pPr marL="1314450" indent="-171450" algn="l" rtl="0" eaLnBrk="0" fontAlgn="base" hangingPunct="0">
              <a:spcBef>
                <a:spcPct val="0"/>
              </a:spcBef>
              <a:spcAft>
                <a:spcPts val="400"/>
              </a:spcAft>
              <a:buClr>
                <a:schemeClr val="accent1"/>
              </a:buClr>
              <a:buFontTx/>
              <a:buChar char="–"/>
              <a:defRPr sz="1400" kern="1200">
                <a:solidFill>
                  <a:schemeClr val="tx1"/>
                </a:solidFill>
                <a:latin typeface="+mn-lt"/>
                <a:ea typeface="+mn-ea"/>
                <a:cs typeface="+mn-cs"/>
              </a:defRPr>
            </a:lvl4pPr>
            <a:lvl5pPr marL="1714500" indent="-171450" algn="l" rtl="0" eaLnBrk="0" fontAlgn="base" hangingPunct="0">
              <a:spcBef>
                <a:spcPct val="0"/>
              </a:spcBef>
              <a:spcAft>
                <a:spcPts val="400"/>
              </a:spcAft>
              <a:buClr>
                <a:schemeClr val="accent1"/>
              </a:buClr>
              <a:buFontTx/>
              <a:buChar char="–"/>
              <a:defRPr sz="1400" kern="1200">
                <a:solidFill>
                  <a:schemeClr val="tx1"/>
                </a:solidFill>
                <a:latin typeface="+mn-lt"/>
                <a:ea typeface="+mn-ea"/>
                <a:cs typeface="+mn-cs"/>
              </a:defRPr>
            </a:lvl5pPr>
            <a:lvl6pPr marL="2171700" indent="-171450" algn="l" defTabSz="914400" rtl="0" eaLnBrk="1" latinLnBrk="0" hangingPunct="1">
              <a:spcBef>
                <a:spcPts val="0"/>
              </a:spcBef>
              <a:spcAft>
                <a:spcPts val="400"/>
              </a:spcAft>
              <a:buClr>
                <a:schemeClr val="accent1"/>
              </a:buClr>
              <a:buFontTx/>
              <a:buChar char="–"/>
              <a:defRPr sz="1400" kern="1200">
                <a:solidFill>
                  <a:schemeClr val="tx1"/>
                </a:solidFill>
                <a:latin typeface="+mn-lt"/>
                <a:ea typeface="+mn-ea"/>
                <a:cs typeface="+mn-cs"/>
              </a:defRPr>
            </a:lvl6pPr>
            <a:lvl7pPr marL="2628900" indent="-171450" algn="l" defTabSz="914400" rtl="0" eaLnBrk="1" latinLnBrk="0" hangingPunct="1">
              <a:spcBef>
                <a:spcPts val="0"/>
              </a:spcBef>
              <a:spcAft>
                <a:spcPts val="400"/>
              </a:spcAft>
              <a:buClr>
                <a:schemeClr val="accent1"/>
              </a:buClr>
              <a:buFontTx/>
              <a:buChar char="–"/>
              <a:defRPr sz="1400" kern="1200" baseline="0">
                <a:solidFill>
                  <a:schemeClr val="tx1"/>
                </a:solidFill>
                <a:latin typeface="+mn-lt"/>
                <a:ea typeface="+mn-ea"/>
                <a:cs typeface="+mn-cs"/>
              </a:defRPr>
            </a:lvl7pPr>
            <a:lvl8pPr marL="3028950" indent="-171450" algn="l" defTabSz="914400" rtl="0" eaLnBrk="1" latinLnBrk="0" hangingPunct="1">
              <a:spcBef>
                <a:spcPts val="0"/>
              </a:spcBef>
              <a:spcAft>
                <a:spcPts val="400"/>
              </a:spcAft>
              <a:buClr>
                <a:schemeClr val="accent1"/>
              </a:buClr>
              <a:buFontTx/>
              <a:buChar char="–"/>
              <a:defRPr sz="1400" kern="1200" baseline="0">
                <a:solidFill>
                  <a:schemeClr val="tx1"/>
                </a:solidFill>
                <a:latin typeface="+mn-lt"/>
                <a:ea typeface="+mn-ea"/>
                <a:cs typeface="+mn-cs"/>
              </a:defRPr>
            </a:lvl8pPr>
            <a:lvl9pPr marL="3486150" indent="-171450" algn="l" defTabSz="914400" rtl="0" eaLnBrk="1" latinLnBrk="0" hangingPunct="1">
              <a:spcBef>
                <a:spcPts val="0"/>
              </a:spcBef>
              <a:spcAft>
                <a:spcPts val="400"/>
              </a:spcAft>
              <a:buClr>
                <a:schemeClr val="accent1"/>
              </a:buClr>
              <a:buFontTx/>
              <a:buChar char="–"/>
              <a:defRPr sz="1400" kern="1200" baseline="0">
                <a:solidFill>
                  <a:schemeClr val="tx1"/>
                </a:solidFill>
                <a:latin typeface="+mn-lt"/>
                <a:ea typeface="+mn-ea"/>
                <a:cs typeface="+mn-cs"/>
              </a:defRPr>
            </a:lvl9pPr>
          </a:lstStyle>
          <a:p>
            <a:pPr marL="0" indent="0" defTabSz="514350">
              <a:spcAft>
                <a:spcPts val="338"/>
              </a:spcAft>
              <a:buClr>
                <a:srgbClr val="4472C4"/>
              </a:buClr>
              <a:buNone/>
              <a:defRPr/>
            </a:pPr>
            <a:r>
              <a:rPr lang="en-US" sz="1575" dirty="0">
                <a:solidFill>
                  <a:srgbClr val="FFFF00"/>
                </a:solidFill>
                <a:latin typeface="Arial"/>
              </a:rPr>
              <a:t>       </a:t>
            </a:r>
          </a:p>
          <a:p>
            <a:pPr marL="0" indent="0" defTabSz="514350">
              <a:spcAft>
                <a:spcPts val="338"/>
              </a:spcAft>
              <a:buClr>
                <a:srgbClr val="4472C4"/>
              </a:buClr>
              <a:buNone/>
              <a:defRPr/>
            </a:pPr>
            <a:r>
              <a:rPr lang="en-US" sz="1575">
                <a:solidFill>
                  <a:srgbClr val="FFFF00"/>
                </a:solidFill>
                <a:latin typeface="Arial"/>
              </a:rPr>
              <a:t> PGS.TS</a:t>
            </a:r>
            <a:r>
              <a:rPr lang="en-US" sz="1575" dirty="0">
                <a:solidFill>
                  <a:srgbClr val="FFFF00"/>
                </a:solidFill>
                <a:latin typeface="Arial"/>
              </a:rPr>
              <a:t>.BS. Nguyễn Nh</a:t>
            </a:r>
            <a:r>
              <a:rPr lang="vi-VN" sz="1575" dirty="0">
                <a:solidFill>
                  <a:srgbClr val="FFFF00"/>
                </a:solidFill>
                <a:latin typeface="Arial"/>
              </a:rPr>
              <a:t>ư</a:t>
            </a:r>
            <a:r>
              <a:rPr lang="en-US" sz="1575" dirty="0">
                <a:solidFill>
                  <a:srgbClr val="FFFF00"/>
                </a:solidFill>
                <a:latin typeface="Arial"/>
              </a:rPr>
              <a:t> Vinh</a:t>
            </a:r>
          </a:p>
          <a:p>
            <a:pPr marL="257175" indent="-151805" defTabSz="514350">
              <a:spcAft>
                <a:spcPts val="338"/>
              </a:spcAft>
              <a:buClr>
                <a:prstClr val="white"/>
              </a:buClr>
              <a:defRPr/>
            </a:pPr>
            <a:endParaRPr lang="en-US" sz="788"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endParaRPr lang="en-US" sz="788"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endParaRPr lang="en-US" sz="788"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endParaRPr lang="en-US" sz="788"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r>
              <a:rPr lang="vi-VN" sz="731">
                <a:solidFill>
                  <a:prstClr val="white"/>
                </a:solidFill>
                <a:latin typeface="Times New Roman" panose="02020603050405020304" pitchFamily="18" charset="0"/>
                <a:cs typeface="Times New Roman" panose="02020603050405020304" pitchFamily="18" charset="0"/>
              </a:rPr>
              <a:t>Trưởng </a:t>
            </a:r>
            <a:r>
              <a:rPr lang="vi-VN" sz="731" dirty="0">
                <a:solidFill>
                  <a:prstClr val="white"/>
                </a:solidFill>
                <a:latin typeface="Times New Roman" panose="02020603050405020304" pitchFamily="18" charset="0"/>
                <a:cs typeface="Times New Roman" panose="02020603050405020304" pitchFamily="18" charset="0"/>
              </a:rPr>
              <a:t>khoa Thăm </a:t>
            </a:r>
            <a:r>
              <a:rPr lang="vi-VN" sz="731" dirty="0" err="1">
                <a:solidFill>
                  <a:prstClr val="white"/>
                </a:solidFill>
                <a:latin typeface="Times New Roman" panose="02020603050405020304" pitchFamily="18" charset="0"/>
                <a:cs typeface="Times New Roman" panose="02020603050405020304" pitchFamily="18" charset="0"/>
              </a:rPr>
              <a:t>Dò</a:t>
            </a:r>
            <a:r>
              <a:rPr lang="vi-VN" sz="731" dirty="0">
                <a:solidFill>
                  <a:prstClr val="white"/>
                </a:solidFill>
                <a:latin typeface="Times New Roman" panose="02020603050405020304" pitchFamily="18" charset="0"/>
                <a:cs typeface="Times New Roman" panose="02020603050405020304" pitchFamily="18" charset="0"/>
              </a:rPr>
              <a:t> Chức Năng Hô Hấp – BV Đại Học Y </a:t>
            </a:r>
            <a:r>
              <a:rPr lang="vi-VN" sz="731" dirty="0" err="1">
                <a:solidFill>
                  <a:prstClr val="white"/>
                </a:solidFill>
                <a:latin typeface="Times New Roman" panose="02020603050405020304" pitchFamily="18" charset="0"/>
                <a:cs typeface="Times New Roman" panose="02020603050405020304" pitchFamily="18" charset="0"/>
              </a:rPr>
              <a:t>Dược</a:t>
            </a:r>
            <a:r>
              <a:rPr lang="vi-VN" sz="731" dirty="0">
                <a:solidFill>
                  <a:prstClr val="white"/>
                </a:solidFill>
                <a:latin typeface="Times New Roman" panose="02020603050405020304" pitchFamily="18" charset="0"/>
                <a:cs typeface="Times New Roman" panose="02020603050405020304" pitchFamily="18" charset="0"/>
              </a:rPr>
              <a:t> </a:t>
            </a:r>
            <a:r>
              <a:rPr lang="vi-VN" sz="731" dirty="0" err="1">
                <a:solidFill>
                  <a:prstClr val="white"/>
                </a:solidFill>
                <a:latin typeface="Times New Roman" panose="02020603050405020304" pitchFamily="18" charset="0"/>
                <a:cs typeface="Times New Roman" panose="02020603050405020304" pitchFamily="18" charset="0"/>
              </a:rPr>
              <a:t>Tp.HCM</a:t>
            </a:r>
            <a:endParaRPr lang="vi-VN" sz="731"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r>
              <a:rPr lang="vi-VN" sz="731" err="1">
                <a:solidFill>
                  <a:prstClr val="white"/>
                </a:solidFill>
                <a:latin typeface="Times New Roman" panose="02020603050405020304" pitchFamily="18" charset="0"/>
                <a:cs typeface="Times New Roman" panose="02020603050405020304" pitchFamily="18" charset="0"/>
              </a:rPr>
              <a:t>Phó</a:t>
            </a:r>
            <a:r>
              <a:rPr lang="vi-VN" sz="731">
                <a:solidFill>
                  <a:prstClr val="white"/>
                </a:solidFill>
                <a:latin typeface="Times New Roman" panose="02020603050405020304" pitchFamily="18" charset="0"/>
                <a:cs typeface="Times New Roman" panose="02020603050405020304" pitchFamily="18" charset="0"/>
              </a:rPr>
              <a:t> trưởng</a:t>
            </a:r>
            <a:r>
              <a:rPr lang="en-US" sz="731">
                <a:solidFill>
                  <a:prstClr val="white"/>
                </a:solidFill>
                <a:latin typeface="Times New Roman" panose="02020603050405020304" pitchFamily="18" charset="0"/>
                <a:cs typeface="Times New Roman" panose="02020603050405020304" pitchFamily="18" charset="0"/>
              </a:rPr>
              <a:t> phụ trách</a:t>
            </a:r>
            <a:r>
              <a:rPr lang="vi-VN" sz="731">
                <a:solidFill>
                  <a:prstClr val="white"/>
                </a:solidFill>
                <a:latin typeface="Times New Roman" panose="02020603050405020304" pitchFamily="18" charset="0"/>
                <a:cs typeface="Times New Roman" panose="02020603050405020304" pitchFamily="18" charset="0"/>
              </a:rPr>
              <a:t> </a:t>
            </a:r>
            <a:r>
              <a:rPr lang="vi-VN" sz="731" dirty="0">
                <a:solidFill>
                  <a:prstClr val="white"/>
                </a:solidFill>
                <a:latin typeface="Times New Roman" panose="02020603050405020304" pitchFamily="18" charset="0"/>
                <a:cs typeface="Times New Roman" panose="02020603050405020304" pitchFamily="18" charset="0"/>
              </a:rPr>
              <a:t>Trung Tâm </a:t>
            </a:r>
            <a:r>
              <a:rPr lang="vi-VN" sz="731" dirty="0" err="1">
                <a:solidFill>
                  <a:prstClr val="white"/>
                </a:solidFill>
                <a:latin typeface="Times New Roman" panose="02020603050405020304" pitchFamily="18" charset="0"/>
                <a:cs typeface="Times New Roman" panose="02020603050405020304" pitchFamily="18" charset="0"/>
              </a:rPr>
              <a:t>Đào</a:t>
            </a:r>
            <a:r>
              <a:rPr lang="vi-VN" sz="731" dirty="0">
                <a:solidFill>
                  <a:prstClr val="white"/>
                </a:solidFill>
                <a:latin typeface="Times New Roman" panose="02020603050405020304" pitchFamily="18" charset="0"/>
                <a:cs typeface="Times New Roman" panose="02020603050405020304" pitchFamily="18" charset="0"/>
              </a:rPr>
              <a:t> </a:t>
            </a:r>
            <a:r>
              <a:rPr lang="vi-VN" sz="731" dirty="0" err="1">
                <a:solidFill>
                  <a:prstClr val="white"/>
                </a:solidFill>
                <a:latin typeface="Times New Roman" panose="02020603050405020304" pitchFamily="18" charset="0"/>
                <a:cs typeface="Times New Roman" panose="02020603050405020304" pitchFamily="18" charset="0"/>
              </a:rPr>
              <a:t>Tạo</a:t>
            </a:r>
            <a:r>
              <a:rPr lang="vi-VN" sz="731" dirty="0">
                <a:solidFill>
                  <a:prstClr val="white"/>
                </a:solidFill>
                <a:latin typeface="Times New Roman" panose="02020603050405020304" pitchFamily="18" charset="0"/>
                <a:cs typeface="Times New Roman" panose="02020603050405020304" pitchFamily="18" charset="0"/>
              </a:rPr>
              <a:t> BS Gia Đình - Đại Học Y </a:t>
            </a:r>
            <a:r>
              <a:rPr lang="vi-VN" sz="731" dirty="0" err="1">
                <a:solidFill>
                  <a:prstClr val="white"/>
                </a:solidFill>
                <a:latin typeface="Times New Roman" panose="02020603050405020304" pitchFamily="18" charset="0"/>
                <a:cs typeface="Times New Roman" panose="02020603050405020304" pitchFamily="18" charset="0"/>
              </a:rPr>
              <a:t>Dược</a:t>
            </a:r>
            <a:r>
              <a:rPr lang="vi-VN" sz="731" dirty="0">
                <a:solidFill>
                  <a:prstClr val="white"/>
                </a:solidFill>
                <a:latin typeface="Times New Roman" panose="02020603050405020304" pitchFamily="18" charset="0"/>
                <a:cs typeface="Times New Roman" panose="02020603050405020304" pitchFamily="18" charset="0"/>
              </a:rPr>
              <a:t> </a:t>
            </a:r>
            <a:r>
              <a:rPr lang="vi-VN" sz="731" dirty="0" err="1">
                <a:solidFill>
                  <a:prstClr val="white"/>
                </a:solidFill>
                <a:latin typeface="Times New Roman" panose="02020603050405020304" pitchFamily="18" charset="0"/>
                <a:cs typeface="Times New Roman" panose="02020603050405020304" pitchFamily="18" charset="0"/>
              </a:rPr>
              <a:t>Tp.HCM</a:t>
            </a:r>
            <a:endParaRPr lang="en-US" sz="731"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endParaRPr lang="vi-VN" sz="900" dirty="0">
              <a:solidFill>
                <a:prstClr val="white"/>
              </a:solidFill>
              <a:latin typeface="Times New Roman" panose="02020603050405020304" pitchFamily="18" charset="0"/>
              <a:cs typeface="Times New Roman" panose="02020603050405020304" pitchFamily="18" charset="0"/>
            </a:endParaRPr>
          </a:p>
          <a:p>
            <a:pPr marL="257175" indent="-151805" defTabSz="514350">
              <a:spcAft>
                <a:spcPts val="338"/>
              </a:spcAft>
              <a:buClr>
                <a:prstClr val="white"/>
              </a:buClr>
              <a:defRPr/>
            </a:pPr>
            <a:endParaRPr lang="vi-VN" sz="900" dirty="0">
              <a:solidFill>
                <a:prstClr val="white"/>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49D253B-D659-63EF-15C3-C20ED3E74679}"/>
              </a:ext>
            </a:extLst>
          </p:cNvPr>
          <p:cNvPicPr>
            <a:picLocks noChangeAspect="1"/>
          </p:cNvPicPr>
          <p:nvPr/>
        </p:nvPicPr>
        <p:blipFill>
          <a:blip r:embed="rId3"/>
          <a:srcRect t="10330"/>
          <a:stretch>
            <a:fillRect/>
          </a:stretch>
        </p:blipFill>
        <p:spPr>
          <a:xfrm>
            <a:off x="3937837" y="2344248"/>
            <a:ext cx="2781133" cy="1869579"/>
          </a:xfrm>
          <a:prstGeom prst="rect">
            <a:avLst/>
          </a:prstGeom>
        </p:spPr>
      </p:pic>
      <p:pic>
        <p:nvPicPr>
          <p:cNvPr id="5" name="Picture 4">
            <a:extLst>
              <a:ext uri="{FF2B5EF4-FFF2-40B4-BE49-F238E27FC236}">
                <a16:creationId xmlns:a16="http://schemas.microsoft.com/office/drawing/2014/main" id="{09EBCECD-AAEB-0495-84C3-071D74590792}"/>
              </a:ext>
            </a:extLst>
          </p:cNvPr>
          <p:cNvPicPr>
            <a:picLocks noChangeAspect="1"/>
          </p:cNvPicPr>
          <p:nvPr/>
        </p:nvPicPr>
        <p:blipFill>
          <a:blip r:embed="rId4"/>
          <a:srcRect t="9460" b="12676"/>
          <a:stretch>
            <a:fillRect/>
          </a:stretch>
        </p:blipFill>
        <p:spPr>
          <a:xfrm>
            <a:off x="2032235" y="8463"/>
            <a:ext cx="2762302" cy="895808"/>
          </a:xfrm>
          <a:prstGeom prst="rect">
            <a:avLst/>
          </a:prstGeom>
        </p:spPr>
      </p:pic>
    </p:spTree>
    <p:extLst>
      <p:ext uri="{BB962C8B-B14F-4D97-AF65-F5344CB8AC3E}">
        <p14:creationId xmlns:p14="http://schemas.microsoft.com/office/powerpoint/2010/main" val="66696437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08388029-2352-0FE2-59D9-419165470F4F}"/>
              </a:ext>
            </a:extLst>
          </p:cNvPr>
          <p:cNvGrpSpPr/>
          <p:nvPr/>
        </p:nvGrpSpPr>
        <p:grpSpPr>
          <a:xfrm>
            <a:off x="-113667" y="1761649"/>
            <a:ext cx="2505395" cy="1453943"/>
            <a:chOff x="-203200" y="2634960"/>
            <a:chExt cx="4454034" cy="2584787"/>
          </a:xfrm>
        </p:grpSpPr>
        <p:sp>
          <p:nvSpPr>
            <p:cNvPr id="26" name="Rectangle: Rounded Corners 25">
              <a:extLst>
                <a:ext uri="{FF2B5EF4-FFF2-40B4-BE49-F238E27FC236}">
                  <a16:creationId xmlns:a16="http://schemas.microsoft.com/office/drawing/2014/main" id="{958596FE-00F8-AF79-0ABB-EBA0FA27EA4C}"/>
                </a:ext>
              </a:extLst>
            </p:cNvPr>
            <p:cNvSpPr/>
            <p:nvPr/>
          </p:nvSpPr>
          <p:spPr bwMode="auto">
            <a:xfrm flipH="1">
              <a:off x="-203200" y="2634960"/>
              <a:ext cx="3652246" cy="1113448"/>
            </a:xfrm>
            <a:prstGeom prst="roundRect">
              <a:avLst/>
            </a:prstGeom>
            <a:gradFill>
              <a:gsLst>
                <a:gs pos="0">
                  <a:schemeClr val="tx2">
                    <a:lumMod val="20000"/>
                    <a:lumOff val="80000"/>
                  </a:schemeClr>
                </a:gs>
                <a:gs pos="57000">
                  <a:schemeClr val="tx2">
                    <a:lumMod val="20000"/>
                    <a:lumOff val="80000"/>
                    <a:alpha val="10000"/>
                  </a:schemeClr>
                </a:gs>
                <a:gs pos="100000">
                  <a:schemeClr val="tx2">
                    <a:lumMod val="20000"/>
                    <a:lumOff val="80000"/>
                    <a:alpha val="0"/>
                  </a:schemeClr>
                </a:gs>
              </a:gsLst>
              <a:lin ang="2400000" scaled="0"/>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44" kern="0" dirty="0">
                <a:solidFill>
                  <a:schemeClr val="tx1"/>
                </a:solidFill>
                <a:latin typeface="+mj-lt"/>
              </a:endParaRPr>
            </a:p>
          </p:txBody>
        </p:sp>
        <p:sp>
          <p:nvSpPr>
            <p:cNvPr id="27" name="Rectangle: Rounded Corners 26">
              <a:extLst>
                <a:ext uri="{FF2B5EF4-FFF2-40B4-BE49-F238E27FC236}">
                  <a16:creationId xmlns:a16="http://schemas.microsoft.com/office/drawing/2014/main" id="{04EC8191-14B6-CEC9-1E67-45559BC85D7A}"/>
                </a:ext>
              </a:extLst>
            </p:cNvPr>
            <p:cNvSpPr/>
            <p:nvPr/>
          </p:nvSpPr>
          <p:spPr bwMode="auto">
            <a:xfrm flipH="1">
              <a:off x="-11430" y="4443065"/>
              <a:ext cx="4262264" cy="776682"/>
            </a:xfrm>
            <a:prstGeom prst="roundRect">
              <a:avLst/>
            </a:prstGeom>
            <a:gradFill>
              <a:gsLst>
                <a:gs pos="0">
                  <a:schemeClr val="tx2">
                    <a:lumMod val="20000"/>
                    <a:lumOff val="80000"/>
                  </a:schemeClr>
                </a:gs>
                <a:gs pos="57000">
                  <a:schemeClr val="tx2">
                    <a:lumMod val="20000"/>
                    <a:lumOff val="80000"/>
                    <a:alpha val="10000"/>
                  </a:schemeClr>
                </a:gs>
                <a:gs pos="100000">
                  <a:schemeClr val="tx2">
                    <a:lumMod val="20000"/>
                    <a:lumOff val="80000"/>
                    <a:alpha val="0"/>
                  </a:schemeClr>
                </a:gs>
              </a:gsLst>
              <a:lin ang="2400000" scaled="0"/>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44" kern="0" dirty="0">
                <a:solidFill>
                  <a:schemeClr val="tx1"/>
                </a:solidFill>
                <a:latin typeface="+mj-lt"/>
              </a:endParaRPr>
            </a:p>
          </p:txBody>
        </p:sp>
        <p:sp>
          <p:nvSpPr>
            <p:cNvPr id="42" name="TextBox 12 - 1">
              <a:extLst>
                <a:ext uri="{FF2B5EF4-FFF2-40B4-BE49-F238E27FC236}">
                  <a16:creationId xmlns:a16="http://schemas.microsoft.com/office/drawing/2014/main" id="{71584BA7-190E-4ADC-489D-5E8B0BC8A3BD}"/>
                </a:ext>
              </a:extLst>
            </p:cNvPr>
            <p:cNvSpPr txBox="1"/>
            <p:nvPr/>
          </p:nvSpPr>
          <p:spPr>
            <a:xfrm>
              <a:off x="205515" y="2710158"/>
              <a:ext cx="3076033" cy="923785"/>
            </a:xfrm>
            <a:prstGeom prst="rect">
              <a:avLst/>
            </a:prstGeom>
            <a:noFill/>
          </p:spPr>
          <p:txBody>
            <a:bodyPr wrap="square" lIns="0" tIns="0" rIns="0" bIns="0" rtlCol="0" anchor="ctr">
              <a:spAutoFit/>
            </a:bodyPr>
            <a:lstStyle/>
            <a:p>
              <a:pPr algn="r" defTabSz="514350">
                <a:buClr>
                  <a:srgbClr val="000000"/>
                </a:buClr>
                <a:defRPr/>
              </a:pPr>
              <a:r>
                <a:rPr lang="vi" sz="844">
                  <a:latin typeface="+mj-lt"/>
                </a:rPr>
                <a:t>Bệnh nhân bị </a:t>
              </a:r>
              <a:r>
                <a:rPr lang="en-US" sz="844">
                  <a:latin typeface="+mj-lt"/>
                </a:rPr>
                <a:t>suy tim </a:t>
              </a:r>
              <a:r>
                <a:rPr lang="vi" sz="844">
                  <a:latin typeface="+mj-lt"/>
                </a:rPr>
                <a:t>có khả năng </a:t>
              </a:r>
              <a:r>
                <a:rPr lang="vi" sz="844" b="1">
                  <a:latin typeface="+mj-lt"/>
                </a:rPr>
                <a:t>phải nhập viện </a:t>
              </a:r>
              <a:r>
                <a:rPr lang="vi" sz="844">
                  <a:latin typeface="+mj-lt"/>
                </a:rPr>
                <a:t>do</a:t>
              </a:r>
              <a:r>
                <a:rPr lang="en-US" sz="844">
                  <a:latin typeface="+mj-lt"/>
                </a:rPr>
                <a:t> </a:t>
              </a:r>
              <a:r>
                <a:rPr lang="vi" sz="844">
                  <a:latin typeface="+mj-lt"/>
                </a:rPr>
                <a:t>cúm </a:t>
              </a:r>
              <a:r>
                <a:rPr lang="vi" sz="844" b="1">
                  <a:latin typeface="+mj-lt"/>
                </a:rPr>
                <a:t>cao hơn </a:t>
              </a:r>
              <a:r>
                <a:rPr lang="en-US" sz="844" b="1">
                  <a:latin typeface="+mj-lt"/>
                </a:rPr>
                <a:t>có ý nghĩa </a:t>
              </a:r>
              <a:r>
                <a:rPr lang="vi" sz="844">
                  <a:latin typeface="+mj-lt"/>
                </a:rPr>
                <a:t>(OR 1,76</a:t>
              </a:r>
              <a:r>
                <a:rPr lang="en-US" sz="844">
                  <a:latin typeface="+mj-lt"/>
                </a:rPr>
                <a:t>;</a:t>
              </a:r>
              <a:r>
                <a:rPr lang="vi" sz="844">
                  <a:latin typeface="+mj-lt"/>
                </a:rPr>
                <a:t> p&lt;0,001) so với bệnh nhân không bị </a:t>
              </a:r>
              <a:r>
                <a:rPr lang="en-US" sz="844">
                  <a:latin typeface="+mj-lt"/>
                </a:rPr>
                <a:t>suy tim</a:t>
              </a:r>
              <a:r>
                <a:rPr lang="vi" sz="844" baseline="30000">
                  <a:latin typeface="+mj-lt"/>
                </a:rPr>
                <a:t>2*</a:t>
              </a:r>
              <a:endParaRPr lang="en-US" sz="844" b="1" baseline="30000" dirty="0">
                <a:latin typeface="+mj-lt"/>
              </a:endParaRPr>
            </a:p>
          </p:txBody>
        </p:sp>
        <p:sp>
          <p:nvSpPr>
            <p:cNvPr id="14" name="TextBox 12 - 1">
              <a:extLst>
                <a:ext uri="{FF2B5EF4-FFF2-40B4-BE49-F238E27FC236}">
                  <a16:creationId xmlns:a16="http://schemas.microsoft.com/office/drawing/2014/main" id="{3620E4E6-BE36-B463-001A-669903E32763}"/>
                </a:ext>
              </a:extLst>
            </p:cNvPr>
            <p:cNvSpPr txBox="1"/>
            <p:nvPr/>
          </p:nvSpPr>
          <p:spPr>
            <a:xfrm>
              <a:off x="359305" y="4508673"/>
              <a:ext cx="3724191" cy="692839"/>
            </a:xfrm>
            <a:prstGeom prst="rect">
              <a:avLst/>
            </a:prstGeom>
            <a:noFill/>
          </p:spPr>
          <p:txBody>
            <a:bodyPr wrap="square" lIns="0" tIns="0" rIns="0" bIns="0" rtlCol="0" anchor="ctr">
              <a:spAutoFit/>
            </a:bodyPr>
            <a:lstStyle/>
            <a:p>
              <a:pPr lvl="0" algn="r">
                <a:buClr>
                  <a:srgbClr val="000000"/>
                </a:buClr>
                <a:defRPr/>
              </a:pPr>
              <a:r>
                <a:rPr lang="vi" sz="844">
                  <a:latin typeface="+mj-lt"/>
                </a:rPr>
                <a:t>Cúm làm tăng nguy cơ</a:t>
              </a:r>
              <a:r>
                <a:rPr lang="vi" sz="844" b="1">
                  <a:solidFill>
                    <a:schemeClr val="tx2"/>
                  </a:solidFill>
                  <a:latin typeface="+mj-lt"/>
                </a:rPr>
                <a:t> </a:t>
              </a:r>
              <a:r>
                <a:rPr lang="vi" sz="844" b="1">
                  <a:latin typeface="+mj-lt"/>
                </a:rPr>
                <a:t>bệnh tật </a:t>
              </a:r>
              <a:r>
                <a:rPr lang="vi" sz="844">
                  <a:latin typeface="+mj-lt"/>
                </a:rPr>
                <a:t>và </a:t>
              </a:r>
              <a:br>
                <a:rPr lang="en-US" sz="844">
                  <a:latin typeface="+mj-lt"/>
                </a:rPr>
              </a:br>
              <a:r>
                <a:rPr lang="vi" sz="844" b="1">
                  <a:latin typeface="+mj-lt"/>
                </a:rPr>
                <a:t>tử vong </a:t>
              </a:r>
              <a:r>
                <a:rPr lang="en-US" sz="844" b="1">
                  <a:latin typeface="+mj-lt"/>
                </a:rPr>
                <a:t>nội</a:t>
              </a:r>
              <a:r>
                <a:rPr lang="vi" sz="844" b="1">
                  <a:latin typeface="+mj-lt"/>
                </a:rPr>
                <a:t> viện</a:t>
              </a:r>
              <a:r>
                <a:rPr lang="vi" sz="844" b="1" baseline="30000">
                  <a:latin typeface="+mj-lt"/>
                </a:rPr>
                <a:t> </a:t>
              </a:r>
              <a:r>
                <a:rPr lang="vi" sz="844">
                  <a:latin typeface="+mj-lt"/>
                </a:rPr>
                <a:t>(OR 1,15</a:t>
              </a:r>
              <a:r>
                <a:rPr lang="en-US" sz="844">
                  <a:latin typeface="+mj-lt"/>
                </a:rPr>
                <a:t>;</a:t>
              </a:r>
              <a:r>
                <a:rPr lang="vi" sz="844">
                  <a:latin typeface="+mj-lt"/>
                </a:rPr>
                <a:t> p=0,02) </a:t>
              </a:r>
              <a:br>
                <a:rPr lang="en-GB" sz="844">
                  <a:latin typeface="+mj-lt"/>
                </a:rPr>
              </a:br>
              <a:r>
                <a:rPr lang="vi" sz="844">
                  <a:latin typeface="+mj-lt"/>
                </a:rPr>
                <a:t>ở bệnh nhân </a:t>
              </a:r>
              <a:r>
                <a:rPr lang="en-US" sz="844">
                  <a:latin typeface="+mj-lt"/>
                </a:rPr>
                <a:t>bị suy tim</a:t>
              </a:r>
              <a:r>
                <a:rPr lang="vi" sz="844" baseline="30000">
                  <a:latin typeface="+mj-lt"/>
                </a:rPr>
                <a:t>3</a:t>
              </a:r>
              <a:r>
                <a:rPr lang="vi" sz="844" baseline="30000">
                  <a:latin typeface="+mj-lt"/>
                  <a:cs typeface="Arial" panose="020B0604020202020204" pitchFamily="34" charset="0"/>
                </a:rPr>
                <a:t>†</a:t>
              </a:r>
              <a:endParaRPr lang="en-US" sz="844" baseline="30000" dirty="0">
                <a:latin typeface="+mj-lt"/>
              </a:endParaRPr>
            </a:p>
          </p:txBody>
        </p:sp>
      </p:grpSp>
      <p:grpSp>
        <p:nvGrpSpPr>
          <p:cNvPr id="7" name="Group 6">
            <a:extLst>
              <a:ext uri="{FF2B5EF4-FFF2-40B4-BE49-F238E27FC236}">
                <a16:creationId xmlns:a16="http://schemas.microsoft.com/office/drawing/2014/main" id="{D39DE148-0997-F900-1993-68DF8018ACA5}"/>
              </a:ext>
            </a:extLst>
          </p:cNvPr>
          <p:cNvGrpSpPr/>
          <p:nvPr/>
        </p:nvGrpSpPr>
        <p:grpSpPr>
          <a:xfrm>
            <a:off x="4906545" y="1757967"/>
            <a:ext cx="2039029" cy="833072"/>
            <a:chOff x="8567057" y="2410505"/>
            <a:chExt cx="3624940" cy="979716"/>
          </a:xfrm>
        </p:grpSpPr>
        <p:sp>
          <p:nvSpPr>
            <p:cNvPr id="60" name="Rectangle: Rounded Corners 59">
              <a:extLst>
                <a:ext uri="{FF2B5EF4-FFF2-40B4-BE49-F238E27FC236}">
                  <a16:creationId xmlns:a16="http://schemas.microsoft.com/office/drawing/2014/main" id="{2A5639F4-EC5F-FE62-040E-FFF58DB81CDC}"/>
                </a:ext>
              </a:extLst>
            </p:cNvPr>
            <p:cNvSpPr/>
            <p:nvPr/>
          </p:nvSpPr>
          <p:spPr bwMode="auto">
            <a:xfrm>
              <a:off x="8567057" y="2410505"/>
              <a:ext cx="3624940" cy="979716"/>
            </a:xfrm>
            <a:prstGeom prst="roundRect">
              <a:avLst/>
            </a:prstGeom>
            <a:gradFill>
              <a:gsLst>
                <a:gs pos="0">
                  <a:schemeClr val="tx2">
                    <a:lumMod val="20000"/>
                    <a:lumOff val="80000"/>
                  </a:schemeClr>
                </a:gs>
                <a:gs pos="57000">
                  <a:schemeClr val="tx2">
                    <a:lumMod val="20000"/>
                    <a:lumOff val="80000"/>
                    <a:alpha val="10000"/>
                  </a:schemeClr>
                </a:gs>
                <a:gs pos="100000">
                  <a:schemeClr val="tx2">
                    <a:lumMod val="20000"/>
                    <a:lumOff val="80000"/>
                    <a:alpha val="0"/>
                  </a:schemeClr>
                </a:gs>
              </a:gsLst>
              <a:lin ang="2400000" scaled="0"/>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25" kern="0" dirty="0">
                <a:solidFill>
                  <a:schemeClr val="tx1"/>
                </a:solidFill>
                <a:latin typeface="+mj-lt"/>
              </a:endParaRPr>
            </a:p>
          </p:txBody>
        </p:sp>
        <p:sp>
          <p:nvSpPr>
            <p:cNvPr id="25" name="Rectangle: Rounded Corners 24">
              <a:extLst>
                <a:ext uri="{FF2B5EF4-FFF2-40B4-BE49-F238E27FC236}">
                  <a16:creationId xmlns:a16="http://schemas.microsoft.com/office/drawing/2014/main" id="{90E1CFDD-651A-7E55-645E-A42D9F7D2EE1}"/>
                </a:ext>
              </a:extLst>
            </p:cNvPr>
            <p:cNvSpPr/>
            <p:nvPr/>
          </p:nvSpPr>
          <p:spPr bwMode="auto">
            <a:xfrm>
              <a:off x="8567057" y="2410505"/>
              <a:ext cx="3624940" cy="979716"/>
            </a:xfrm>
            <a:prstGeom prst="roundRect">
              <a:avLst/>
            </a:prstGeom>
            <a:noFill/>
            <a:ln w="19050">
              <a:gradFill>
                <a:gsLst>
                  <a:gs pos="0">
                    <a:schemeClr val="tx2"/>
                  </a:gs>
                  <a:gs pos="100000">
                    <a:schemeClr val="tx2">
                      <a:alpha val="0"/>
                    </a:schemeClr>
                  </a:gs>
                </a:gsLst>
                <a:lin ang="0" scaled="0"/>
              </a:gra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25" kern="0" dirty="0">
                <a:solidFill>
                  <a:schemeClr val="tx1"/>
                </a:solidFill>
                <a:latin typeface="+mj-lt"/>
              </a:endParaRPr>
            </a:p>
          </p:txBody>
        </p:sp>
        <p:sp>
          <p:nvSpPr>
            <p:cNvPr id="39" name="TextBox 12">
              <a:extLst>
                <a:ext uri="{FF2B5EF4-FFF2-40B4-BE49-F238E27FC236}">
                  <a16:creationId xmlns:a16="http://schemas.microsoft.com/office/drawing/2014/main" id="{95DB9142-8654-F7F6-CFF0-B1EF181CB428}"/>
                </a:ext>
              </a:extLst>
            </p:cNvPr>
            <p:cNvSpPr txBox="1"/>
            <p:nvPr/>
          </p:nvSpPr>
          <p:spPr>
            <a:xfrm>
              <a:off x="8757637" y="2450087"/>
              <a:ext cx="3027438" cy="895836"/>
            </a:xfrm>
            <a:prstGeom prst="rect">
              <a:avLst/>
            </a:prstGeom>
            <a:noFill/>
          </p:spPr>
          <p:txBody>
            <a:bodyPr wrap="square" lIns="0" tIns="0" rIns="0" bIns="0" rtlCol="0" anchor="ctr">
              <a:spAutoFit/>
            </a:bodyPr>
            <a:lstStyle/>
            <a:p>
              <a:pPr defTabSz="514350">
                <a:defRPr/>
              </a:pPr>
              <a:r>
                <a:rPr lang="vi" sz="825" dirty="0">
                  <a:latin typeface="+mj-lt"/>
                </a:rPr>
                <a:t>Bệnh nhân có bệnh tim mạch </a:t>
              </a:r>
              <a:r>
                <a:rPr lang="en-US" sz="825" dirty="0" err="1">
                  <a:latin typeface="+mj-lt"/>
                </a:rPr>
                <a:t>nền</a:t>
              </a:r>
              <a:r>
                <a:rPr lang="vi" sz="825" dirty="0">
                  <a:latin typeface="+mj-lt"/>
                </a:rPr>
                <a:t> </a:t>
              </a:r>
              <a:r>
                <a:rPr lang="en-US" sz="825" b="1" dirty="0">
                  <a:solidFill>
                    <a:schemeClr val="tx2"/>
                  </a:solidFill>
                  <a:latin typeface="+mj-lt"/>
                </a:rPr>
                <a:t>c</a:t>
              </a:r>
              <a:r>
                <a:rPr lang="vi" sz="825" b="1" dirty="0">
                  <a:solidFill>
                    <a:schemeClr val="tx2"/>
                  </a:solidFill>
                  <a:latin typeface="+mj-lt"/>
                </a:rPr>
                <a:t>ó khả năng </a:t>
              </a:r>
              <a:r>
                <a:rPr lang="vi" sz="825" dirty="0">
                  <a:latin typeface="+mj-lt"/>
                </a:rPr>
                <a:t>gặp phải </a:t>
              </a:r>
              <a:r>
                <a:rPr lang="vi" sz="825" b="1" dirty="0">
                  <a:solidFill>
                    <a:schemeClr val="tx2"/>
                  </a:solidFill>
                  <a:latin typeface="+mj-lt"/>
                </a:rPr>
                <a:t>biến cố tim cấp </a:t>
              </a:r>
              <a:r>
                <a:rPr lang="en-US" sz="825" b="1" dirty="0" err="1">
                  <a:solidFill>
                    <a:schemeClr val="tx2"/>
                  </a:solidFill>
                  <a:latin typeface="+mj-lt"/>
                </a:rPr>
                <a:t>tính</a:t>
              </a:r>
              <a:r>
                <a:rPr lang="en-US" sz="825" b="1" dirty="0">
                  <a:solidFill>
                    <a:schemeClr val="tx2"/>
                  </a:solidFill>
                  <a:latin typeface="+mj-lt"/>
                </a:rPr>
                <a:t> </a:t>
              </a:r>
              <a:r>
                <a:rPr lang="vi" sz="825" b="1" dirty="0">
                  <a:solidFill>
                    <a:schemeClr val="tx2"/>
                  </a:solidFill>
                  <a:latin typeface="+mj-lt"/>
                </a:rPr>
                <a:t>cao hơn 3,5 lần </a:t>
              </a:r>
              <a:r>
                <a:rPr lang="vi" sz="825" dirty="0">
                  <a:latin typeface="+mj-lt"/>
                </a:rPr>
                <a:t>khi nhập viện </a:t>
              </a:r>
              <a:r>
                <a:rPr lang="en-US" sz="825" dirty="0">
                  <a:latin typeface="+mj-lt"/>
                </a:rPr>
                <a:t>do </a:t>
              </a:r>
              <a:r>
                <a:rPr lang="en-US" sz="825" dirty="0" err="1">
                  <a:latin typeface="+mj-lt"/>
                </a:rPr>
                <a:t>nhiễm</a:t>
              </a:r>
              <a:r>
                <a:rPr lang="vi" sz="825" dirty="0">
                  <a:latin typeface="+mj-lt"/>
                </a:rPr>
                <a:t> </a:t>
              </a:r>
              <a:r>
                <a:rPr lang="vi" sz="825" b="1" dirty="0">
                  <a:solidFill>
                    <a:schemeClr val="tx2"/>
                  </a:solidFill>
                  <a:latin typeface="+mj-lt"/>
                </a:rPr>
                <a:t>RSV </a:t>
              </a:r>
              <a:r>
                <a:rPr lang="vi" sz="825" dirty="0">
                  <a:latin typeface="+mj-lt"/>
                </a:rPr>
                <a:t>so với người không mắc CVD (ARR 3,51</a:t>
              </a:r>
              <a:r>
                <a:rPr lang="en-US" sz="825" dirty="0">
                  <a:latin typeface="+mj-lt"/>
                </a:rPr>
                <a:t>;</a:t>
              </a:r>
              <a:r>
                <a:rPr lang="vi" sz="825" dirty="0">
                  <a:latin typeface="+mj-lt"/>
                </a:rPr>
                <a:t> </a:t>
              </a:r>
              <a:r>
                <a:rPr lang="en-US" sz="825" dirty="0">
                  <a:latin typeface="+mj-lt"/>
                </a:rPr>
                <a:t>CI 95%</a:t>
              </a:r>
              <a:r>
                <a:rPr lang="vi" sz="825" dirty="0">
                  <a:latin typeface="+mj-lt"/>
                </a:rPr>
                <a:t>: 2,85</a:t>
              </a:r>
              <a:r>
                <a:rPr lang="en-US" sz="825" dirty="0">
                  <a:latin typeface="+mj-lt"/>
                </a:rPr>
                <a:t>;</a:t>
              </a:r>
              <a:r>
                <a:rPr lang="vi" sz="825" dirty="0">
                  <a:latin typeface="+mj-lt"/>
                </a:rPr>
                <a:t> 4,32)</a:t>
              </a:r>
              <a:r>
                <a:rPr lang="vi" sz="825" baseline="30000" dirty="0">
                  <a:latin typeface="+mj-lt"/>
                </a:rPr>
                <a:t>6</a:t>
              </a:r>
              <a:r>
                <a:rPr lang="vi" sz="825" b="1" baseline="30000" dirty="0">
                  <a:latin typeface="+mj-lt"/>
                </a:rPr>
                <a:t>||</a:t>
              </a:r>
              <a:endParaRPr lang="en-GB" sz="825" b="1" baseline="30000" dirty="0">
                <a:latin typeface="+mj-lt"/>
              </a:endParaRPr>
            </a:p>
          </p:txBody>
        </p:sp>
      </p:grpSp>
      <p:grpSp>
        <p:nvGrpSpPr>
          <p:cNvPr id="6" name="Group 5">
            <a:extLst>
              <a:ext uri="{FF2B5EF4-FFF2-40B4-BE49-F238E27FC236}">
                <a16:creationId xmlns:a16="http://schemas.microsoft.com/office/drawing/2014/main" id="{F2EC1AF1-3EF9-DFCF-1695-D52A49F82E73}"/>
              </a:ext>
            </a:extLst>
          </p:cNvPr>
          <p:cNvGrpSpPr/>
          <p:nvPr/>
        </p:nvGrpSpPr>
        <p:grpSpPr>
          <a:xfrm>
            <a:off x="4523796" y="2768880"/>
            <a:ext cx="2486024" cy="436884"/>
            <a:chOff x="7825444" y="3603153"/>
            <a:chExt cx="4419597" cy="776682"/>
          </a:xfrm>
        </p:grpSpPr>
        <p:sp>
          <p:nvSpPr>
            <p:cNvPr id="29" name="Rectangle: Rounded Corners 28">
              <a:extLst>
                <a:ext uri="{FF2B5EF4-FFF2-40B4-BE49-F238E27FC236}">
                  <a16:creationId xmlns:a16="http://schemas.microsoft.com/office/drawing/2014/main" id="{29459318-3854-4C3D-5D48-C1E50FF9C80E}"/>
                </a:ext>
              </a:extLst>
            </p:cNvPr>
            <p:cNvSpPr/>
            <p:nvPr/>
          </p:nvSpPr>
          <p:spPr bwMode="auto">
            <a:xfrm>
              <a:off x="7825444" y="3603153"/>
              <a:ext cx="4419597" cy="776682"/>
            </a:xfrm>
            <a:prstGeom prst="roundRect">
              <a:avLst/>
            </a:prstGeom>
            <a:gradFill>
              <a:gsLst>
                <a:gs pos="0">
                  <a:schemeClr val="tx2">
                    <a:lumMod val="20000"/>
                    <a:lumOff val="80000"/>
                  </a:schemeClr>
                </a:gs>
                <a:gs pos="57000">
                  <a:schemeClr val="tx2">
                    <a:lumMod val="20000"/>
                    <a:lumOff val="80000"/>
                    <a:alpha val="10000"/>
                  </a:schemeClr>
                </a:gs>
                <a:gs pos="100000">
                  <a:schemeClr val="tx2">
                    <a:lumMod val="20000"/>
                    <a:lumOff val="80000"/>
                    <a:alpha val="0"/>
                  </a:schemeClr>
                </a:gs>
              </a:gsLst>
              <a:lin ang="2400000" scaled="0"/>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25" kern="0" dirty="0">
                <a:solidFill>
                  <a:schemeClr val="tx1"/>
                </a:solidFill>
                <a:latin typeface="+mj-lt"/>
              </a:endParaRPr>
            </a:p>
          </p:txBody>
        </p:sp>
        <p:sp>
          <p:nvSpPr>
            <p:cNvPr id="40" name="TextBox 12">
              <a:extLst>
                <a:ext uri="{FF2B5EF4-FFF2-40B4-BE49-F238E27FC236}">
                  <a16:creationId xmlns:a16="http://schemas.microsoft.com/office/drawing/2014/main" id="{463B4122-3AF6-B49E-A2D3-B66DA3AF6A22}"/>
                </a:ext>
              </a:extLst>
            </p:cNvPr>
            <p:cNvSpPr txBox="1"/>
            <p:nvPr/>
          </p:nvSpPr>
          <p:spPr>
            <a:xfrm>
              <a:off x="7886184" y="3668159"/>
              <a:ext cx="3984006" cy="646673"/>
            </a:xfrm>
            <a:prstGeom prst="rect">
              <a:avLst/>
            </a:prstGeom>
            <a:noFill/>
          </p:spPr>
          <p:txBody>
            <a:bodyPr wrap="square" lIns="0" tIns="0" rIns="0" bIns="0" rtlCol="0" anchor="ctr">
              <a:spAutoFit/>
            </a:bodyPr>
            <a:lstStyle/>
            <a:p>
              <a:pPr defTabSz="514350">
                <a:defRPr/>
              </a:pPr>
              <a:r>
                <a:rPr lang="vi" sz="788">
                  <a:latin typeface="+mj-lt"/>
                </a:rPr>
                <a:t>Bệnh nhân bị </a:t>
              </a:r>
              <a:r>
                <a:rPr lang="en-US" sz="788">
                  <a:latin typeface="+mj-lt"/>
                </a:rPr>
                <a:t>suy tim </a:t>
              </a:r>
              <a:r>
                <a:rPr lang="vi" sz="788">
                  <a:latin typeface="+mj-lt"/>
                </a:rPr>
                <a:t>có khả năng phải nhập viện </a:t>
              </a:r>
              <a:r>
                <a:rPr lang="en-US" sz="788">
                  <a:latin typeface="+mj-lt"/>
                </a:rPr>
                <a:t>do nhiễm</a:t>
              </a:r>
              <a:r>
                <a:rPr lang="vi" sz="788">
                  <a:latin typeface="+mj-lt"/>
                </a:rPr>
                <a:t> </a:t>
              </a:r>
              <a:r>
                <a:rPr lang="vi" sz="788" b="1">
                  <a:solidFill>
                    <a:schemeClr val="tx2"/>
                  </a:solidFill>
                  <a:latin typeface="+mj-lt"/>
                </a:rPr>
                <a:t>RSV cao gấp 8 lần </a:t>
              </a:r>
              <a:r>
                <a:rPr lang="vi" sz="788">
                  <a:latin typeface="+mj-lt"/>
                </a:rPr>
                <a:t>so với bệnh nhân không bị </a:t>
              </a:r>
              <a:r>
                <a:rPr lang="en-US" sz="788">
                  <a:latin typeface="+mj-lt"/>
                </a:rPr>
                <a:t>suy tim </a:t>
              </a:r>
              <a:r>
                <a:rPr lang="vi" sz="788">
                  <a:latin typeface="+mj-lt"/>
                </a:rPr>
                <a:t>(RR 8,1</a:t>
              </a:r>
              <a:r>
                <a:rPr lang="en-US" sz="788">
                  <a:latin typeface="+mj-lt"/>
                </a:rPr>
                <a:t>;</a:t>
              </a:r>
              <a:r>
                <a:rPr lang="vi" sz="788">
                  <a:latin typeface="+mj-lt"/>
                </a:rPr>
                <a:t> </a:t>
              </a:r>
              <a:r>
                <a:rPr lang="en-US" sz="788">
                  <a:latin typeface="+mj-lt"/>
                </a:rPr>
                <a:t>CI 95%</a:t>
              </a:r>
              <a:r>
                <a:rPr lang="vi" sz="788">
                  <a:latin typeface="+mj-lt"/>
                </a:rPr>
                <a:t>: 6,8</a:t>
              </a:r>
              <a:r>
                <a:rPr lang="en-US" sz="788">
                  <a:latin typeface="+mj-lt"/>
                </a:rPr>
                <a:t>;</a:t>
              </a:r>
              <a:r>
                <a:rPr lang="vi" sz="788">
                  <a:latin typeface="+mj-lt"/>
                </a:rPr>
                <a:t> 9,7)</a:t>
              </a:r>
              <a:r>
                <a:rPr lang="vi" sz="788" b="1" baseline="30000">
                  <a:latin typeface="+mj-lt"/>
                </a:rPr>
                <a:t>5</a:t>
              </a:r>
              <a:r>
                <a:rPr lang="vi" sz="788" baseline="30000">
                  <a:latin typeface="+mj-lt"/>
                </a:rPr>
                <a:t>§</a:t>
              </a:r>
              <a:endParaRPr lang="en-GB" sz="788" dirty="0">
                <a:latin typeface="+mj-lt"/>
              </a:endParaRPr>
            </a:p>
          </p:txBody>
        </p:sp>
        <p:sp>
          <p:nvSpPr>
            <p:cNvPr id="168" name="Rectangle: Rounded Corners 167">
              <a:extLst>
                <a:ext uri="{FF2B5EF4-FFF2-40B4-BE49-F238E27FC236}">
                  <a16:creationId xmlns:a16="http://schemas.microsoft.com/office/drawing/2014/main" id="{1799164B-B5DD-0F15-6F1E-C009737A1F8A}"/>
                </a:ext>
              </a:extLst>
            </p:cNvPr>
            <p:cNvSpPr/>
            <p:nvPr/>
          </p:nvSpPr>
          <p:spPr bwMode="auto">
            <a:xfrm>
              <a:off x="7825444" y="3603153"/>
              <a:ext cx="4419597" cy="776682"/>
            </a:xfrm>
            <a:prstGeom prst="roundRect">
              <a:avLst/>
            </a:prstGeom>
            <a:noFill/>
            <a:ln w="19050">
              <a:gradFill>
                <a:gsLst>
                  <a:gs pos="0">
                    <a:schemeClr val="tx2"/>
                  </a:gs>
                  <a:gs pos="100000">
                    <a:schemeClr val="tx2">
                      <a:alpha val="0"/>
                    </a:schemeClr>
                  </a:gs>
                </a:gsLst>
                <a:lin ang="0" scaled="0"/>
              </a:gra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25" kern="0" dirty="0">
                <a:solidFill>
                  <a:schemeClr val="tx1"/>
                </a:solidFill>
                <a:latin typeface="+mj-lt"/>
              </a:endParaRPr>
            </a:p>
          </p:txBody>
        </p:sp>
      </p:grpSp>
      <p:sp>
        <p:nvSpPr>
          <p:cNvPr id="32" name="Block Arc 31">
            <a:extLst>
              <a:ext uri="{FF2B5EF4-FFF2-40B4-BE49-F238E27FC236}">
                <a16:creationId xmlns:a16="http://schemas.microsoft.com/office/drawing/2014/main" id="{8CABC0AD-0602-1A1E-3F38-BE410117B401}"/>
              </a:ext>
            </a:extLst>
          </p:cNvPr>
          <p:cNvSpPr/>
          <p:nvPr/>
        </p:nvSpPr>
        <p:spPr bwMode="auto">
          <a:xfrm rot="10800000">
            <a:off x="2152798" y="639750"/>
            <a:ext cx="2552402" cy="2552402"/>
          </a:xfrm>
          <a:prstGeom prst="blockArc">
            <a:avLst>
              <a:gd name="adj1" fmla="val 11851145"/>
              <a:gd name="adj2" fmla="val 20536686"/>
              <a:gd name="adj3" fmla="val 0"/>
            </a:avLst>
          </a:prstGeom>
          <a:solidFill>
            <a:schemeClr val="bg1">
              <a:lumMod val="95000"/>
            </a:schemeClr>
          </a:solidFill>
          <a:ln w="6350">
            <a:gradFill>
              <a:gsLst>
                <a:gs pos="0">
                  <a:schemeClr val="tx2">
                    <a:alpha val="0"/>
                  </a:schemeClr>
                </a:gs>
                <a:gs pos="30000">
                  <a:schemeClr val="tx2"/>
                </a:gs>
                <a:gs pos="70000">
                  <a:schemeClr val="tx2"/>
                </a:gs>
                <a:gs pos="95000">
                  <a:schemeClr val="tx2">
                    <a:alpha val="0"/>
                  </a:schemeClr>
                </a:gs>
              </a:gsLst>
              <a:lin ang="0" scaled="0"/>
            </a:gra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t"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900" kern="0" dirty="0">
              <a:solidFill>
                <a:schemeClr val="tx1"/>
              </a:solidFill>
              <a:latin typeface="GSK Precision" pitchFamily="2" charset="0"/>
            </a:endParaRPr>
          </a:p>
        </p:txBody>
      </p:sp>
      <p:sp useBgFill="1">
        <p:nvSpPr>
          <p:cNvPr id="56" name="Oval 55">
            <a:extLst>
              <a:ext uri="{FF2B5EF4-FFF2-40B4-BE49-F238E27FC236}">
                <a16:creationId xmlns:a16="http://schemas.microsoft.com/office/drawing/2014/main" id="{709361D4-DD25-D58C-83F2-17106E163ED8}"/>
              </a:ext>
            </a:extLst>
          </p:cNvPr>
          <p:cNvSpPr/>
          <p:nvPr/>
        </p:nvSpPr>
        <p:spPr bwMode="auto">
          <a:xfrm>
            <a:off x="4005746" y="2819950"/>
            <a:ext cx="324557" cy="324557"/>
          </a:xfrm>
          <a:prstGeom prst="ellipse">
            <a:avLst/>
          </a:prstGeom>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t"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900" kern="0" dirty="0">
              <a:solidFill>
                <a:schemeClr val="tx1"/>
              </a:solidFill>
              <a:latin typeface="+mj-lt"/>
            </a:endParaRPr>
          </a:p>
        </p:txBody>
      </p:sp>
      <p:sp useBgFill="1">
        <p:nvSpPr>
          <p:cNvPr id="57" name="Oval 56">
            <a:extLst>
              <a:ext uri="{FF2B5EF4-FFF2-40B4-BE49-F238E27FC236}">
                <a16:creationId xmlns:a16="http://schemas.microsoft.com/office/drawing/2014/main" id="{36B298CD-E390-A52B-998C-5320AE3B1D3F}"/>
              </a:ext>
            </a:extLst>
          </p:cNvPr>
          <p:cNvSpPr/>
          <p:nvPr/>
        </p:nvSpPr>
        <p:spPr bwMode="auto">
          <a:xfrm>
            <a:off x="3277007" y="3035938"/>
            <a:ext cx="324557" cy="324557"/>
          </a:xfrm>
          <a:prstGeom prst="ellipse">
            <a:avLst/>
          </a:prstGeom>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t"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900" kern="0" dirty="0">
              <a:solidFill>
                <a:schemeClr val="tx1"/>
              </a:solidFill>
              <a:latin typeface="+mj-lt"/>
            </a:endParaRPr>
          </a:p>
        </p:txBody>
      </p:sp>
      <p:sp>
        <p:nvSpPr>
          <p:cNvPr id="58" name="Oval 57">
            <a:extLst>
              <a:ext uri="{FF2B5EF4-FFF2-40B4-BE49-F238E27FC236}">
                <a16:creationId xmlns:a16="http://schemas.microsoft.com/office/drawing/2014/main" id="{AF33F1C7-5F99-4828-372A-F2D37D0566D7}"/>
              </a:ext>
            </a:extLst>
          </p:cNvPr>
          <p:cNvSpPr/>
          <p:nvPr/>
        </p:nvSpPr>
        <p:spPr bwMode="auto">
          <a:xfrm>
            <a:off x="2530752" y="2807115"/>
            <a:ext cx="324557" cy="324557"/>
          </a:xfrm>
          <a:prstGeom prst="ellipse">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t"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900" kern="0" dirty="0">
              <a:solidFill>
                <a:schemeClr val="tx1"/>
              </a:solidFill>
              <a:latin typeface="+mj-lt"/>
            </a:endParaRPr>
          </a:p>
        </p:txBody>
      </p:sp>
      <p:sp>
        <p:nvSpPr>
          <p:cNvPr id="262" name="Title 1">
            <a:extLst>
              <a:ext uri="{FF2B5EF4-FFF2-40B4-BE49-F238E27FC236}">
                <a16:creationId xmlns:a16="http://schemas.microsoft.com/office/drawing/2014/main" id="{CF9F3F22-6634-20BB-A65B-7C202F2B58F9}"/>
              </a:ext>
            </a:extLst>
          </p:cNvPr>
          <p:cNvSpPr>
            <a:spLocks noGrp="1"/>
          </p:cNvSpPr>
          <p:nvPr>
            <p:ph type="title"/>
          </p:nvPr>
        </p:nvSpPr>
        <p:spPr/>
        <p:txBody>
          <a:bodyPr anchor="t">
            <a:noAutofit/>
          </a:bodyPr>
          <a:lstStyle/>
          <a:p>
            <a:r>
              <a:rPr lang="vi" dirty="0"/>
              <a:t>CVD CÓ LIÊN QUAN ĐẾN CÁC </a:t>
            </a:r>
            <a:r>
              <a:rPr lang="en-US" dirty="0"/>
              <a:t>KẾT CỤC </a:t>
            </a:r>
            <a:r>
              <a:rPr lang="vi" dirty="0"/>
              <a:t>NGHIÊM </a:t>
            </a:r>
            <a:r>
              <a:rPr lang="en-US" dirty="0"/>
              <a:t>TRỌNG KHI BỊ</a:t>
            </a:r>
            <a:r>
              <a:rPr lang="vi" dirty="0"/>
              <a:t> NHIỄM TRÙNG ĐƯỜNG HÔ HẤP</a:t>
            </a:r>
            <a:endParaRPr lang="en-GB" dirty="0"/>
          </a:p>
        </p:txBody>
      </p:sp>
      <p:sp>
        <p:nvSpPr>
          <p:cNvPr id="4" name="Text Placeholder 3">
            <a:extLst>
              <a:ext uri="{FF2B5EF4-FFF2-40B4-BE49-F238E27FC236}">
                <a16:creationId xmlns:a16="http://schemas.microsoft.com/office/drawing/2014/main" id="{97142751-5548-FBB5-D6CD-941CFDD56997}"/>
              </a:ext>
            </a:extLst>
          </p:cNvPr>
          <p:cNvSpPr>
            <a:spLocks noGrp="1"/>
          </p:cNvSpPr>
          <p:nvPr>
            <p:ph type="body" sz="quarter" idx="10"/>
          </p:nvPr>
        </p:nvSpPr>
        <p:spPr/>
        <p:txBody>
          <a:bodyPr>
            <a:noAutofit/>
          </a:bodyPr>
          <a:lstStyle/>
          <a:p>
            <a:r>
              <a:rPr lang="en-GB">
                <a:latin typeface="+mj-lt"/>
              </a:rPr>
              <a:t>.</a:t>
            </a:r>
            <a:br>
              <a:rPr lang="en-GB" dirty="0">
                <a:latin typeface="+mj-lt"/>
              </a:rPr>
            </a:br>
            <a:r>
              <a:rPr lang="vi-VN" dirty="0">
                <a:latin typeface="+mj-lt"/>
              </a:rPr>
              <a:t>ARR: Tỉ số nguy cơ đã hiệu chỉnh</a:t>
            </a:r>
            <a:r>
              <a:rPr lang="en-GB" dirty="0">
                <a:latin typeface="+mj-lt"/>
              </a:rPr>
              <a:t>; </a:t>
            </a:r>
            <a:r>
              <a:rPr lang="sv-SE" dirty="0">
                <a:latin typeface="+mj-lt"/>
              </a:rPr>
              <a:t>CI: Khoảng tin cậy; CVD: Bệnh tim mạch; MRR: Tỉ số tỉ suất tử vong; OR: Tỉ số chênh; RR: Tỉ số tỉ suất</a:t>
            </a:r>
            <a:br>
              <a:rPr lang="sv-SE" dirty="0">
                <a:latin typeface="+mj-lt"/>
              </a:rPr>
            </a:br>
            <a:r>
              <a:rPr lang="sv-SE" dirty="0">
                <a:latin typeface="+mj-lt"/>
              </a:rPr>
              <a:t>1. World Health Organisation (WHO).  Cardiovascular Disease. 2024. </a:t>
            </a:r>
            <a:r>
              <a:rPr lang="sv-SE" dirty="0">
                <a:latin typeface="+mj-lt"/>
                <a:hlinkClick r:id="rId4">
                  <a:extLst>
                    <a:ext uri="{A12FA001-AC4F-418D-AE19-62706E023703}">
                      <ahyp:hlinkClr xmlns:ahyp="http://schemas.microsoft.com/office/drawing/2018/hyperlinkcolor" val="tx"/>
                    </a:ext>
                  </a:extLst>
                </a:hlinkClick>
              </a:rPr>
              <a:t>https://www.who.int/health-topics/cardiovascular-diseases/#tab=tab_1</a:t>
            </a:r>
            <a:r>
              <a:rPr lang="sv-SE" dirty="0">
                <a:latin typeface="+mj-lt"/>
              </a:rPr>
              <a:t>  (URL accessed December 2024); 2</a:t>
            </a:r>
            <a:r>
              <a:rPr lang="da-DK" dirty="0">
                <a:latin typeface="+mj-lt"/>
              </a:rPr>
              <a:t>. Bolge </a:t>
            </a:r>
            <a:r>
              <a:rPr lang="da-DK" i="1" dirty="0">
                <a:latin typeface="+mj-lt"/>
              </a:rPr>
              <a:t>et al. Infect Dis Ther</a:t>
            </a:r>
            <a:r>
              <a:rPr lang="da-DK" dirty="0">
                <a:latin typeface="+mj-lt"/>
              </a:rPr>
              <a:t> 2021;10(1): 213–228; 3. Panhwar MS </a:t>
            </a:r>
            <a:r>
              <a:rPr lang="da-DK" i="1" dirty="0">
                <a:latin typeface="+mj-lt"/>
              </a:rPr>
              <a:t>et al. J Am Coll Cardiol HF </a:t>
            </a:r>
            <a:r>
              <a:rPr lang="da-DK" dirty="0">
                <a:latin typeface="+mj-lt"/>
              </a:rPr>
              <a:t>2019;7:112–117; 4</a:t>
            </a:r>
            <a:r>
              <a:rPr lang="sv-SE" dirty="0">
                <a:latin typeface="+mj-lt"/>
              </a:rPr>
              <a:t>. </a:t>
            </a:r>
            <a:r>
              <a:rPr lang="da-DK" dirty="0">
                <a:latin typeface="+mj-lt"/>
              </a:rPr>
              <a:t>Thomsen RW </a:t>
            </a:r>
            <a:r>
              <a:rPr lang="da-DK" i="1" dirty="0">
                <a:latin typeface="+mj-lt"/>
              </a:rPr>
              <a:t>et al. J Gen Intern Med</a:t>
            </a:r>
            <a:r>
              <a:rPr lang="da-DK" dirty="0">
                <a:latin typeface="+mj-lt"/>
              </a:rPr>
              <a:t> 2008;23:1407–1413; 5. Kujawski SA </a:t>
            </a:r>
            <a:r>
              <a:rPr lang="da-DK" i="1" dirty="0">
                <a:latin typeface="+mj-lt"/>
              </a:rPr>
              <a:t>et al. PLoS One </a:t>
            </a:r>
            <a:r>
              <a:rPr lang="da-DK" dirty="0">
                <a:latin typeface="+mj-lt"/>
              </a:rPr>
              <a:t>2022;17:e0264890; 6. Woodruff RC </a:t>
            </a:r>
            <a:r>
              <a:rPr lang="da-DK" i="1" dirty="0">
                <a:latin typeface="+mj-lt"/>
              </a:rPr>
              <a:t>et al. JAMA Intern Med </a:t>
            </a:r>
            <a:r>
              <a:rPr lang="da-DK" dirty="0">
                <a:latin typeface="+mj-lt"/>
              </a:rPr>
              <a:t>2024;184:602–611</a:t>
            </a:r>
            <a:endParaRPr lang="en-GB" dirty="0">
              <a:latin typeface="+mj-lt"/>
            </a:endParaRPr>
          </a:p>
        </p:txBody>
      </p:sp>
      <p:sp>
        <p:nvSpPr>
          <p:cNvPr id="266" name="Slide Number Placeholder 4">
            <a:extLst>
              <a:ext uri="{FF2B5EF4-FFF2-40B4-BE49-F238E27FC236}">
                <a16:creationId xmlns:a16="http://schemas.microsoft.com/office/drawing/2014/main" id="{5B270AA4-4C4D-5C6C-9B2D-D315C44CE5FC}"/>
              </a:ext>
            </a:extLst>
          </p:cNvPr>
          <p:cNvSpPr>
            <a:spLocks noGrp="1"/>
          </p:cNvSpPr>
          <p:nvPr>
            <p:ph type="sldNum" sz="quarter" idx="4294967295"/>
          </p:nvPr>
        </p:nvSpPr>
        <p:spPr>
          <a:xfrm>
            <a:off x="4843463" y="4767264"/>
            <a:ext cx="1543050" cy="273844"/>
          </a:xfrm>
          <a:prstGeom prst="rect">
            <a:avLst/>
          </a:prstGeom>
        </p:spPr>
        <p:txBody>
          <a:bodyPr vert="horz" lIns="91440" tIns="45720" rIns="91440" bIns="45720" rtlCol="0" anchor="ctr"/>
          <a:lstStyle>
            <a:defPPr>
              <a:defRPr lang="en-US"/>
            </a:defPPr>
            <a:lvl1pPr marL="0" algn="r" defTabSz="909366" rtl="0" eaLnBrk="1" latinLnBrk="0" hangingPunct="1">
              <a:defRPr sz="900" kern="1200">
                <a:solidFill>
                  <a:schemeClr val="tx1">
                    <a:tint val="75000"/>
                  </a:schemeClr>
                </a:solidFill>
                <a:latin typeface="+mn-lt"/>
                <a:ea typeface="+mn-ea"/>
                <a:cs typeface="+mn-cs"/>
              </a:defRPr>
            </a:lvl1pPr>
            <a:lvl2pPr marL="454680" algn="l" defTabSz="909366" rtl="0" eaLnBrk="1" latinLnBrk="0" hangingPunct="1">
              <a:defRPr sz="1800" kern="1200">
                <a:solidFill>
                  <a:schemeClr val="tx1"/>
                </a:solidFill>
                <a:latin typeface="+mn-lt"/>
                <a:ea typeface="+mn-ea"/>
                <a:cs typeface="+mn-cs"/>
              </a:defRPr>
            </a:lvl2pPr>
            <a:lvl3pPr marL="909366" algn="l" defTabSz="909366" rtl="0" eaLnBrk="1" latinLnBrk="0" hangingPunct="1">
              <a:defRPr sz="1800" kern="1200">
                <a:solidFill>
                  <a:schemeClr val="tx1"/>
                </a:solidFill>
                <a:latin typeface="+mn-lt"/>
                <a:ea typeface="+mn-ea"/>
                <a:cs typeface="+mn-cs"/>
              </a:defRPr>
            </a:lvl3pPr>
            <a:lvl4pPr marL="1364043" algn="l" defTabSz="909366" rtl="0" eaLnBrk="1" latinLnBrk="0" hangingPunct="1">
              <a:defRPr sz="1800" kern="1200">
                <a:solidFill>
                  <a:schemeClr val="tx1"/>
                </a:solidFill>
                <a:latin typeface="+mn-lt"/>
                <a:ea typeface="+mn-ea"/>
                <a:cs typeface="+mn-cs"/>
              </a:defRPr>
            </a:lvl4pPr>
            <a:lvl5pPr marL="1818725" algn="l" defTabSz="909366" rtl="0" eaLnBrk="1" latinLnBrk="0" hangingPunct="1">
              <a:defRPr sz="1800" kern="1200">
                <a:solidFill>
                  <a:schemeClr val="tx1"/>
                </a:solidFill>
                <a:latin typeface="+mn-lt"/>
                <a:ea typeface="+mn-ea"/>
                <a:cs typeface="+mn-cs"/>
              </a:defRPr>
            </a:lvl5pPr>
            <a:lvl6pPr marL="2273400" algn="l" defTabSz="909366" rtl="0" eaLnBrk="1" latinLnBrk="0" hangingPunct="1">
              <a:defRPr sz="1800" kern="1200">
                <a:solidFill>
                  <a:schemeClr val="tx1"/>
                </a:solidFill>
                <a:latin typeface="+mn-lt"/>
                <a:ea typeface="+mn-ea"/>
                <a:cs typeface="+mn-cs"/>
              </a:defRPr>
            </a:lvl6pPr>
            <a:lvl7pPr marL="2728081" algn="l" defTabSz="909366" rtl="0" eaLnBrk="1" latinLnBrk="0" hangingPunct="1">
              <a:defRPr sz="1800" kern="1200">
                <a:solidFill>
                  <a:schemeClr val="tx1"/>
                </a:solidFill>
                <a:latin typeface="+mn-lt"/>
                <a:ea typeface="+mn-ea"/>
                <a:cs typeface="+mn-cs"/>
              </a:defRPr>
            </a:lvl7pPr>
            <a:lvl8pPr marL="3182759" algn="l" defTabSz="909366" rtl="0" eaLnBrk="1" latinLnBrk="0" hangingPunct="1">
              <a:defRPr sz="1800" kern="1200">
                <a:solidFill>
                  <a:schemeClr val="tx1"/>
                </a:solidFill>
                <a:latin typeface="+mn-lt"/>
                <a:ea typeface="+mn-ea"/>
                <a:cs typeface="+mn-cs"/>
              </a:defRPr>
            </a:lvl8pPr>
            <a:lvl9pPr marL="3637440" algn="l" defTabSz="909366" rtl="0" eaLnBrk="1" latinLnBrk="0" hangingPunct="1">
              <a:defRPr sz="1800" kern="1200">
                <a:solidFill>
                  <a:schemeClr val="tx1"/>
                </a:solidFill>
                <a:latin typeface="+mn-lt"/>
                <a:ea typeface="+mn-ea"/>
                <a:cs typeface="+mn-cs"/>
              </a:defRPr>
            </a:lvl9pPr>
          </a:lstStyle>
          <a:p>
            <a:pPr algn="r" defTabSz="514350">
              <a:defRPr/>
            </a:pPr>
            <a:fld id="{48F63A3B-78C7-47BE-AE5E-E10140E04643}" type="slidenum">
              <a:rPr lang="en-US" smtClean="0"/>
              <a:pPr algn="r" defTabSz="514350">
                <a:defRPr/>
              </a:pPr>
              <a:t>10</a:t>
            </a:fld>
            <a:endParaRPr lang="en-GB" sz="563" dirty="0">
              <a:latin typeface="+mj-lt"/>
            </a:endParaRPr>
          </a:p>
        </p:txBody>
      </p:sp>
      <p:pic>
        <p:nvPicPr>
          <p:cNvPr id="43" name="Graphic 42">
            <a:extLst>
              <a:ext uri="{FF2B5EF4-FFF2-40B4-BE49-F238E27FC236}">
                <a16:creationId xmlns:a16="http://schemas.microsoft.com/office/drawing/2014/main" id="{1DC50B2F-CC14-D508-49EE-8A676585B9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3147" y="2032069"/>
            <a:ext cx="322043" cy="282893"/>
          </a:xfrm>
          <a:prstGeom prst="rect">
            <a:avLst/>
          </a:prstGeom>
        </p:spPr>
      </p:pic>
      <p:pic>
        <p:nvPicPr>
          <p:cNvPr id="44" name="Graphic 43">
            <a:extLst>
              <a:ext uri="{FF2B5EF4-FFF2-40B4-BE49-F238E27FC236}">
                <a16:creationId xmlns:a16="http://schemas.microsoft.com/office/drawing/2014/main" id="{FF8A727F-E5AA-BC71-B221-AE6B2BED4B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88673" y="2824717"/>
            <a:ext cx="197699" cy="281668"/>
          </a:xfrm>
          <a:prstGeom prst="rect">
            <a:avLst/>
          </a:prstGeom>
        </p:spPr>
      </p:pic>
      <p:pic>
        <p:nvPicPr>
          <p:cNvPr id="45" name="Graphic 44">
            <a:extLst>
              <a:ext uri="{FF2B5EF4-FFF2-40B4-BE49-F238E27FC236}">
                <a16:creationId xmlns:a16="http://schemas.microsoft.com/office/drawing/2014/main" id="{F21A9DCE-A75E-707A-1CC0-F78EECE1BD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6523" y="2827810"/>
            <a:ext cx="308839" cy="308839"/>
          </a:xfrm>
          <a:prstGeom prst="rect">
            <a:avLst/>
          </a:prstGeom>
        </p:spPr>
      </p:pic>
      <p:pic>
        <p:nvPicPr>
          <p:cNvPr id="46" name="Graphic 45">
            <a:extLst>
              <a:ext uri="{FF2B5EF4-FFF2-40B4-BE49-F238E27FC236}">
                <a16:creationId xmlns:a16="http://schemas.microsoft.com/office/drawing/2014/main" id="{8BB20C39-68DA-5DE3-0209-07CB620EFA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7198" y="2051645"/>
            <a:ext cx="272125" cy="230550"/>
          </a:xfrm>
          <a:prstGeom prst="rect">
            <a:avLst/>
          </a:prstGeom>
        </p:spPr>
      </p:pic>
      <p:pic>
        <p:nvPicPr>
          <p:cNvPr id="47" name="Graphic 46">
            <a:extLst>
              <a:ext uri="{FF2B5EF4-FFF2-40B4-BE49-F238E27FC236}">
                <a16:creationId xmlns:a16="http://schemas.microsoft.com/office/drawing/2014/main" id="{65DC61D3-B264-F8EE-3BD7-4E021ECF92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96074" y="3088669"/>
            <a:ext cx="264959" cy="264959"/>
          </a:xfrm>
          <a:prstGeom prst="rect">
            <a:avLst/>
          </a:prstGeom>
        </p:spPr>
      </p:pic>
      <p:grpSp>
        <p:nvGrpSpPr>
          <p:cNvPr id="11" name="Group 10">
            <a:extLst>
              <a:ext uri="{FF2B5EF4-FFF2-40B4-BE49-F238E27FC236}">
                <a16:creationId xmlns:a16="http://schemas.microsoft.com/office/drawing/2014/main" id="{EF74439A-F6D7-6F43-9548-BA6FB11FAC9E}"/>
              </a:ext>
            </a:extLst>
          </p:cNvPr>
          <p:cNvGrpSpPr/>
          <p:nvPr/>
        </p:nvGrpSpPr>
        <p:grpSpPr>
          <a:xfrm>
            <a:off x="2871835" y="1748030"/>
            <a:ext cx="1114244" cy="1114244"/>
            <a:chOff x="5105483" y="1822104"/>
            <a:chExt cx="1980879" cy="1980879"/>
          </a:xfrm>
        </p:grpSpPr>
        <p:grpSp>
          <p:nvGrpSpPr>
            <p:cNvPr id="9" name="Group 8">
              <a:extLst>
                <a:ext uri="{FF2B5EF4-FFF2-40B4-BE49-F238E27FC236}">
                  <a16:creationId xmlns:a16="http://schemas.microsoft.com/office/drawing/2014/main" id="{61185ED5-F8AA-6508-2AE7-A6F1E3F3E100}"/>
                </a:ext>
              </a:extLst>
            </p:cNvPr>
            <p:cNvGrpSpPr/>
            <p:nvPr/>
          </p:nvGrpSpPr>
          <p:grpSpPr>
            <a:xfrm>
              <a:off x="5105483" y="1822104"/>
              <a:ext cx="1980879" cy="1980879"/>
              <a:chOff x="4754826" y="778629"/>
              <a:chExt cx="2682348" cy="2682348"/>
            </a:xfrm>
            <a:solidFill>
              <a:schemeClr val="tx2"/>
            </a:solidFill>
            <a:effectLst/>
          </p:grpSpPr>
          <p:grpSp>
            <p:nvGrpSpPr>
              <p:cNvPr id="8" name="Group 7">
                <a:extLst>
                  <a:ext uri="{FF2B5EF4-FFF2-40B4-BE49-F238E27FC236}">
                    <a16:creationId xmlns:a16="http://schemas.microsoft.com/office/drawing/2014/main" id="{5D8AA1F6-C340-89B1-D0AA-ABA39D3F184A}"/>
                  </a:ext>
                </a:extLst>
              </p:cNvPr>
              <p:cNvGrpSpPr/>
              <p:nvPr/>
            </p:nvGrpSpPr>
            <p:grpSpPr>
              <a:xfrm>
                <a:off x="4754826" y="778629"/>
                <a:ext cx="2682348" cy="2682348"/>
                <a:chOff x="4754826" y="778629"/>
                <a:chExt cx="2682348" cy="2682348"/>
              </a:xfrm>
              <a:grpFill/>
            </p:grpSpPr>
            <p:sp>
              <p:nvSpPr>
                <p:cNvPr id="31" name="Rectangle: Rounded Corners 30">
                  <a:extLst>
                    <a:ext uri="{FF2B5EF4-FFF2-40B4-BE49-F238E27FC236}">
                      <a16:creationId xmlns:a16="http://schemas.microsoft.com/office/drawing/2014/main" id="{7E2B6FF0-5295-4AC9-BA37-6A420BB18DCC}"/>
                    </a:ext>
                  </a:extLst>
                </p:cNvPr>
                <p:cNvSpPr/>
                <p:nvPr/>
              </p:nvSpPr>
              <p:spPr bwMode="auto">
                <a:xfrm>
                  <a:off x="4754826" y="778629"/>
                  <a:ext cx="2682348" cy="2682348"/>
                </a:xfrm>
                <a:prstGeom prst="roundRect">
                  <a:avLst>
                    <a:gd name="adj" fmla="val 50000"/>
                  </a:avLst>
                </a:prstGeom>
                <a:gradFill>
                  <a:gsLst>
                    <a:gs pos="5000">
                      <a:srgbClr val="FB8B09"/>
                    </a:gs>
                    <a:gs pos="33000">
                      <a:srgbClr val="FF4E00"/>
                    </a:gs>
                  </a:gsLst>
                  <a:lin ang="5100000" scaled="0"/>
                </a:gradFill>
                <a:ln>
                  <a:noFill/>
                </a:ln>
              </p:spPr>
              <p:txBody>
                <a:bodyPr wrap="square" lIns="121500" tIns="0" rIns="324000" bIns="0" anchor="ctr">
                  <a:noAutofit/>
                </a:bodyPr>
                <a:lstStyle/>
                <a:p>
                  <a:pPr defTabSz="685784">
                    <a:spcAft>
                      <a:spcPts val="1013"/>
                    </a:spcAft>
                    <a:buClr>
                      <a:schemeClr val="bg1"/>
                    </a:buClr>
                    <a:buSzPct val="110000"/>
                  </a:pPr>
                  <a:endParaRPr lang="en-GB" sz="1013" dirty="0">
                    <a:solidFill>
                      <a:schemeClr val="bg1"/>
                    </a:solidFill>
                    <a:latin typeface="+mj-lt"/>
                  </a:endParaRPr>
                </a:p>
              </p:txBody>
            </p:sp>
            <p:pic>
              <p:nvPicPr>
                <p:cNvPr id="49" name="Graphic 48">
                  <a:extLst>
                    <a:ext uri="{FF2B5EF4-FFF2-40B4-BE49-F238E27FC236}">
                      <a16:creationId xmlns:a16="http://schemas.microsoft.com/office/drawing/2014/main" id="{1BED8E3C-4D28-6F69-47C6-E999F4584AF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96166" y="1412759"/>
                  <a:ext cx="1199669" cy="1352814"/>
                </a:xfrm>
                <a:prstGeom prst="rect">
                  <a:avLst/>
                </a:prstGeom>
                <a:effectLst/>
              </p:spPr>
            </p:pic>
          </p:grpSp>
          <p:pic>
            <p:nvPicPr>
              <p:cNvPr id="50" name="Graphic 49">
                <a:extLst>
                  <a:ext uri="{FF2B5EF4-FFF2-40B4-BE49-F238E27FC236}">
                    <a16:creationId xmlns:a16="http://schemas.microsoft.com/office/drawing/2014/main" id="{A9DD0FCB-757D-70CA-BB1F-12FCC9C27A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29565" y="2398539"/>
                <a:ext cx="273215" cy="264541"/>
              </a:xfrm>
              <a:prstGeom prst="rect">
                <a:avLst/>
              </a:prstGeom>
            </p:spPr>
          </p:pic>
        </p:grpSp>
        <p:sp>
          <p:nvSpPr>
            <p:cNvPr id="10" name="Graphic 50">
              <a:extLst>
                <a:ext uri="{FF2B5EF4-FFF2-40B4-BE49-F238E27FC236}">
                  <a16:creationId xmlns:a16="http://schemas.microsoft.com/office/drawing/2014/main" id="{0DFB4546-D3E2-0CB2-5BE0-990A91F8CE7D}"/>
                </a:ext>
              </a:extLst>
            </p:cNvPr>
            <p:cNvSpPr/>
            <p:nvPr/>
          </p:nvSpPr>
          <p:spPr>
            <a:xfrm>
              <a:off x="6131089" y="2977534"/>
              <a:ext cx="239135" cy="230753"/>
            </a:xfrm>
            <a:custGeom>
              <a:avLst/>
              <a:gdLst>
                <a:gd name="connsiteX0" fmla="*/ 208146 w 239135"/>
                <a:gd name="connsiteY0" fmla="*/ 116117 h 230753"/>
                <a:gd name="connsiteX1" fmla="*/ 122520 w 239135"/>
                <a:gd name="connsiteY1" fmla="*/ 205123 h 230753"/>
                <a:gd name="connsiteX2" fmla="*/ 119786 w 239135"/>
                <a:gd name="connsiteY2" fmla="*/ 210097 h 230753"/>
                <a:gd name="connsiteX3" fmla="*/ 119330 w 239135"/>
                <a:gd name="connsiteY3" fmla="*/ 210097 h 230753"/>
                <a:gd name="connsiteX4" fmla="*/ 116520 w 239135"/>
                <a:gd name="connsiteY4" fmla="*/ 205047 h 230753"/>
                <a:gd name="connsiteX5" fmla="*/ 114128 w 239135"/>
                <a:gd name="connsiteY5" fmla="*/ 202655 h 230753"/>
                <a:gd name="connsiteX6" fmla="*/ 31274 w 239135"/>
                <a:gd name="connsiteY6" fmla="*/ 116041 h 230753"/>
                <a:gd name="connsiteX7" fmla="*/ 30210 w 239135"/>
                <a:gd name="connsiteY7" fmla="*/ 33453 h 230753"/>
                <a:gd name="connsiteX8" fmla="*/ 65866 w 239135"/>
                <a:gd name="connsiteY8" fmla="*/ 17087 h 230753"/>
                <a:gd name="connsiteX9" fmla="*/ 101483 w 239135"/>
                <a:gd name="connsiteY9" fmla="*/ 33453 h 230753"/>
                <a:gd name="connsiteX10" fmla="*/ 119748 w 239135"/>
                <a:gd name="connsiteY10" fmla="*/ 53616 h 230753"/>
                <a:gd name="connsiteX11" fmla="*/ 138012 w 239135"/>
                <a:gd name="connsiteY11" fmla="*/ 33453 h 230753"/>
                <a:gd name="connsiteX12" fmla="*/ 173630 w 239135"/>
                <a:gd name="connsiteY12" fmla="*/ 17087 h 230753"/>
                <a:gd name="connsiteX13" fmla="*/ 209247 w 239135"/>
                <a:gd name="connsiteY13" fmla="*/ 33453 h 230753"/>
                <a:gd name="connsiteX14" fmla="*/ 208146 w 239135"/>
                <a:gd name="connsiteY14" fmla="*/ 116117 h 230753"/>
                <a:gd name="connsiteX15" fmla="*/ 221892 w 239135"/>
                <a:gd name="connsiteY15" fmla="*/ 21986 h 230753"/>
                <a:gd name="connsiteX16" fmla="*/ 173592 w 239135"/>
                <a:gd name="connsiteY16" fmla="*/ 0 h 230753"/>
                <a:gd name="connsiteX17" fmla="*/ 125330 w 239135"/>
                <a:gd name="connsiteY17" fmla="*/ 21986 h 230753"/>
                <a:gd name="connsiteX18" fmla="*/ 119710 w 239135"/>
                <a:gd name="connsiteY18" fmla="*/ 28175 h 230753"/>
                <a:gd name="connsiteX19" fmla="*/ 114128 w 239135"/>
                <a:gd name="connsiteY19" fmla="*/ 21986 h 230753"/>
                <a:gd name="connsiteX20" fmla="*/ 65866 w 239135"/>
                <a:gd name="connsiteY20" fmla="*/ 0 h 230753"/>
                <a:gd name="connsiteX21" fmla="*/ 65866 w 239135"/>
                <a:gd name="connsiteY21" fmla="*/ 0 h 230753"/>
                <a:gd name="connsiteX22" fmla="*/ 17604 w 239135"/>
                <a:gd name="connsiteY22" fmla="*/ 21948 h 230753"/>
                <a:gd name="connsiteX23" fmla="*/ 16540 w 239135"/>
                <a:gd name="connsiteY23" fmla="*/ 124699 h 230753"/>
                <a:gd name="connsiteX24" fmla="*/ 107331 w 239135"/>
                <a:gd name="connsiteY24" fmla="*/ 219438 h 230753"/>
                <a:gd name="connsiteX25" fmla="*/ 119748 w 239135"/>
                <a:gd name="connsiteY25" fmla="*/ 230754 h 230753"/>
                <a:gd name="connsiteX26" fmla="*/ 132089 w 239135"/>
                <a:gd name="connsiteY26" fmla="*/ 219476 h 230753"/>
                <a:gd name="connsiteX27" fmla="*/ 222955 w 239135"/>
                <a:gd name="connsiteY27" fmla="*/ 124623 h 230753"/>
                <a:gd name="connsiteX28" fmla="*/ 221892 w 239135"/>
                <a:gd name="connsiteY28" fmla="*/ 21986 h 23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9135" h="230753">
                  <a:moveTo>
                    <a:pt x="208146" y="116117"/>
                  </a:moveTo>
                  <a:cubicBezTo>
                    <a:pt x="193527" y="141672"/>
                    <a:pt x="133114" y="195706"/>
                    <a:pt x="122520" y="205123"/>
                  </a:cubicBezTo>
                  <a:cubicBezTo>
                    <a:pt x="121380" y="206604"/>
                    <a:pt x="120469" y="208350"/>
                    <a:pt x="119786" y="210097"/>
                  </a:cubicBezTo>
                  <a:lnTo>
                    <a:pt x="119330" y="210097"/>
                  </a:lnTo>
                  <a:cubicBezTo>
                    <a:pt x="118646" y="208312"/>
                    <a:pt x="117697" y="206528"/>
                    <a:pt x="116520" y="205047"/>
                  </a:cubicBezTo>
                  <a:lnTo>
                    <a:pt x="114128" y="202655"/>
                  </a:lnTo>
                  <a:cubicBezTo>
                    <a:pt x="98484" y="188757"/>
                    <a:pt x="46045" y="141255"/>
                    <a:pt x="31274" y="116041"/>
                  </a:cubicBezTo>
                  <a:cubicBezTo>
                    <a:pt x="16768" y="91322"/>
                    <a:pt x="8870" y="56692"/>
                    <a:pt x="30210" y="33453"/>
                  </a:cubicBezTo>
                  <a:cubicBezTo>
                    <a:pt x="39779" y="22897"/>
                    <a:pt x="52462" y="17087"/>
                    <a:pt x="65866" y="17087"/>
                  </a:cubicBezTo>
                  <a:cubicBezTo>
                    <a:pt x="79270" y="17087"/>
                    <a:pt x="91914" y="22897"/>
                    <a:pt x="101483" y="33453"/>
                  </a:cubicBezTo>
                  <a:lnTo>
                    <a:pt x="119748" y="53616"/>
                  </a:lnTo>
                  <a:lnTo>
                    <a:pt x="138012" y="33453"/>
                  </a:lnTo>
                  <a:cubicBezTo>
                    <a:pt x="147581" y="22897"/>
                    <a:pt x="160226" y="17087"/>
                    <a:pt x="173630" y="17087"/>
                  </a:cubicBezTo>
                  <a:cubicBezTo>
                    <a:pt x="187034" y="17087"/>
                    <a:pt x="199678" y="22897"/>
                    <a:pt x="209247" y="33453"/>
                  </a:cubicBezTo>
                  <a:cubicBezTo>
                    <a:pt x="230132" y="56502"/>
                    <a:pt x="222385" y="91284"/>
                    <a:pt x="208146" y="116117"/>
                  </a:cubicBezTo>
                  <a:moveTo>
                    <a:pt x="221892" y="21986"/>
                  </a:moveTo>
                  <a:cubicBezTo>
                    <a:pt x="209019" y="7822"/>
                    <a:pt x="191894" y="0"/>
                    <a:pt x="173592" y="0"/>
                  </a:cubicBezTo>
                  <a:cubicBezTo>
                    <a:pt x="155289" y="0"/>
                    <a:pt x="138164" y="7822"/>
                    <a:pt x="125330" y="21986"/>
                  </a:cubicBezTo>
                  <a:lnTo>
                    <a:pt x="119710" y="28175"/>
                  </a:lnTo>
                  <a:lnTo>
                    <a:pt x="114128" y="21986"/>
                  </a:lnTo>
                  <a:cubicBezTo>
                    <a:pt x="101293" y="7822"/>
                    <a:pt x="84130" y="0"/>
                    <a:pt x="65866" y="0"/>
                  </a:cubicBezTo>
                  <a:lnTo>
                    <a:pt x="65866" y="0"/>
                  </a:lnTo>
                  <a:cubicBezTo>
                    <a:pt x="47563" y="0"/>
                    <a:pt x="30400" y="7822"/>
                    <a:pt x="17604" y="21948"/>
                  </a:cubicBezTo>
                  <a:cubicBezTo>
                    <a:pt x="-10002" y="51983"/>
                    <a:pt x="-1040" y="94701"/>
                    <a:pt x="16540" y="124699"/>
                  </a:cubicBezTo>
                  <a:cubicBezTo>
                    <a:pt x="35299" y="156633"/>
                    <a:pt x="104521" y="217008"/>
                    <a:pt x="107331" y="219438"/>
                  </a:cubicBezTo>
                  <a:lnTo>
                    <a:pt x="119748" y="230754"/>
                  </a:lnTo>
                  <a:lnTo>
                    <a:pt x="132089" y="219476"/>
                  </a:lnTo>
                  <a:cubicBezTo>
                    <a:pt x="135924" y="216097"/>
                    <a:pt x="205716" y="154810"/>
                    <a:pt x="222955" y="124623"/>
                  </a:cubicBezTo>
                  <a:cubicBezTo>
                    <a:pt x="240156" y="94587"/>
                    <a:pt x="248928" y="51831"/>
                    <a:pt x="221892" y="21986"/>
                  </a:cubicBezTo>
                </a:path>
              </a:pathLst>
            </a:custGeom>
            <a:solidFill>
              <a:schemeClr val="tx1"/>
            </a:solidFill>
            <a:ln w="6350" cap="flat">
              <a:solidFill>
                <a:schemeClr val="tx1"/>
              </a:solidFill>
              <a:prstDash val="solid"/>
              <a:miter/>
            </a:ln>
          </p:spPr>
          <p:txBody>
            <a:bodyPr rtlCol="0" anchor="ctr"/>
            <a:lstStyle/>
            <a:p>
              <a:endParaRPr lang="en-US" sz="1013" dirty="0">
                <a:latin typeface="+mj-lt"/>
              </a:endParaRPr>
            </a:p>
          </p:txBody>
        </p:sp>
      </p:grpSp>
      <p:grpSp>
        <p:nvGrpSpPr>
          <p:cNvPr id="18" name="Group 17">
            <a:extLst>
              <a:ext uri="{FF2B5EF4-FFF2-40B4-BE49-F238E27FC236}">
                <a16:creationId xmlns:a16="http://schemas.microsoft.com/office/drawing/2014/main" id="{8DCE234D-BF75-E3D9-BC58-5301A52720C4}"/>
              </a:ext>
            </a:extLst>
          </p:cNvPr>
          <p:cNvGrpSpPr/>
          <p:nvPr/>
        </p:nvGrpSpPr>
        <p:grpSpPr>
          <a:xfrm>
            <a:off x="-57437" y="3463500"/>
            <a:ext cx="6972870" cy="425855"/>
            <a:chOff x="-102109" y="5014332"/>
            <a:chExt cx="12396213" cy="757075"/>
          </a:xfrm>
        </p:grpSpPr>
        <p:sp>
          <p:nvSpPr>
            <p:cNvPr id="13" name="Rectangle: Rounded Corners 12">
              <a:extLst>
                <a:ext uri="{FF2B5EF4-FFF2-40B4-BE49-F238E27FC236}">
                  <a16:creationId xmlns:a16="http://schemas.microsoft.com/office/drawing/2014/main" id="{79D779E6-45A4-75AD-BAED-EAABFA7751EA}"/>
                </a:ext>
              </a:extLst>
            </p:cNvPr>
            <p:cNvSpPr/>
            <p:nvPr/>
          </p:nvSpPr>
          <p:spPr bwMode="auto">
            <a:xfrm flipH="1">
              <a:off x="-102109" y="5014332"/>
              <a:ext cx="12396213" cy="757075"/>
            </a:xfrm>
            <a:prstGeom prst="roundRect">
              <a:avLst/>
            </a:prstGeom>
            <a:gradFill>
              <a:gsLst>
                <a:gs pos="0">
                  <a:schemeClr val="tx2">
                    <a:lumMod val="20000"/>
                    <a:lumOff val="80000"/>
                    <a:alpha val="0"/>
                  </a:schemeClr>
                </a:gs>
                <a:gs pos="47000">
                  <a:schemeClr val="tx2">
                    <a:lumMod val="20000"/>
                    <a:lumOff val="80000"/>
                  </a:schemeClr>
                </a:gs>
                <a:gs pos="100000">
                  <a:schemeClr val="tx2">
                    <a:lumMod val="20000"/>
                    <a:lumOff val="80000"/>
                    <a:alpha val="0"/>
                  </a:schemeClr>
                </a:gs>
              </a:gsLst>
              <a:lin ang="2400000" scaled="0"/>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marL="160735" indent="-160735" eaLnBrk="0" hangingPunct="0">
                <a:spcBef>
                  <a:spcPts val="169"/>
                </a:spcBef>
                <a:spcAft>
                  <a:spcPts val="169"/>
                </a:spcAft>
                <a:buClr>
                  <a:schemeClr val="tx2"/>
                </a:buClr>
                <a:buSzPct val="110000"/>
                <a:buFont typeface="Arial" panose="020B0604020202020204" pitchFamily="34" charset="0"/>
                <a:buChar char="•"/>
              </a:pPr>
              <a:endParaRPr lang="en-GB" sz="825" kern="0" dirty="0">
                <a:solidFill>
                  <a:schemeClr val="tx1"/>
                </a:solidFill>
                <a:latin typeface="+mj-lt"/>
              </a:endParaRPr>
            </a:p>
          </p:txBody>
        </p:sp>
        <p:sp>
          <p:nvSpPr>
            <p:cNvPr id="16" name="TextBox 12 - 1">
              <a:extLst>
                <a:ext uri="{FF2B5EF4-FFF2-40B4-BE49-F238E27FC236}">
                  <a16:creationId xmlns:a16="http://schemas.microsoft.com/office/drawing/2014/main" id="{15ACB3C7-AB76-FA6F-D3F5-ED6F01F31F9A}"/>
                </a:ext>
              </a:extLst>
            </p:cNvPr>
            <p:cNvSpPr txBox="1"/>
            <p:nvPr/>
          </p:nvSpPr>
          <p:spPr>
            <a:xfrm>
              <a:off x="2424222" y="5198047"/>
              <a:ext cx="7180521" cy="451406"/>
            </a:xfrm>
            <a:prstGeom prst="rect">
              <a:avLst/>
            </a:prstGeom>
            <a:noFill/>
          </p:spPr>
          <p:txBody>
            <a:bodyPr wrap="square" lIns="0" tIns="0" rIns="0" bIns="0" rtlCol="0" anchor="ctr">
              <a:spAutoFit/>
            </a:bodyPr>
            <a:lstStyle/>
            <a:p>
              <a:pPr lvl="0" algn="ctr">
                <a:defRPr/>
              </a:pPr>
              <a:r>
                <a:rPr lang="en-US" sz="825" b="1">
                  <a:latin typeface="+mj-lt"/>
                </a:rPr>
                <a:t>Tỉ lệ tử vong</a:t>
              </a:r>
              <a:r>
                <a:rPr lang="vi" sz="825" b="1">
                  <a:latin typeface="+mj-lt"/>
                </a:rPr>
                <a:t> t</a:t>
              </a:r>
              <a:r>
                <a:rPr lang="en-US" sz="825" b="1">
                  <a:latin typeface="+mj-lt"/>
                </a:rPr>
                <a:t>rong </a:t>
              </a:r>
              <a:r>
                <a:rPr lang="vi" sz="825" b="1">
                  <a:latin typeface="+mj-lt"/>
                </a:rPr>
                <a:t>30 ngày</a:t>
              </a:r>
              <a:r>
                <a:rPr lang="en-US" sz="825" b="1">
                  <a:latin typeface="+mj-lt"/>
                </a:rPr>
                <a:t> đã tăng lên ở</a:t>
              </a:r>
              <a:r>
                <a:rPr lang="vi" sz="825">
                  <a:latin typeface="+mj-lt"/>
                </a:rPr>
                <a:t> </a:t>
              </a:r>
              <a:r>
                <a:rPr lang="en-US" sz="825" b="1">
                  <a:latin typeface="+mj-lt"/>
                </a:rPr>
                <a:t>b</a:t>
              </a:r>
              <a:r>
                <a:rPr lang="vi" sz="825" b="1">
                  <a:latin typeface="+mj-lt"/>
                </a:rPr>
                <a:t>ệnh </a:t>
              </a:r>
              <a:r>
                <a:rPr lang="en-US" sz="825" b="1">
                  <a:latin typeface="+mj-lt"/>
                </a:rPr>
                <a:t>nhân bị suy tim </a:t>
              </a:r>
              <a:r>
                <a:rPr lang="vi" sz="825">
                  <a:latin typeface="+mj-lt"/>
                </a:rPr>
                <a:t>(MRR 1,40</a:t>
              </a:r>
              <a:r>
                <a:rPr lang="en-US" sz="825">
                  <a:latin typeface="+mj-lt"/>
                </a:rPr>
                <a:t>;</a:t>
              </a:r>
              <a:r>
                <a:rPr lang="vi" sz="825">
                  <a:latin typeface="+mj-lt"/>
                </a:rPr>
                <a:t> p</a:t>
              </a:r>
              <a:r>
                <a:rPr lang="en-US" sz="825">
                  <a:latin typeface="+mj-lt"/>
                </a:rPr>
                <a:t>&lt;</a:t>
              </a:r>
              <a:r>
                <a:rPr lang="vi" sz="825">
                  <a:latin typeface="+mj-lt"/>
                </a:rPr>
                <a:t>0,01)</a:t>
              </a:r>
              <a:r>
                <a:rPr lang="vi" sz="825" b="1">
                  <a:latin typeface="+mj-lt"/>
                </a:rPr>
                <a:t> </a:t>
              </a:r>
              <a:r>
                <a:rPr lang="vi" sz="825">
                  <a:latin typeface="+mj-lt"/>
                </a:rPr>
                <a:t>khi</a:t>
              </a:r>
              <a:r>
                <a:rPr lang="vi" sz="825" b="1">
                  <a:latin typeface="+mj-lt"/>
                </a:rPr>
                <a:t> </a:t>
              </a:r>
              <a:r>
                <a:rPr lang="vi" sz="825">
                  <a:latin typeface="+mj-lt"/>
                </a:rPr>
                <a:t>nhập viện </a:t>
              </a:r>
              <a:r>
                <a:rPr lang="en-US" sz="825">
                  <a:latin typeface="+mj-lt"/>
                </a:rPr>
                <a:t>do</a:t>
              </a:r>
              <a:r>
                <a:rPr lang="vi" sz="825">
                  <a:latin typeface="+mj-lt"/>
                </a:rPr>
                <a:t> </a:t>
              </a:r>
              <a:r>
                <a:rPr lang="vi" sz="825" b="1">
                  <a:latin typeface="+mj-lt"/>
                </a:rPr>
                <a:t>viêm phổi </a:t>
              </a:r>
              <a:r>
                <a:rPr lang="vi" sz="825">
                  <a:latin typeface="+mj-lt"/>
                </a:rPr>
                <a:t>so với người không bị </a:t>
              </a:r>
              <a:r>
                <a:rPr lang="en-US" sz="825">
                  <a:latin typeface="+mj-lt"/>
                </a:rPr>
                <a:t>suy tim</a:t>
              </a:r>
              <a:r>
                <a:rPr lang="vi" sz="825" strike="sngStrike" baseline="30000">
                  <a:latin typeface="+mj-lt"/>
                </a:rPr>
                <a:t>4 </a:t>
              </a:r>
              <a:r>
                <a:rPr lang="vi" sz="825" baseline="30000">
                  <a:latin typeface="+mj-lt"/>
                </a:rPr>
                <a:t>‡</a:t>
              </a:r>
              <a:endParaRPr lang="en-GB" sz="825" b="1" baseline="30000" dirty="0">
                <a:latin typeface="+mj-lt"/>
              </a:endParaRPr>
            </a:p>
          </p:txBody>
        </p:sp>
      </p:grpSp>
      <p:sp>
        <p:nvSpPr>
          <p:cNvPr id="5" name="Rectangle: Rounded Corners 4">
            <a:extLst>
              <a:ext uri="{FF2B5EF4-FFF2-40B4-BE49-F238E27FC236}">
                <a16:creationId xmlns:a16="http://schemas.microsoft.com/office/drawing/2014/main" id="{D8ADE7A3-9D37-9891-5814-C36299F53209}"/>
              </a:ext>
            </a:extLst>
          </p:cNvPr>
          <p:cNvSpPr/>
          <p:nvPr/>
        </p:nvSpPr>
        <p:spPr bwMode="auto">
          <a:xfrm>
            <a:off x="141319" y="1418151"/>
            <a:ext cx="6510406" cy="261871"/>
          </a:xfrm>
          <a:prstGeom prst="round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1250" tIns="101250" rIns="101250" bIns="101250" numCol="1" spcCol="0" rtlCol="0" fromWordArt="0" anchor="ctr" anchorCtr="0" forceAA="0" compatLnSpc="1">
            <a:prstTxWarp prst="textNoShape">
              <a:avLst/>
            </a:prstTxWarp>
            <a:noAutofit/>
          </a:bodyPr>
          <a:lstStyle/>
          <a:p>
            <a:pPr algn="ctr" eaLnBrk="0" hangingPunct="0">
              <a:spcBef>
                <a:spcPts val="169"/>
              </a:spcBef>
              <a:spcAft>
                <a:spcPts val="169"/>
              </a:spcAft>
              <a:buClr>
                <a:schemeClr val="tx2"/>
              </a:buClr>
              <a:buSzPct val="110000"/>
            </a:pPr>
            <a:r>
              <a:rPr lang="vi" sz="900">
                <a:solidFill>
                  <a:schemeClr val="tx1"/>
                </a:solidFill>
                <a:latin typeface="+mj-lt"/>
              </a:rPr>
              <a:t>CVD có thể bao gồm bệnh động mạch vành, suy tim, bệnh mạch máu não, bệnh tim thấp và các </a:t>
            </a:r>
            <a:r>
              <a:rPr lang="en-US" sz="900">
                <a:solidFill>
                  <a:schemeClr val="tx1"/>
                </a:solidFill>
                <a:latin typeface="+mj-lt"/>
              </a:rPr>
              <a:t>bệnh lý </a:t>
            </a:r>
            <a:r>
              <a:rPr lang="vi" sz="900">
                <a:solidFill>
                  <a:schemeClr val="tx1"/>
                </a:solidFill>
                <a:latin typeface="+mj-lt"/>
              </a:rPr>
              <a:t>khác</a:t>
            </a:r>
            <a:r>
              <a:rPr lang="vi" sz="900" baseline="30000">
                <a:solidFill>
                  <a:schemeClr val="tx1"/>
                </a:solidFill>
                <a:latin typeface="+mj-lt"/>
              </a:rPr>
              <a:t>1</a:t>
            </a:r>
            <a:endParaRPr lang="en-GB" sz="900" kern="0" dirty="0">
              <a:solidFill>
                <a:schemeClr val="tx1"/>
              </a:solidFill>
              <a:latin typeface="+mj-lt"/>
            </a:endParaRPr>
          </a:p>
        </p:txBody>
      </p:sp>
    </p:spTree>
    <p:custDataLst>
      <p:tags r:id="rId1"/>
    </p:custDataLst>
    <p:extLst>
      <p:ext uri="{BB962C8B-B14F-4D97-AF65-F5344CB8AC3E}">
        <p14:creationId xmlns:p14="http://schemas.microsoft.com/office/powerpoint/2010/main" val="5246803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1250"/>
                                            <p:tgtEl>
                                              <p:spTgt spid="32"/>
                                            </p:tgtEl>
                                          </p:cBhvr>
                                        </p:animEffect>
                                      </p:childTnLst>
                                    </p:cTn>
                                  </p:par>
                                  <p:par>
                                    <p:cTn id="8" presetID="23" presetClass="entr" presetSubtype="16" fill="hold" nodeType="withEffect">
                                      <p:stCondLst>
                                        <p:cond delay="750"/>
                                      </p:stCondLst>
                                      <p:childTnLst>
                                        <p:set>
                                          <p:cBhvr>
                                            <p:cTn id="9" dur="1" fill="hold">
                                              <p:stCondLst>
                                                <p:cond delay="0"/>
                                              </p:stCondLst>
                                            </p:cTn>
                                            <p:tgtEl>
                                              <p:spTgt spid="47"/>
                                            </p:tgtEl>
                                            <p:attrNameLst>
                                              <p:attrName>style.visibility</p:attrName>
                                            </p:attrNameLst>
                                          </p:cBhvr>
                                          <p:to>
                                            <p:strVal val="visible"/>
                                          </p:to>
                                        </p:set>
                                        <p:anim calcmode="lin" valueType="num">
                                          <p:cBhvr>
                                            <p:cTn id="10" dur="200" fill="hold"/>
                                            <p:tgtEl>
                                              <p:spTgt spid="47"/>
                                            </p:tgtEl>
                                            <p:attrNameLst>
                                              <p:attrName>ppt_w</p:attrName>
                                            </p:attrNameLst>
                                          </p:cBhvr>
                                          <p:tavLst>
                                            <p:tav tm="0">
                                              <p:val>
                                                <p:fltVal val="0"/>
                                              </p:val>
                                            </p:tav>
                                            <p:tav tm="100000">
                                              <p:val>
                                                <p:strVal val="#ppt_w"/>
                                              </p:val>
                                            </p:tav>
                                          </p:tavLst>
                                        </p:anim>
                                        <p:anim calcmode="lin" valueType="num">
                                          <p:cBhvr>
                                            <p:cTn id="11" dur="200" fill="hold"/>
                                            <p:tgtEl>
                                              <p:spTgt spid="47"/>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99000">
                                      <p:stCondLst>
                                        <p:cond delay="750"/>
                                      </p:stCondLst>
                                      <p:childTnLst>
                                        <p:animScale p14:bounceEnd="99000">
                                          <p:cBhvr>
                                            <p:cTn id="13" dur="1000" fill="hold"/>
                                            <p:tgtEl>
                                              <p:spTgt spid="47"/>
                                            </p:tgtEl>
                                          </p:cBhvr>
                                          <p:by x="110000" y="110000"/>
                                        </p:animScale>
                                      </p:childTnLst>
                                    </p:cTn>
                                  </p:par>
                                  <p:par>
                                    <p:cTn id="14" presetID="6" presetClass="emph" presetSubtype="0" accel="50000" decel="50000" fill="hold" nodeType="withEffect">
                                      <p:stCondLst>
                                        <p:cond delay="750"/>
                                      </p:stCondLst>
                                      <p:childTnLst>
                                        <p:animScale>
                                          <p:cBhvr>
                                            <p:cTn id="15" dur="250" fill="hold"/>
                                            <p:tgtEl>
                                              <p:spTgt spid="47"/>
                                            </p:tgtEl>
                                          </p:cBhvr>
                                          <p:by x="91000" y="91000"/>
                                        </p:animScale>
                                      </p:childTnLst>
                                    </p:cTn>
                                  </p:par>
                                  <p:par>
                                    <p:cTn id="16" presetID="23" presetClass="entr" presetSubtype="16" fill="hold" nodeType="withEffect">
                                      <p:stCondLst>
                                        <p:cond delay="1000"/>
                                      </p:stCondLst>
                                      <p:childTnLst>
                                        <p:set>
                                          <p:cBhvr>
                                            <p:cTn id="17" dur="1" fill="hold">
                                              <p:stCondLst>
                                                <p:cond delay="0"/>
                                              </p:stCondLst>
                                            </p:cTn>
                                            <p:tgtEl>
                                              <p:spTgt spid="45"/>
                                            </p:tgtEl>
                                            <p:attrNameLst>
                                              <p:attrName>style.visibility</p:attrName>
                                            </p:attrNameLst>
                                          </p:cBhvr>
                                          <p:to>
                                            <p:strVal val="visible"/>
                                          </p:to>
                                        </p:set>
                                        <p:anim calcmode="lin" valueType="num">
                                          <p:cBhvr>
                                            <p:cTn id="18" dur="200" fill="hold"/>
                                            <p:tgtEl>
                                              <p:spTgt spid="45"/>
                                            </p:tgtEl>
                                            <p:attrNameLst>
                                              <p:attrName>ppt_w</p:attrName>
                                            </p:attrNameLst>
                                          </p:cBhvr>
                                          <p:tavLst>
                                            <p:tav tm="0">
                                              <p:val>
                                                <p:fltVal val="0"/>
                                              </p:val>
                                            </p:tav>
                                            <p:tav tm="100000">
                                              <p:val>
                                                <p:strVal val="#ppt_w"/>
                                              </p:val>
                                            </p:tav>
                                          </p:tavLst>
                                        </p:anim>
                                        <p:anim calcmode="lin" valueType="num">
                                          <p:cBhvr>
                                            <p:cTn id="19" dur="200" fill="hold"/>
                                            <p:tgtEl>
                                              <p:spTgt spid="45"/>
                                            </p:tgtEl>
                                            <p:attrNameLst>
                                              <p:attrName>ppt_h</p:attrName>
                                            </p:attrNameLst>
                                          </p:cBhvr>
                                          <p:tavLst>
                                            <p:tav tm="0">
                                              <p:val>
                                                <p:fltVal val="0"/>
                                              </p:val>
                                            </p:tav>
                                            <p:tav tm="100000">
                                              <p:val>
                                                <p:strVal val="#ppt_h"/>
                                              </p:val>
                                            </p:tav>
                                          </p:tavLst>
                                        </p:anim>
                                      </p:childTnLst>
                                    </p:cTn>
                                  </p:par>
                                  <p:par>
                                    <p:cTn id="20" presetID="6" presetClass="emph" presetSubtype="0" fill="hold" nodeType="withEffect" p14:presetBounceEnd="99000">
                                      <p:stCondLst>
                                        <p:cond delay="1000"/>
                                      </p:stCondLst>
                                      <p:childTnLst>
                                        <p:animScale p14:bounceEnd="99000">
                                          <p:cBhvr>
                                            <p:cTn id="21" dur="1000" fill="hold"/>
                                            <p:tgtEl>
                                              <p:spTgt spid="45"/>
                                            </p:tgtEl>
                                          </p:cBhvr>
                                          <p:by x="110000" y="110000"/>
                                        </p:animScale>
                                      </p:childTnLst>
                                    </p:cTn>
                                  </p:par>
                                  <p:par>
                                    <p:cTn id="22" presetID="6" presetClass="emph" presetSubtype="0" accel="50000" decel="50000" fill="hold" nodeType="withEffect">
                                      <p:stCondLst>
                                        <p:cond delay="1000"/>
                                      </p:stCondLst>
                                      <p:childTnLst>
                                        <p:animScale>
                                          <p:cBhvr>
                                            <p:cTn id="23" dur="250" fill="hold"/>
                                            <p:tgtEl>
                                              <p:spTgt spid="45"/>
                                            </p:tgtEl>
                                          </p:cBhvr>
                                          <p:by x="91000" y="91000"/>
                                        </p:animScale>
                                      </p:childTnLst>
                                    </p:cTn>
                                  </p:par>
                                  <p:par>
                                    <p:cTn id="24" presetID="23" presetClass="entr" presetSubtype="16" fill="hold" nodeType="withEffect">
                                      <p:stCondLst>
                                        <p:cond delay="1000"/>
                                      </p:stCondLst>
                                      <p:childTnLst>
                                        <p:set>
                                          <p:cBhvr>
                                            <p:cTn id="25" dur="1" fill="hold">
                                              <p:stCondLst>
                                                <p:cond delay="0"/>
                                              </p:stCondLst>
                                            </p:cTn>
                                            <p:tgtEl>
                                              <p:spTgt spid="44"/>
                                            </p:tgtEl>
                                            <p:attrNameLst>
                                              <p:attrName>style.visibility</p:attrName>
                                            </p:attrNameLst>
                                          </p:cBhvr>
                                          <p:to>
                                            <p:strVal val="visible"/>
                                          </p:to>
                                        </p:set>
                                        <p:anim calcmode="lin" valueType="num">
                                          <p:cBhvr>
                                            <p:cTn id="26" dur="200" fill="hold"/>
                                            <p:tgtEl>
                                              <p:spTgt spid="44"/>
                                            </p:tgtEl>
                                            <p:attrNameLst>
                                              <p:attrName>ppt_w</p:attrName>
                                            </p:attrNameLst>
                                          </p:cBhvr>
                                          <p:tavLst>
                                            <p:tav tm="0">
                                              <p:val>
                                                <p:fltVal val="0"/>
                                              </p:val>
                                            </p:tav>
                                            <p:tav tm="100000">
                                              <p:val>
                                                <p:strVal val="#ppt_w"/>
                                              </p:val>
                                            </p:tav>
                                          </p:tavLst>
                                        </p:anim>
                                        <p:anim calcmode="lin" valueType="num">
                                          <p:cBhvr>
                                            <p:cTn id="27" dur="200" fill="hold"/>
                                            <p:tgtEl>
                                              <p:spTgt spid="44"/>
                                            </p:tgtEl>
                                            <p:attrNameLst>
                                              <p:attrName>ppt_h</p:attrName>
                                            </p:attrNameLst>
                                          </p:cBhvr>
                                          <p:tavLst>
                                            <p:tav tm="0">
                                              <p:val>
                                                <p:fltVal val="0"/>
                                              </p:val>
                                            </p:tav>
                                            <p:tav tm="100000">
                                              <p:val>
                                                <p:strVal val="#ppt_h"/>
                                              </p:val>
                                            </p:tav>
                                          </p:tavLst>
                                        </p:anim>
                                      </p:childTnLst>
                                    </p:cTn>
                                  </p:par>
                                  <p:par>
                                    <p:cTn id="28" presetID="6" presetClass="emph" presetSubtype="0" fill="hold" nodeType="withEffect" p14:presetBounceEnd="99000">
                                      <p:stCondLst>
                                        <p:cond delay="1000"/>
                                      </p:stCondLst>
                                      <p:childTnLst>
                                        <p:animScale p14:bounceEnd="99000">
                                          <p:cBhvr>
                                            <p:cTn id="29" dur="1000" fill="hold"/>
                                            <p:tgtEl>
                                              <p:spTgt spid="44"/>
                                            </p:tgtEl>
                                          </p:cBhvr>
                                          <p:by x="110000" y="110000"/>
                                        </p:animScale>
                                      </p:childTnLst>
                                    </p:cTn>
                                  </p:par>
                                  <p:par>
                                    <p:cTn id="30" presetID="6" presetClass="emph" presetSubtype="0" accel="50000" decel="50000" fill="hold" nodeType="withEffect">
                                      <p:stCondLst>
                                        <p:cond delay="1000"/>
                                      </p:stCondLst>
                                      <p:childTnLst>
                                        <p:animScale>
                                          <p:cBhvr>
                                            <p:cTn id="31" dur="250" fill="hold"/>
                                            <p:tgtEl>
                                              <p:spTgt spid="44"/>
                                            </p:tgtEl>
                                          </p:cBhvr>
                                          <p:by x="91000" y="91000"/>
                                        </p:animScale>
                                      </p:childTnLst>
                                    </p:cTn>
                                  </p:par>
                                  <p:par>
                                    <p:cTn id="32" presetID="23" presetClass="entr" presetSubtype="16" fill="hold" nodeType="withEffect">
                                      <p:stCondLst>
                                        <p:cond delay="1250"/>
                                      </p:stCondLst>
                                      <p:childTnLst>
                                        <p:set>
                                          <p:cBhvr>
                                            <p:cTn id="33" dur="1" fill="hold">
                                              <p:stCondLst>
                                                <p:cond delay="0"/>
                                              </p:stCondLst>
                                            </p:cTn>
                                            <p:tgtEl>
                                              <p:spTgt spid="46"/>
                                            </p:tgtEl>
                                            <p:attrNameLst>
                                              <p:attrName>style.visibility</p:attrName>
                                            </p:attrNameLst>
                                          </p:cBhvr>
                                          <p:to>
                                            <p:strVal val="visible"/>
                                          </p:to>
                                        </p:set>
                                        <p:anim calcmode="lin" valueType="num">
                                          <p:cBhvr>
                                            <p:cTn id="34" dur="200" fill="hold"/>
                                            <p:tgtEl>
                                              <p:spTgt spid="46"/>
                                            </p:tgtEl>
                                            <p:attrNameLst>
                                              <p:attrName>ppt_w</p:attrName>
                                            </p:attrNameLst>
                                          </p:cBhvr>
                                          <p:tavLst>
                                            <p:tav tm="0">
                                              <p:val>
                                                <p:fltVal val="0"/>
                                              </p:val>
                                            </p:tav>
                                            <p:tav tm="100000">
                                              <p:val>
                                                <p:strVal val="#ppt_w"/>
                                              </p:val>
                                            </p:tav>
                                          </p:tavLst>
                                        </p:anim>
                                        <p:anim calcmode="lin" valueType="num">
                                          <p:cBhvr>
                                            <p:cTn id="35" dur="200" fill="hold"/>
                                            <p:tgtEl>
                                              <p:spTgt spid="46"/>
                                            </p:tgtEl>
                                            <p:attrNameLst>
                                              <p:attrName>ppt_h</p:attrName>
                                            </p:attrNameLst>
                                          </p:cBhvr>
                                          <p:tavLst>
                                            <p:tav tm="0">
                                              <p:val>
                                                <p:fltVal val="0"/>
                                              </p:val>
                                            </p:tav>
                                            <p:tav tm="100000">
                                              <p:val>
                                                <p:strVal val="#ppt_h"/>
                                              </p:val>
                                            </p:tav>
                                          </p:tavLst>
                                        </p:anim>
                                      </p:childTnLst>
                                    </p:cTn>
                                  </p:par>
                                  <p:par>
                                    <p:cTn id="36" presetID="6" presetClass="emph" presetSubtype="0" fill="hold" nodeType="withEffect" p14:presetBounceEnd="99000">
                                      <p:stCondLst>
                                        <p:cond delay="1250"/>
                                      </p:stCondLst>
                                      <p:childTnLst>
                                        <p:animScale p14:bounceEnd="99000">
                                          <p:cBhvr>
                                            <p:cTn id="37" dur="1000" fill="hold"/>
                                            <p:tgtEl>
                                              <p:spTgt spid="46"/>
                                            </p:tgtEl>
                                          </p:cBhvr>
                                          <p:by x="110000" y="110000"/>
                                        </p:animScale>
                                      </p:childTnLst>
                                    </p:cTn>
                                  </p:par>
                                  <p:par>
                                    <p:cTn id="38" presetID="6" presetClass="emph" presetSubtype="0" accel="50000" decel="50000" fill="hold" nodeType="withEffect">
                                      <p:stCondLst>
                                        <p:cond delay="1250"/>
                                      </p:stCondLst>
                                      <p:childTnLst>
                                        <p:animScale>
                                          <p:cBhvr>
                                            <p:cTn id="39" dur="250" fill="hold"/>
                                            <p:tgtEl>
                                              <p:spTgt spid="46"/>
                                            </p:tgtEl>
                                          </p:cBhvr>
                                          <p:by x="91000" y="91000"/>
                                        </p:animScale>
                                      </p:childTnLst>
                                    </p:cTn>
                                  </p:par>
                                  <p:par>
                                    <p:cTn id="40" presetID="23" presetClass="entr" presetSubtype="16" fill="hold" nodeType="withEffect">
                                      <p:stCondLst>
                                        <p:cond delay="1250"/>
                                      </p:stCondLst>
                                      <p:childTnLst>
                                        <p:set>
                                          <p:cBhvr>
                                            <p:cTn id="41" dur="1" fill="hold">
                                              <p:stCondLst>
                                                <p:cond delay="0"/>
                                              </p:stCondLst>
                                            </p:cTn>
                                            <p:tgtEl>
                                              <p:spTgt spid="43"/>
                                            </p:tgtEl>
                                            <p:attrNameLst>
                                              <p:attrName>style.visibility</p:attrName>
                                            </p:attrNameLst>
                                          </p:cBhvr>
                                          <p:to>
                                            <p:strVal val="visible"/>
                                          </p:to>
                                        </p:set>
                                        <p:anim calcmode="lin" valueType="num">
                                          <p:cBhvr>
                                            <p:cTn id="42" dur="200" fill="hold"/>
                                            <p:tgtEl>
                                              <p:spTgt spid="43"/>
                                            </p:tgtEl>
                                            <p:attrNameLst>
                                              <p:attrName>ppt_w</p:attrName>
                                            </p:attrNameLst>
                                          </p:cBhvr>
                                          <p:tavLst>
                                            <p:tav tm="0">
                                              <p:val>
                                                <p:fltVal val="0"/>
                                              </p:val>
                                            </p:tav>
                                            <p:tav tm="100000">
                                              <p:val>
                                                <p:strVal val="#ppt_w"/>
                                              </p:val>
                                            </p:tav>
                                          </p:tavLst>
                                        </p:anim>
                                        <p:anim calcmode="lin" valueType="num">
                                          <p:cBhvr>
                                            <p:cTn id="43" dur="200" fill="hold"/>
                                            <p:tgtEl>
                                              <p:spTgt spid="43"/>
                                            </p:tgtEl>
                                            <p:attrNameLst>
                                              <p:attrName>ppt_h</p:attrName>
                                            </p:attrNameLst>
                                          </p:cBhvr>
                                          <p:tavLst>
                                            <p:tav tm="0">
                                              <p:val>
                                                <p:fltVal val="0"/>
                                              </p:val>
                                            </p:tav>
                                            <p:tav tm="100000">
                                              <p:val>
                                                <p:strVal val="#ppt_h"/>
                                              </p:val>
                                            </p:tav>
                                          </p:tavLst>
                                        </p:anim>
                                      </p:childTnLst>
                                    </p:cTn>
                                  </p:par>
                                  <p:par>
                                    <p:cTn id="44" presetID="6" presetClass="emph" presetSubtype="0" fill="hold" nodeType="withEffect" p14:presetBounceEnd="99000">
                                      <p:stCondLst>
                                        <p:cond delay="1250"/>
                                      </p:stCondLst>
                                      <p:childTnLst>
                                        <p:animScale p14:bounceEnd="99000">
                                          <p:cBhvr>
                                            <p:cTn id="45" dur="1000" fill="hold"/>
                                            <p:tgtEl>
                                              <p:spTgt spid="43"/>
                                            </p:tgtEl>
                                          </p:cBhvr>
                                          <p:by x="110000" y="110000"/>
                                        </p:animScale>
                                      </p:childTnLst>
                                    </p:cTn>
                                  </p:par>
                                  <p:par>
                                    <p:cTn id="46" presetID="6" presetClass="emph" presetSubtype="0" accel="50000" decel="50000" fill="hold" nodeType="withEffect">
                                      <p:stCondLst>
                                        <p:cond delay="1250"/>
                                      </p:stCondLst>
                                      <p:childTnLst>
                                        <p:animScale>
                                          <p:cBhvr>
                                            <p:cTn id="47" dur="250" fill="hold"/>
                                            <p:tgtEl>
                                              <p:spTgt spid="43"/>
                                            </p:tgtEl>
                                          </p:cBhvr>
                                          <p:by x="91000" y="91000"/>
                                        </p:animScale>
                                      </p:childTnLst>
                                    </p:cTn>
                                  </p:par>
                                  <p:par>
                                    <p:cTn id="48" presetID="10" presetClass="entr" presetSubtype="0" fill="hold" nodeType="withEffect">
                                      <p:stCondLst>
                                        <p:cond delay="15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childTnLst>
                                    </p:cTn>
                                  </p:par>
                                  <p:par>
                                    <p:cTn id="51" presetID="42" presetClass="path" presetSubtype="0" decel="100000" fill="hold" nodeType="withEffect">
                                      <p:stCondLst>
                                        <p:cond delay="1500"/>
                                      </p:stCondLst>
                                      <p:childTnLst>
                                        <p:animMotion origin="layout" path="M -0.01719 -0.00023 L 4.375E-6 -2.22222E-6 " pathEditMode="relative" rAng="0" ptsTypes="AA">
                                          <p:cBhvr>
                                            <p:cTn id="52" dur="500" fill="hold"/>
                                            <p:tgtEl>
                                              <p:spTgt spid="17"/>
                                            </p:tgtEl>
                                            <p:attrNameLst>
                                              <p:attrName>ppt_x</p:attrName>
                                              <p:attrName>ppt_y</p:attrName>
                                            </p:attrNameLst>
                                          </p:cBhvr>
                                          <p:rCtr x="859" y="0"/>
                                        </p:animMotion>
                                      </p:childTnLst>
                                    </p:cTn>
                                  </p:par>
                                  <p:par>
                                    <p:cTn id="53" presetID="10" presetClass="entr" presetSubtype="0" fill="hold" nodeType="withEffect">
                                      <p:stCondLst>
                                        <p:cond delay="150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50"/>
                                            <p:tgtEl>
                                              <p:spTgt spid="6"/>
                                            </p:tgtEl>
                                          </p:cBhvr>
                                        </p:animEffect>
                                      </p:childTnLst>
                                    </p:cTn>
                                  </p:par>
                                  <p:par>
                                    <p:cTn id="56" presetID="42" presetClass="path" presetSubtype="0" decel="100000" fill="hold" nodeType="withEffect">
                                      <p:stCondLst>
                                        <p:cond delay="1500"/>
                                      </p:stCondLst>
                                      <p:childTnLst>
                                        <p:animMotion origin="layout" path="M 0.01666 -0.00046 L 4.58333E-6 1.11111E-6 " pathEditMode="relative" rAng="0" ptsTypes="AA">
                                          <p:cBhvr>
                                            <p:cTn id="57" dur="500" fill="hold"/>
                                            <p:tgtEl>
                                              <p:spTgt spid="6"/>
                                            </p:tgtEl>
                                            <p:attrNameLst>
                                              <p:attrName>ppt_x</p:attrName>
                                              <p:attrName>ppt_y</p:attrName>
                                            </p:attrNameLst>
                                          </p:cBhvr>
                                          <p:rCtr x="-833" y="23"/>
                                        </p:animMotion>
                                      </p:childTnLst>
                                    </p:cTn>
                                  </p:par>
                                  <p:par>
                                    <p:cTn id="58" presetID="10" presetClass="entr" presetSubtype="0" fill="hold" nodeType="withEffect">
                                      <p:stCondLst>
                                        <p:cond delay="150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50"/>
                                            <p:tgtEl>
                                              <p:spTgt spid="7"/>
                                            </p:tgtEl>
                                          </p:cBhvr>
                                        </p:animEffect>
                                      </p:childTnLst>
                                    </p:cTn>
                                  </p:par>
                                  <p:par>
                                    <p:cTn id="61" presetID="42" presetClass="path" presetSubtype="0" decel="100000" fill="hold" nodeType="withEffect">
                                      <p:stCondLst>
                                        <p:cond delay="1500"/>
                                      </p:stCondLst>
                                      <p:childTnLst>
                                        <p:animMotion origin="layout" path="M 0.01667 -0.00046 L -2.5E-6 -3.7037E-6 " pathEditMode="relative" rAng="0" ptsTypes="AA">
                                          <p:cBhvr>
                                            <p:cTn id="62" dur="500" fill="hold"/>
                                            <p:tgtEl>
                                              <p:spTgt spid="7"/>
                                            </p:tgtEl>
                                            <p:attrNameLst>
                                              <p:attrName>ppt_x</p:attrName>
                                              <p:attrName>ppt_y</p:attrName>
                                            </p:attrNameLst>
                                          </p:cBhvr>
                                          <p:rCtr x="-833" y="23"/>
                                        </p:animMotion>
                                      </p:childTnLst>
                                    </p:cTn>
                                  </p:par>
                                  <p:par>
                                    <p:cTn id="63" presetID="10" presetClass="entr" presetSubtype="0" fill="hold" nodeType="withEffect">
                                      <p:stCondLst>
                                        <p:cond delay="15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50"/>
                                            <p:tgtEl>
                                              <p:spTgt spid="18"/>
                                            </p:tgtEl>
                                          </p:cBhvr>
                                        </p:animEffect>
                                      </p:childTnLst>
                                    </p:cTn>
                                  </p:par>
                                  <p:par>
                                    <p:cTn id="66" presetID="42" presetClass="path" presetSubtype="0" decel="100000" fill="hold" nodeType="withEffect">
                                      <p:stCondLst>
                                        <p:cond delay="1500"/>
                                      </p:stCondLst>
                                      <p:childTnLst>
                                        <p:animMotion origin="layout" path="M 1.25E-6 0.03889 L 1.25E-6 1.85185E-6 " pathEditMode="relative" rAng="0" ptsTypes="AA">
                                          <p:cBhvr>
                                            <p:cTn id="67"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1250"/>
                                            <p:tgtEl>
                                              <p:spTgt spid="32"/>
                                            </p:tgtEl>
                                          </p:cBhvr>
                                        </p:animEffect>
                                      </p:childTnLst>
                                    </p:cTn>
                                  </p:par>
                                  <p:par>
                                    <p:cTn id="8" presetID="23" presetClass="entr" presetSubtype="16" fill="hold" nodeType="withEffect">
                                      <p:stCondLst>
                                        <p:cond delay="750"/>
                                      </p:stCondLst>
                                      <p:childTnLst>
                                        <p:set>
                                          <p:cBhvr>
                                            <p:cTn id="9" dur="1" fill="hold">
                                              <p:stCondLst>
                                                <p:cond delay="0"/>
                                              </p:stCondLst>
                                            </p:cTn>
                                            <p:tgtEl>
                                              <p:spTgt spid="47"/>
                                            </p:tgtEl>
                                            <p:attrNameLst>
                                              <p:attrName>style.visibility</p:attrName>
                                            </p:attrNameLst>
                                          </p:cBhvr>
                                          <p:to>
                                            <p:strVal val="visible"/>
                                          </p:to>
                                        </p:set>
                                        <p:anim calcmode="lin" valueType="num">
                                          <p:cBhvr>
                                            <p:cTn id="10" dur="200" fill="hold"/>
                                            <p:tgtEl>
                                              <p:spTgt spid="47"/>
                                            </p:tgtEl>
                                            <p:attrNameLst>
                                              <p:attrName>ppt_w</p:attrName>
                                            </p:attrNameLst>
                                          </p:cBhvr>
                                          <p:tavLst>
                                            <p:tav tm="0">
                                              <p:val>
                                                <p:fltVal val="0"/>
                                              </p:val>
                                            </p:tav>
                                            <p:tav tm="100000">
                                              <p:val>
                                                <p:strVal val="#ppt_w"/>
                                              </p:val>
                                            </p:tav>
                                          </p:tavLst>
                                        </p:anim>
                                        <p:anim calcmode="lin" valueType="num">
                                          <p:cBhvr>
                                            <p:cTn id="11" dur="200" fill="hold"/>
                                            <p:tgtEl>
                                              <p:spTgt spid="47"/>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750"/>
                                      </p:stCondLst>
                                      <p:childTnLst>
                                        <p:animScale>
                                          <p:cBhvr>
                                            <p:cTn id="13" dur="1000" fill="hold"/>
                                            <p:tgtEl>
                                              <p:spTgt spid="47"/>
                                            </p:tgtEl>
                                          </p:cBhvr>
                                          <p:by x="110000" y="110000"/>
                                        </p:animScale>
                                      </p:childTnLst>
                                    </p:cTn>
                                  </p:par>
                                  <p:par>
                                    <p:cTn id="14" presetID="6" presetClass="emph" presetSubtype="0" accel="50000" decel="50000" fill="hold" nodeType="withEffect">
                                      <p:stCondLst>
                                        <p:cond delay="750"/>
                                      </p:stCondLst>
                                      <p:childTnLst>
                                        <p:animScale>
                                          <p:cBhvr>
                                            <p:cTn id="15" dur="250" fill="hold"/>
                                            <p:tgtEl>
                                              <p:spTgt spid="47"/>
                                            </p:tgtEl>
                                          </p:cBhvr>
                                          <p:by x="91000" y="91000"/>
                                        </p:animScale>
                                      </p:childTnLst>
                                    </p:cTn>
                                  </p:par>
                                  <p:par>
                                    <p:cTn id="16" presetID="23" presetClass="entr" presetSubtype="16" fill="hold" nodeType="withEffect">
                                      <p:stCondLst>
                                        <p:cond delay="1000"/>
                                      </p:stCondLst>
                                      <p:childTnLst>
                                        <p:set>
                                          <p:cBhvr>
                                            <p:cTn id="17" dur="1" fill="hold">
                                              <p:stCondLst>
                                                <p:cond delay="0"/>
                                              </p:stCondLst>
                                            </p:cTn>
                                            <p:tgtEl>
                                              <p:spTgt spid="45"/>
                                            </p:tgtEl>
                                            <p:attrNameLst>
                                              <p:attrName>style.visibility</p:attrName>
                                            </p:attrNameLst>
                                          </p:cBhvr>
                                          <p:to>
                                            <p:strVal val="visible"/>
                                          </p:to>
                                        </p:set>
                                        <p:anim calcmode="lin" valueType="num">
                                          <p:cBhvr>
                                            <p:cTn id="18" dur="200" fill="hold"/>
                                            <p:tgtEl>
                                              <p:spTgt spid="45"/>
                                            </p:tgtEl>
                                            <p:attrNameLst>
                                              <p:attrName>ppt_w</p:attrName>
                                            </p:attrNameLst>
                                          </p:cBhvr>
                                          <p:tavLst>
                                            <p:tav tm="0">
                                              <p:val>
                                                <p:fltVal val="0"/>
                                              </p:val>
                                            </p:tav>
                                            <p:tav tm="100000">
                                              <p:val>
                                                <p:strVal val="#ppt_w"/>
                                              </p:val>
                                            </p:tav>
                                          </p:tavLst>
                                        </p:anim>
                                        <p:anim calcmode="lin" valueType="num">
                                          <p:cBhvr>
                                            <p:cTn id="19" dur="200" fill="hold"/>
                                            <p:tgtEl>
                                              <p:spTgt spid="45"/>
                                            </p:tgtEl>
                                            <p:attrNameLst>
                                              <p:attrName>ppt_h</p:attrName>
                                            </p:attrNameLst>
                                          </p:cBhvr>
                                          <p:tavLst>
                                            <p:tav tm="0">
                                              <p:val>
                                                <p:fltVal val="0"/>
                                              </p:val>
                                            </p:tav>
                                            <p:tav tm="100000">
                                              <p:val>
                                                <p:strVal val="#ppt_h"/>
                                              </p:val>
                                            </p:tav>
                                          </p:tavLst>
                                        </p:anim>
                                      </p:childTnLst>
                                    </p:cTn>
                                  </p:par>
                                  <p:par>
                                    <p:cTn id="20" presetID="6" presetClass="emph" presetSubtype="0" fill="hold" nodeType="withEffect">
                                      <p:stCondLst>
                                        <p:cond delay="1000"/>
                                      </p:stCondLst>
                                      <p:childTnLst>
                                        <p:animScale>
                                          <p:cBhvr>
                                            <p:cTn id="21" dur="1000" fill="hold"/>
                                            <p:tgtEl>
                                              <p:spTgt spid="45"/>
                                            </p:tgtEl>
                                          </p:cBhvr>
                                          <p:by x="110000" y="110000"/>
                                        </p:animScale>
                                      </p:childTnLst>
                                    </p:cTn>
                                  </p:par>
                                  <p:par>
                                    <p:cTn id="22" presetID="6" presetClass="emph" presetSubtype="0" accel="50000" decel="50000" fill="hold" nodeType="withEffect">
                                      <p:stCondLst>
                                        <p:cond delay="1000"/>
                                      </p:stCondLst>
                                      <p:childTnLst>
                                        <p:animScale>
                                          <p:cBhvr>
                                            <p:cTn id="23" dur="250" fill="hold"/>
                                            <p:tgtEl>
                                              <p:spTgt spid="45"/>
                                            </p:tgtEl>
                                          </p:cBhvr>
                                          <p:by x="91000" y="91000"/>
                                        </p:animScale>
                                      </p:childTnLst>
                                    </p:cTn>
                                  </p:par>
                                  <p:par>
                                    <p:cTn id="24" presetID="23" presetClass="entr" presetSubtype="16" fill="hold" nodeType="withEffect">
                                      <p:stCondLst>
                                        <p:cond delay="1000"/>
                                      </p:stCondLst>
                                      <p:childTnLst>
                                        <p:set>
                                          <p:cBhvr>
                                            <p:cTn id="25" dur="1" fill="hold">
                                              <p:stCondLst>
                                                <p:cond delay="0"/>
                                              </p:stCondLst>
                                            </p:cTn>
                                            <p:tgtEl>
                                              <p:spTgt spid="44"/>
                                            </p:tgtEl>
                                            <p:attrNameLst>
                                              <p:attrName>style.visibility</p:attrName>
                                            </p:attrNameLst>
                                          </p:cBhvr>
                                          <p:to>
                                            <p:strVal val="visible"/>
                                          </p:to>
                                        </p:set>
                                        <p:anim calcmode="lin" valueType="num">
                                          <p:cBhvr>
                                            <p:cTn id="26" dur="200" fill="hold"/>
                                            <p:tgtEl>
                                              <p:spTgt spid="44"/>
                                            </p:tgtEl>
                                            <p:attrNameLst>
                                              <p:attrName>ppt_w</p:attrName>
                                            </p:attrNameLst>
                                          </p:cBhvr>
                                          <p:tavLst>
                                            <p:tav tm="0">
                                              <p:val>
                                                <p:fltVal val="0"/>
                                              </p:val>
                                            </p:tav>
                                            <p:tav tm="100000">
                                              <p:val>
                                                <p:strVal val="#ppt_w"/>
                                              </p:val>
                                            </p:tav>
                                          </p:tavLst>
                                        </p:anim>
                                        <p:anim calcmode="lin" valueType="num">
                                          <p:cBhvr>
                                            <p:cTn id="27" dur="200" fill="hold"/>
                                            <p:tgtEl>
                                              <p:spTgt spid="44"/>
                                            </p:tgtEl>
                                            <p:attrNameLst>
                                              <p:attrName>ppt_h</p:attrName>
                                            </p:attrNameLst>
                                          </p:cBhvr>
                                          <p:tavLst>
                                            <p:tav tm="0">
                                              <p:val>
                                                <p:fltVal val="0"/>
                                              </p:val>
                                            </p:tav>
                                            <p:tav tm="100000">
                                              <p:val>
                                                <p:strVal val="#ppt_h"/>
                                              </p:val>
                                            </p:tav>
                                          </p:tavLst>
                                        </p:anim>
                                      </p:childTnLst>
                                    </p:cTn>
                                  </p:par>
                                  <p:par>
                                    <p:cTn id="28" presetID="6" presetClass="emph" presetSubtype="0" fill="hold" nodeType="withEffect">
                                      <p:stCondLst>
                                        <p:cond delay="1000"/>
                                      </p:stCondLst>
                                      <p:childTnLst>
                                        <p:animScale>
                                          <p:cBhvr>
                                            <p:cTn id="29" dur="1000" fill="hold"/>
                                            <p:tgtEl>
                                              <p:spTgt spid="44"/>
                                            </p:tgtEl>
                                          </p:cBhvr>
                                          <p:by x="110000" y="110000"/>
                                        </p:animScale>
                                      </p:childTnLst>
                                    </p:cTn>
                                  </p:par>
                                  <p:par>
                                    <p:cTn id="30" presetID="6" presetClass="emph" presetSubtype="0" accel="50000" decel="50000" fill="hold" nodeType="withEffect">
                                      <p:stCondLst>
                                        <p:cond delay="1000"/>
                                      </p:stCondLst>
                                      <p:childTnLst>
                                        <p:animScale>
                                          <p:cBhvr>
                                            <p:cTn id="31" dur="250" fill="hold"/>
                                            <p:tgtEl>
                                              <p:spTgt spid="44"/>
                                            </p:tgtEl>
                                          </p:cBhvr>
                                          <p:by x="91000" y="91000"/>
                                        </p:animScale>
                                      </p:childTnLst>
                                    </p:cTn>
                                  </p:par>
                                  <p:par>
                                    <p:cTn id="32" presetID="23" presetClass="entr" presetSubtype="16" fill="hold" nodeType="withEffect">
                                      <p:stCondLst>
                                        <p:cond delay="1250"/>
                                      </p:stCondLst>
                                      <p:childTnLst>
                                        <p:set>
                                          <p:cBhvr>
                                            <p:cTn id="33" dur="1" fill="hold">
                                              <p:stCondLst>
                                                <p:cond delay="0"/>
                                              </p:stCondLst>
                                            </p:cTn>
                                            <p:tgtEl>
                                              <p:spTgt spid="46"/>
                                            </p:tgtEl>
                                            <p:attrNameLst>
                                              <p:attrName>style.visibility</p:attrName>
                                            </p:attrNameLst>
                                          </p:cBhvr>
                                          <p:to>
                                            <p:strVal val="visible"/>
                                          </p:to>
                                        </p:set>
                                        <p:anim calcmode="lin" valueType="num">
                                          <p:cBhvr>
                                            <p:cTn id="34" dur="200" fill="hold"/>
                                            <p:tgtEl>
                                              <p:spTgt spid="46"/>
                                            </p:tgtEl>
                                            <p:attrNameLst>
                                              <p:attrName>ppt_w</p:attrName>
                                            </p:attrNameLst>
                                          </p:cBhvr>
                                          <p:tavLst>
                                            <p:tav tm="0">
                                              <p:val>
                                                <p:fltVal val="0"/>
                                              </p:val>
                                            </p:tav>
                                            <p:tav tm="100000">
                                              <p:val>
                                                <p:strVal val="#ppt_w"/>
                                              </p:val>
                                            </p:tav>
                                          </p:tavLst>
                                        </p:anim>
                                        <p:anim calcmode="lin" valueType="num">
                                          <p:cBhvr>
                                            <p:cTn id="35" dur="200" fill="hold"/>
                                            <p:tgtEl>
                                              <p:spTgt spid="46"/>
                                            </p:tgtEl>
                                            <p:attrNameLst>
                                              <p:attrName>ppt_h</p:attrName>
                                            </p:attrNameLst>
                                          </p:cBhvr>
                                          <p:tavLst>
                                            <p:tav tm="0">
                                              <p:val>
                                                <p:fltVal val="0"/>
                                              </p:val>
                                            </p:tav>
                                            <p:tav tm="100000">
                                              <p:val>
                                                <p:strVal val="#ppt_h"/>
                                              </p:val>
                                            </p:tav>
                                          </p:tavLst>
                                        </p:anim>
                                      </p:childTnLst>
                                    </p:cTn>
                                  </p:par>
                                  <p:par>
                                    <p:cTn id="36" presetID="6" presetClass="emph" presetSubtype="0" fill="hold" nodeType="withEffect">
                                      <p:stCondLst>
                                        <p:cond delay="1250"/>
                                      </p:stCondLst>
                                      <p:childTnLst>
                                        <p:animScale>
                                          <p:cBhvr>
                                            <p:cTn id="37" dur="1000" fill="hold"/>
                                            <p:tgtEl>
                                              <p:spTgt spid="46"/>
                                            </p:tgtEl>
                                          </p:cBhvr>
                                          <p:by x="110000" y="110000"/>
                                        </p:animScale>
                                      </p:childTnLst>
                                    </p:cTn>
                                  </p:par>
                                  <p:par>
                                    <p:cTn id="38" presetID="6" presetClass="emph" presetSubtype="0" accel="50000" decel="50000" fill="hold" nodeType="withEffect">
                                      <p:stCondLst>
                                        <p:cond delay="1250"/>
                                      </p:stCondLst>
                                      <p:childTnLst>
                                        <p:animScale>
                                          <p:cBhvr>
                                            <p:cTn id="39" dur="250" fill="hold"/>
                                            <p:tgtEl>
                                              <p:spTgt spid="46"/>
                                            </p:tgtEl>
                                          </p:cBhvr>
                                          <p:by x="91000" y="91000"/>
                                        </p:animScale>
                                      </p:childTnLst>
                                    </p:cTn>
                                  </p:par>
                                  <p:par>
                                    <p:cTn id="40" presetID="23" presetClass="entr" presetSubtype="16" fill="hold" nodeType="withEffect">
                                      <p:stCondLst>
                                        <p:cond delay="1250"/>
                                      </p:stCondLst>
                                      <p:childTnLst>
                                        <p:set>
                                          <p:cBhvr>
                                            <p:cTn id="41" dur="1" fill="hold">
                                              <p:stCondLst>
                                                <p:cond delay="0"/>
                                              </p:stCondLst>
                                            </p:cTn>
                                            <p:tgtEl>
                                              <p:spTgt spid="43"/>
                                            </p:tgtEl>
                                            <p:attrNameLst>
                                              <p:attrName>style.visibility</p:attrName>
                                            </p:attrNameLst>
                                          </p:cBhvr>
                                          <p:to>
                                            <p:strVal val="visible"/>
                                          </p:to>
                                        </p:set>
                                        <p:anim calcmode="lin" valueType="num">
                                          <p:cBhvr>
                                            <p:cTn id="42" dur="200" fill="hold"/>
                                            <p:tgtEl>
                                              <p:spTgt spid="43"/>
                                            </p:tgtEl>
                                            <p:attrNameLst>
                                              <p:attrName>ppt_w</p:attrName>
                                            </p:attrNameLst>
                                          </p:cBhvr>
                                          <p:tavLst>
                                            <p:tav tm="0">
                                              <p:val>
                                                <p:fltVal val="0"/>
                                              </p:val>
                                            </p:tav>
                                            <p:tav tm="100000">
                                              <p:val>
                                                <p:strVal val="#ppt_w"/>
                                              </p:val>
                                            </p:tav>
                                          </p:tavLst>
                                        </p:anim>
                                        <p:anim calcmode="lin" valueType="num">
                                          <p:cBhvr>
                                            <p:cTn id="43" dur="200" fill="hold"/>
                                            <p:tgtEl>
                                              <p:spTgt spid="43"/>
                                            </p:tgtEl>
                                            <p:attrNameLst>
                                              <p:attrName>ppt_h</p:attrName>
                                            </p:attrNameLst>
                                          </p:cBhvr>
                                          <p:tavLst>
                                            <p:tav tm="0">
                                              <p:val>
                                                <p:fltVal val="0"/>
                                              </p:val>
                                            </p:tav>
                                            <p:tav tm="100000">
                                              <p:val>
                                                <p:strVal val="#ppt_h"/>
                                              </p:val>
                                            </p:tav>
                                          </p:tavLst>
                                        </p:anim>
                                      </p:childTnLst>
                                    </p:cTn>
                                  </p:par>
                                  <p:par>
                                    <p:cTn id="44" presetID="6" presetClass="emph" presetSubtype="0" fill="hold" nodeType="withEffect">
                                      <p:stCondLst>
                                        <p:cond delay="1250"/>
                                      </p:stCondLst>
                                      <p:childTnLst>
                                        <p:animScale>
                                          <p:cBhvr>
                                            <p:cTn id="45" dur="1000" fill="hold"/>
                                            <p:tgtEl>
                                              <p:spTgt spid="43"/>
                                            </p:tgtEl>
                                          </p:cBhvr>
                                          <p:by x="110000" y="110000"/>
                                        </p:animScale>
                                      </p:childTnLst>
                                    </p:cTn>
                                  </p:par>
                                  <p:par>
                                    <p:cTn id="46" presetID="6" presetClass="emph" presetSubtype="0" accel="50000" decel="50000" fill="hold" nodeType="withEffect">
                                      <p:stCondLst>
                                        <p:cond delay="1250"/>
                                      </p:stCondLst>
                                      <p:childTnLst>
                                        <p:animScale>
                                          <p:cBhvr>
                                            <p:cTn id="47" dur="250" fill="hold"/>
                                            <p:tgtEl>
                                              <p:spTgt spid="43"/>
                                            </p:tgtEl>
                                          </p:cBhvr>
                                          <p:by x="91000" y="91000"/>
                                        </p:animScale>
                                      </p:childTnLst>
                                    </p:cTn>
                                  </p:par>
                                  <p:par>
                                    <p:cTn id="48" presetID="10" presetClass="entr" presetSubtype="0" fill="hold" nodeType="withEffect">
                                      <p:stCondLst>
                                        <p:cond delay="15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childTnLst>
                                    </p:cTn>
                                  </p:par>
                                  <p:par>
                                    <p:cTn id="51" presetID="42" presetClass="path" presetSubtype="0" decel="100000" fill="hold" nodeType="withEffect">
                                      <p:stCondLst>
                                        <p:cond delay="1500"/>
                                      </p:stCondLst>
                                      <p:childTnLst>
                                        <p:animMotion origin="layout" path="M -0.01718 -0.00023 L -2.91667E-6 -1.48148E-6 " pathEditMode="relative" rAng="0" ptsTypes="AA">
                                          <p:cBhvr>
                                            <p:cTn id="52" dur="500" fill="hold"/>
                                            <p:tgtEl>
                                              <p:spTgt spid="17"/>
                                            </p:tgtEl>
                                            <p:attrNameLst>
                                              <p:attrName>ppt_x</p:attrName>
                                              <p:attrName>ppt_y</p:attrName>
                                            </p:attrNameLst>
                                          </p:cBhvr>
                                          <p:rCtr x="859" y="0"/>
                                        </p:animMotion>
                                      </p:childTnLst>
                                    </p:cTn>
                                  </p:par>
                                  <p:par>
                                    <p:cTn id="53" presetID="10" presetClass="entr" presetSubtype="0" fill="hold" nodeType="withEffect">
                                      <p:stCondLst>
                                        <p:cond delay="150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50"/>
                                            <p:tgtEl>
                                              <p:spTgt spid="6"/>
                                            </p:tgtEl>
                                          </p:cBhvr>
                                        </p:animEffect>
                                      </p:childTnLst>
                                    </p:cTn>
                                  </p:par>
                                  <p:par>
                                    <p:cTn id="56" presetID="42" presetClass="path" presetSubtype="0" decel="100000" fill="hold" nodeType="withEffect">
                                      <p:stCondLst>
                                        <p:cond delay="1500"/>
                                      </p:stCondLst>
                                      <p:childTnLst>
                                        <p:animMotion origin="layout" path="M 0.01667 -0.00046 L -1.875E-6 7.40741E-7 " pathEditMode="relative" rAng="0" ptsTypes="AA">
                                          <p:cBhvr>
                                            <p:cTn id="57" dur="500" fill="hold"/>
                                            <p:tgtEl>
                                              <p:spTgt spid="6"/>
                                            </p:tgtEl>
                                            <p:attrNameLst>
                                              <p:attrName>ppt_x</p:attrName>
                                              <p:attrName>ppt_y</p:attrName>
                                            </p:attrNameLst>
                                          </p:cBhvr>
                                          <p:rCtr x="-833" y="23"/>
                                        </p:animMotion>
                                      </p:childTnLst>
                                    </p:cTn>
                                  </p:par>
                                  <p:par>
                                    <p:cTn id="58" presetID="10" presetClass="entr" presetSubtype="0" fill="hold" nodeType="withEffect">
                                      <p:stCondLst>
                                        <p:cond delay="150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50"/>
                                            <p:tgtEl>
                                              <p:spTgt spid="7"/>
                                            </p:tgtEl>
                                          </p:cBhvr>
                                        </p:animEffect>
                                      </p:childTnLst>
                                    </p:cTn>
                                  </p:par>
                                  <p:par>
                                    <p:cTn id="61" presetID="42" presetClass="path" presetSubtype="0" decel="100000" fill="hold" nodeType="withEffect">
                                      <p:stCondLst>
                                        <p:cond delay="1500"/>
                                      </p:stCondLst>
                                      <p:childTnLst>
                                        <p:animMotion origin="layout" path="M 0.01666 -0.00046 L 2.91667E-6 0 " pathEditMode="relative" rAng="0" ptsTypes="AA">
                                          <p:cBhvr>
                                            <p:cTn id="62" dur="500" fill="hold"/>
                                            <p:tgtEl>
                                              <p:spTgt spid="7"/>
                                            </p:tgtEl>
                                            <p:attrNameLst>
                                              <p:attrName>ppt_x</p:attrName>
                                              <p:attrName>ppt_y</p:attrName>
                                            </p:attrNameLst>
                                          </p:cBhvr>
                                          <p:rCtr x="-833" y="23"/>
                                        </p:animMotion>
                                      </p:childTnLst>
                                    </p:cTn>
                                  </p:par>
                                  <p:par>
                                    <p:cTn id="63" presetID="10" presetClass="entr" presetSubtype="0" fill="hold" nodeType="withEffect">
                                      <p:stCondLst>
                                        <p:cond delay="15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50"/>
                                            <p:tgtEl>
                                              <p:spTgt spid="18"/>
                                            </p:tgtEl>
                                          </p:cBhvr>
                                        </p:animEffect>
                                      </p:childTnLst>
                                    </p:cTn>
                                  </p:par>
                                  <p:par>
                                    <p:cTn id="66" presetID="42" presetClass="path" presetSubtype="0" decel="100000" fill="hold" nodeType="withEffect">
                                      <p:stCondLst>
                                        <p:cond delay="1500"/>
                                      </p:stCondLst>
                                      <p:childTnLst>
                                        <p:animMotion origin="layout" path="M 1.25E-6 0.03889 L 1.25E-6 1.85185E-6 " pathEditMode="relative" rAng="0" ptsTypes="AA">
                                          <p:cBhvr>
                                            <p:cTn id="67"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9855-269D-844A-6CF0-551C767B4151}"/>
              </a:ext>
            </a:extLst>
          </p:cNvPr>
          <p:cNvSpPr>
            <a:spLocks noGrp="1"/>
          </p:cNvSpPr>
          <p:nvPr>
            <p:ph type="title"/>
          </p:nvPr>
        </p:nvSpPr>
        <p:spPr/>
        <p:txBody>
          <a:bodyPr>
            <a:normAutofit/>
          </a:bodyPr>
          <a:lstStyle/>
          <a:p>
            <a:r>
              <a:rPr lang="en-US" sz="2800" dirty="0" err="1"/>
              <a:t>Các</a:t>
            </a:r>
            <a:r>
              <a:rPr lang="en-US" sz="2800" dirty="0"/>
              <a:t> </a:t>
            </a:r>
            <a:r>
              <a:rPr lang="en-US" sz="2800" dirty="0" err="1"/>
              <a:t>loại</a:t>
            </a:r>
            <a:r>
              <a:rPr lang="en-US" sz="2800" dirty="0"/>
              <a:t> </a:t>
            </a:r>
            <a:r>
              <a:rPr lang="en-US" sz="2800" dirty="0" err="1"/>
              <a:t>miễn</a:t>
            </a:r>
            <a:r>
              <a:rPr lang="en-US" sz="2800" dirty="0"/>
              <a:t> </a:t>
            </a:r>
            <a:r>
              <a:rPr lang="en-US" sz="2800" dirty="0" err="1"/>
              <a:t>dịch</a:t>
            </a:r>
            <a:r>
              <a:rPr lang="en-US" sz="2800" dirty="0"/>
              <a:t> </a:t>
            </a:r>
            <a:r>
              <a:rPr lang="en-US" sz="2800" dirty="0" err="1"/>
              <a:t>từ</a:t>
            </a:r>
            <a:r>
              <a:rPr lang="en-US" sz="2800" dirty="0"/>
              <a:t> vaccine</a:t>
            </a:r>
          </a:p>
        </p:txBody>
      </p:sp>
      <p:pic>
        <p:nvPicPr>
          <p:cNvPr id="5" name="Content Placeholder 4">
            <a:extLst>
              <a:ext uri="{FF2B5EF4-FFF2-40B4-BE49-F238E27FC236}">
                <a16:creationId xmlns:a16="http://schemas.microsoft.com/office/drawing/2014/main" id="{DD16ED23-0525-75F8-20C4-616CAF216809}"/>
              </a:ext>
            </a:extLst>
          </p:cNvPr>
          <p:cNvPicPr>
            <a:picLocks noGrp="1" noChangeAspect="1"/>
          </p:cNvPicPr>
          <p:nvPr>
            <p:ph idx="1"/>
          </p:nvPr>
        </p:nvPicPr>
        <p:blipFill>
          <a:blip r:embed="rId2"/>
          <a:stretch>
            <a:fillRect/>
          </a:stretch>
        </p:blipFill>
        <p:spPr>
          <a:xfrm>
            <a:off x="114300" y="1104900"/>
            <a:ext cx="6648003" cy="3091728"/>
          </a:xfrm>
        </p:spPr>
      </p:pic>
      <p:sp>
        <p:nvSpPr>
          <p:cNvPr id="7" name="TextBox 6">
            <a:extLst>
              <a:ext uri="{FF2B5EF4-FFF2-40B4-BE49-F238E27FC236}">
                <a16:creationId xmlns:a16="http://schemas.microsoft.com/office/drawing/2014/main" id="{EC8622EC-2C9B-E13F-E4B3-964D3BC14FED}"/>
              </a:ext>
            </a:extLst>
          </p:cNvPr>
          <p:cNvSpPr txBox="1"/>
          <p:nvPr/>
        </p:nvSpPr>
        <p:spPr>
          <a:xfrm>
            <a:off x="345595" y="4792539"/>
            <a:ext cx="3429000" cy="248209"/>
          </a:xfrm>
          <a:prstGeom prst="rect">
            <a:avLst/>
          </a:prstGeom>
          <a:noFill/>
        </p:spPr>
        <p:txBody>
          <a:bodyPr wrap="square">
            <a:spAutoFit/>
          </a:bodyPr>
          <a:lstStyle/>
          <a:p>
            <a:r>
              <a:rPr lang="en-US" sz="1013" i="1" dirty="0"/>
              <a:t>Nat Rev Immunol</a:t>
            </a:r>
            <a:r>
              <a:rPr lang="en-US" sz="1013" dirty="0"/>
              <a:t> </a:t>
            </a:r>
            <a:r>
              <a:rPr lang="en-US" sz="1013" b="1" dirty="0"/>
              <a:t>21</a:t>
            </a:r>
            <a:r>
              <a:rPr lang="en-US" sz="1013" dirty="0"/>
              <a:t>, 83–100 (2021)</a:t>
            </a:r>
          </a:p>
        </p:txBody>
      </p:sp>
    </p:spTree>
    <p:extLst>
      <p:ext uri="{BB962C8B-B14F-4D97-AF65-F5344CB8AC3E}">
        <p14:creationId xmlns:p14="http://schemas.microsoft.com/office/powerpoint/2010/main" val="140378382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0829DD6-DEFE-2E07-20AD-AE963447A94F}"/>
              </a:ext>
            </a:extLst>
          </p:cNvPr>
          <p:cNvSpPr>
            <a:spLocks noGrp="1"/>
          </p:cNvSpPr>
          <p:nvPr>
            <p:ph type="title"/>
          </p:nvPr>
        </p:nvSpPr>
        <p:spPr>
          <a:xfrm>
            <a:off x="322719" y="273761"/>
            <a:ext cx="5872341" cy="415849"/>
          </a:xfrm>
        </p:spPr>
        <p:txBody>
          <a:bodyPr>
            <a:noAutofit/>
          </a:bodyPr>
          <a:lstStyle/>
          <a:p>
            <a:r>
              <a:rPr lang="en-US" sz="2000" b="1"/>
              <a:t>Ảnh hưởng của cúm lên các bệnh mạn tính</a:t>
            </a:r>
            <a:endParaRPr lang="en-US" sz="2000" b="1" dirty="0"/>
          </a:p>
        </p:txBody>
      </p:sp>
      <p:pic>
        <p:nvPicPr>
          <p:cNvPr id="5" name="Content Placeholder 4" descr="A diagram of a disease&#10;&#10;Description automatically generated">
            <a:extLst>
              <a:ext uri="{FF2B5EF4-FFF2-40B4-BE49-F238E27FC236}">
                <a16:creationId xmlns:a16="http://schemas.microsoft.com/office/drawing/2014/main" id="{968EA85C-ED0C-A3DF-7E1E-BCAD278ECFBE}"/>
              </a:ext>
            </a:extLst>
          </p:cNvPr>
          <p:cNvPicPr>
            <a:picLocks noGrp="1" noChangeAspect="1"/>
          </p:cNvPicPr>
          <p:nvPr>
            <p:ph sz="quarter" idx="19"/>
          </p:nvPr>
        </p:nvPicPr>
        <p:blipFill rotWithShape="1">
          <a:blip r:embed="rId3">
            <a:extLst>
              <a:ext uri="{28A0092B-C50C-407E-A947-70E740481C1C}">
                <a14:useLocalDpi xmlns:a14="http://schemas.microsoft.com/office/drawing/2010/main" val="0"/>
              </a:ext>
            </a:extLst>
          </a:blip>
          <a:srcRect l="-1348" t="-6053" r="-1531" b="-2805"/>
          <a:stretch>
            <a:fillRect/>
          </a:stretch>
        </p:blipFill>
        <p:spPr>
          <a:xfrm>
            <a:off x="186997" y="937260"/>
            <a:ext cx="6495743" cy="3436620"/>
          </a:xfrm>
          <a:noFill/>
        </p:spPr>
      </p:pic>
      <p:sp>
        <p:nvSpPr>
          <p:cNvPr id="9" name="TextBox 8">
            <a:extLst>
              <a:ext uri="{FF2B5EF4-FFF2-40B4-BE49-F238E27FC236}">
                <a16:creationId xmlns:a16="http://schemas.microsoft.com/office/drawing/2014/main" id="{C0053556-A0EB-9926-FB9A-C472724B647E}"/>
              </a:ext>
            </a:extLst>
          </p:cNvPr>
          <p:cNvSpPr txBox="1"/>
          <p:nvPr/>
        </p:nvSpPr>
        <p:spPr>
          <a:xfrm>
            <a:off x="186997" y="4720590"/>
            <a:ext cx="6170299" cy="248209"/>
          </a:xfrm>
          <a:prstGeom prst="rect">
            <a:avLst/>
          </a:prstGeom>
          <a:noFill/>
        </p:spPr>
        <p:txBody>
          <a:bodyPr wrap="square">
            <a:spAutoFit/>
          </a:bodyPr>
          <a:lstStyle/>
          <a:p>
            <a:r>
              <a:rPr lang="en-US" sz="1013" b="1" dirty="0"/>
              <a:t>The disease burden of influenza beyond respiratory illness. </a:t>
            </a:r>
            <a:r>
              <a:rPr lang="en-US" sz="1013" dirty="0">
                <a:hlinkClick r:id="rId4"/>
              </a:rPr>
              <a:t>Vaccine.</a:t>
            </a:r>
            <a:r>
              <a:rPr lang="en-US" sz="1013" dirty="0"/>
              <a:t> 2021 Mar 15; 39: A6–A14.</a:t>
            </a:r>
            <a:endParaRPr lang="en-US" sz="1013" b="1" dirty="0"/>
          </a:p>
        </p:txBody>
      </p:sp>
      <p:sp>
        <p:nvSpPr>
          <p:cNvPr id="2" name="Rectangle 1">
            <a:extLst>
              <a:ext uri="{FF2B5EF4-FFF2-40B4-BE49-F238E27FC236}">
                <a16:creationId xmlns:a16="http://schemas.microsoft.com/office/drawing/2014/main" id="{B27C6BEB-4416-E548-B907-8D8969DC5453}"/>
              </a:ext>
            </a:extLst>
          </p:cNvPr>
          <p:cNvSpPr/>
          <p:nvPr/>
        </p:nvSpPr>
        <p:spPr>
          <a:xfrm>
            <a:off x="2735580" y="2586990"/>
            <a:ext cx="967740" cy="48387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a:solidFill>
                  <a:srgbClr val="002060"/>
                </a:solidFill>
              </a:rPr>
              <a:t>INFLUENZA</a:t>
            </a:r>
          </a:p>
        </p:txBody>
      </p:sp>
    </p:spTree>
    <p:extLst>
      <p:ext uri="{BB962C8B-B14F-4D97-AF65-F5344CB8AC3E}">
        <p14:creationId xmlns:p14="http://schemas.microsoft.com/office/powerpoint/2010/main" val="184848222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85DC-654F-CA7F-0BAD-9BD3BCE97BF5}"/>
              </a:ext>
            </a:extLst>
          </p:cNvPr>
          <p:cNvSpPr>
            <a:spLocks noGrp="1"/>
          </p:cNvSpPr>
          <p:nvPr>
            <p:ph type="title"/>
          </p:nvPr>
        </p:nvSpPr>
        <p:spPr/>
        <p:txBody>
          <a:bodyPr>
            <a:normAutofit fontScale="90000"/>
          </a:bodyPr>
          <a:lstStyle/>
          <a:p>
            <a:endParaRPr lang="en-US"/>
          </a:p>
        </p:txBody>
      </p:sp>
      <p:pic>
        <p:nvPicPr>
          <p:cNvPr id="5" name="Content Placeholder 4" descr="A poster with text and images on it&#10;&#10;Description automatically generated">
            <a:extLst>
              <a:ext uri="{FF2B5EF4-FFF2-40B4-BE49-F238E27FC236}">
                <a16:creationId xmlns:a16="http://schemas.microsoft.com/office/drawing/2014/main" id="{EEAEDABD-D158-4A7E-E309-6687578299EC}"/>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352663" y="0"/>
            <a:ext cx="6401928" cy="4791588"/>
          </a:xfrm>
        </p:spPr>
      </p:pic>
      <p:sp>
        <p:nvSpPr>
          <p:cNvPr id="4" name="TextBox 3">
            <a:extLst>
              <a:ext uri="{FF2B5EF4-FFF2-40B4-BE49-F238E27FC236}">
                <a16:creationId xmlns:a16="http://schemas.microsoft.com/office/drawing/2014/main" id="{D234CEB3-4195-C0C1-A516-1AF64616A105}"/>
              </a:ext>
            </a:extLst>
          </p:cNvPr>
          <p:cNvSpPr txBox="1"/>
          <p:nvPr/>
        </p:nvSpPr>
        <p:spPr>
          <a:xfrm>
            <a:off x="8711" y="4791588"/>
            <a:ext cx="6469380" cy="261610"/>
          </a:xfrm>
          <a:prstGeom prst="rect">
            <a:avLst/>
          </a:prstGeom>
          <a:noFill/>
        </p:spPr>
        <p:txBody>
          <a:bodyPr wrap="square">
            <a:spAutoFit/>
          </a:bodyPr>
          <a:lstStyle/>
          <a:p>
            <a:r>
              <a:rPr lang="en-US" sz="1050"/>
              <a:t>https://nationalhealthcouncil.org/blog/what-should-patient-groups-tell-their-members-about-the-flu-vaccine/</a:t>
            </a:r>
          </a:p>
        </p:txBody>
      </p:sp>
    </p:spTree>
    <p:extLst>
      <p:ext uri="{BB962C8B-B14F-4D97-AF65-F5344CB8AC3E}">
        <p14:creationId xmlns:p14="http://schemas.microsoft.com/office/powerpoint/2010/main" val="125125342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FE25-E8EC-2C6D-F6D9-1BF9C874E786}"/>
              </a:ext>
            </a:extLst>
          </p:cNvPr>
          <p:cNvSpPr>
            <a:spLocks noGrp="1"/>
          </p:cNvSpPr>
          <p:nvPr>
            <p:ph type="title"/>
          </p:nvPr>
        </p:nvSpPr>
        <p:spPr/>
        <p:txBody>
          <a:bodyPr>
            <a:normAutofit/>
          </a:bodyPr>
          <a:lstStyle/>
          <a:p>
            <a:r>
              <a:rPr lang="en-US" sz="2400" dirty="0" err="1"/>
              <a:t>Bệnh</a:t>
            </a:r>
            <a:r>
              <a:rPr lang="en-US" sz="2400" dirty="0"/>
              <a:t> </a:t>
            </a:r>
            <a:r>
              <a:rPr lang="en-US" sz="2400" dirty="0" err="1"/>
              <a:t>cúm</a:t>
            </a:r>
            <a:endParaRPr lang="en-US" sz="2400" dirty="0"/>
          </a:p>
        </p:txBody>
      </p:sp>
      <p:sp>
        <p:nvSpPr>
          <p:cNvPr id="3" name="Content Placeholder 2">
            <a:extLst>
              <a:ext uri="{FF2B5EF4-FFF2-40B4-BE49-F238E27FC236}">
                <a16:creationId xmlns:a16="http://schemas.microsoft.com/office/drawing/2014/main" id="{BA102963-EF78-59E8-D868-9CDAC745116F}"/>
              </a:ext>
            </a:extLst>
          </p:cNvPr>
          <p:cNvSpPr>
            <a:spLocks noGrp="1"/>
          </p:cNvSpPr>
          <p:nvPr>
            <p:ph idx="1"/>
          </p:nvPr>
        </p:nvSpPr>
        <p:spPr>
          <a:xfrm>
            <a:off x="260698" y="1021080"/>
            <a:ext cx="3412142" cy="3596640"/>
          </a:xfrm>
        </p:spPr>
        <p:txBody>
          <a:bodyPr/>
          <a:lstStyle/>
          <a:p>
            <a:pPr>
              <a:lnSpc>
                <a:spcPct val="150000"/>
              </a:lnSpc>
              <a:spcBef>
                <a:spcPts val="600"/>
              </a:spcBef>
              <a:spcAft>
                <a:spcPts val="0"/>
              </a:spcAft>
            </a:pPr>
            <a:r>
              <a:rPr lang="en-US" sz="1350" dirty="0" err="1">
                <a:latin typeface="Arial" panose="020B0604020202020204" pitchFamily="34" charset="0"/>
                <a:ea typeface="MS Mincho" panose="02020609040205080304" pitchFamily="49" charset="-128"/>
              </a:rPr>
              <a:t>Bệnh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cúm</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là</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bệnh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viêm</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đường</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hô</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hấp</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cấp</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tính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phổ</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biến</a:t>
            </a:r>
            <a:endParaRPr lang="en-US" sz="1350" dirty="0">
              <a:latin typeface="Arial" panose="020B0604020202020204" pitchFamily="34" charset="0"/>
              <a:ea typeface="MS Mincho" panose="02020609040205080304" pitchFamily="49" charset="-128"/>
            </a:endParaRPr>
          </a:p>
          <a:p>
            <a:pPr>
              <a:lnSpc>
                <a:spcPct val="150000"/>
              </a:lnSpc>
              <a:spcBef>
                <a:spcPts val="600"/>
              </a:spcBef>
              <a:spcAft>
                <a:spcPts val="0"/>
              </a:spcAft>
            </a:pPr>
            <a:r>
              <a:rPr lang="en-US" sz="1350" dirty="0" err="1">
                <a:latin typeface="Arial" panose="020B0604020202020204" pitchFamily="34" charset="0"/>
                <a:ea typeface="MS Mincho" panose="02020609040205080304" pitchFamily="49" charset="-128"/>
              </a:rPr>
              <a:t>Bệnh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có</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thể</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xảy</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ra</a:t>
            </a:r>
            <a:r>
              <a:rPr lang="en-US" sz="1350" dirty="0">
                <a:latin typeface="Arial" panose="020B0604020202020204" pitchFamily="34" charset="0"/>
                <a:ea typeface="MS Mincho" panose="02020609040205080304" pitchFamily="49" charset="-128"/>
              </a:rPr>
              <a:t> ở </a:t>
            </a:r>
            <a:r>
              <a:rPr lang="en-US" sz="1350" dirty="0" err="1">
                <a:latin typeface="Arial" panose="020B0604020202020204" pitchFamily="34" charset="0"/>
                <a:ea typeface="MS Mincho" panose="02020609040205080304" pitchFamily="49" charset="-128"/>
              </a:rPr>
              <a:t>mọi</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lứa</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tuổi</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và</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thường</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xảy</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ra</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theo</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mùa</a:t>
            </a:r>
            <a:r>
              <a:rPr lang="en-US"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bắc</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bán</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cầu</a:t>
            </a:r>
            <a:r>
              <a:rPr lang="en-US" sz="1350" dirty="0">
                <a:latin typeface="Arial" panose="020B0604020202020204" pitchFamily="34" charset="0"/>
                <a:ea typeface="MS Mincho" panose="02020609040205080304" pitchFamily="49" charset="-128"/>
              </a:rPr>
              <a:t> (11</a:t>
            </a:r>
            <a:r>
              <a:rPr lang="en-US" sz="1350" dirty="0">
                <a:latin typeface="Arial" panose="020B0604020202020204" pitchFamily="34" charset="0"/>
                <a:ea typeface="MS Mincho" panose="02020609040205080304" pitchFamily="49" charset="-128"/>
                <a:sym typeface="Wingdings" panose="05000000000000000000" pitchFamily="2" charset="2"/>
              </a:rPr>
              <a:t>4), </a:t>
            </a:r>
            <a:r>
              <a:rPr lang="en-US" sz="1350" dirty="0" err="1">
                <a:latin typeface="Arial" panose="020B0604020202020204" pitchFamily="34" charset="0"/>
                <a:ea typeface="MS Mincho" panose="02020609040205080304" pitchFamily="49" charset="-128"/>
                <a:sym typeface="Wingdings" panose="05000000000000000000" pitchFamily="2" charset="2"/>
              </a:rPr>
              <a:t>nam</a:t>
            </a:r>
            <a:r>
              <a:rPr lang="en-US" sz="1350" dirty="0">
                <a:latin typeface="Arial" panose="020B0604020202020204" pitchFamily="34" charset="0"/>
                <a:ea typeface="MS Mincho" panose="02020609040205080304" pitchFamily="49" charset="-128"/>
                <a:sym typeface="Wingdings" panose="05000000000000000000" pitchFamily="2" charset="2"/>
              </a:rPr>
              <a:t> </a:t>
            </a:r>
            <a:r>
              <a:rPr lang="en-US" sz="1350" dirty="0" err="1">
                <a:latin typeface="Arial" panose="020B0604020202020204" pitchFamily="34" charset="0"/>
                <a:ea typeface="MS Mincho" panose="02020609040205080304" pitchFamily="49" charset="-128"/>
                <a:sym typeface="Wingdings" panose="05000000000000000000" pitchFamily="2" charset="2"/>
              </a:rPr>
              <a:t>bán</a:t>
            </a:r>
            <a:r>
              <a:rPr lang="en-US" sz="1350" dirty="0">
                <a:latin typeface="Arial" panose="020B0604020202020204" pitchFamily="34" charset="0"/>
                <a:ea typeface="MS Mincho" panose="02020609040205080304" pitchFamily="49" charset="-128"/>
                <a:sym typeface="Wingdings" panose="05000000000000000000" pitchFamily="2" charset="2"/>
              </a:rPr>
              <a:t> </a:t>
            </a:r>
            <a:r>
              <a:rPr lang="en-US" sz="1350" dirty="0" err="1">
                <a:latin typeface="Arial" panose="020B0604020202020204" pitchFamily="34" charset="0"/>
                <a:ea typeface="MS Mincho" panose="02020609040205080304" pitchFamily="49" charset="-128"/>
                <a:sym typeface="Wingdings" panose="05000000000000000000" pitchFamily="2" charset="2"/>
              </a:rPr>
              <a:t>cầu</a:t>
            </a:r>
            <a:r>
              <a:rPr lang="en-US" sz="1350" dirty="0">
                <a:latin typeface="Arial" panose="020B0604020202020204" pitchFamily="34" charset="0"/>
                <a:ea typeface="MS Mincho" panose="02020609040205080304" pitchFamily="49" charset="-128"/>
                <a:sym typeface="Wingdings" panose="05000000000000000000" pitchFamily="2" charset="2"/>
              </a:rPr>
              <a:t> (510), </a:t>
            </a:r>
            <a:r>
              <a:rPr lang="vi-VN" sz="1350" dirty="0" err="1">
                <a:latin typeface="Arial" panose="020B0604020202020204" pitchFamily="34" charset="0"/>
                <a:ea typeface="MS Mincho" panose="02020609040205080304" pitchFamily="49" charset="-128"/>
              </a:rPr>
              <a:t>miền</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nhiệt</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đới</a:t>
            </a:r>
            <a:r>
              <a:rPr lang="vi-VN" sz="1350" dirty="0">
                <a:latin typeface="Arial" panose="020B0604020202020204" pitchFamily="34" charset="0"/>
                <a:ea typeface="MS Mincho" panose="02020609040205080304" pitchFamily="49" charset="-128"/>
              </a:rPr>
              <a:t> </a:t>
            </a:r>
            <a:r>
              <a:rPr lang="en-US" sz="1350" dirty="0">
                <a:latin typeface="Arial" panose="020B0604020202020204" pitchFamily="34" charset="0"/>
                <a:ea typeface="MS Mincho" panose="02020609040205080304" pitchFamily="49" charset="-128"/>
              </a:rPr>
              <a:t>(</a:t>
            </a:r>
            <a:r>
              <a:rPr lang="vi-VN" sz="1350" dirty="0" err="1">
                <a:latin typeface="Arial" panose="020B0604020202020204" pitchFamily="34" charset="0"/>
                <a:ea typeface="MS Mincho" panose="02020609040205080304" pitchFamily="49" charset="-128"/>
              </a:rPr>
              <a:t>bất</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cứ</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thời</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điểm</a:t>
            </a:r>
            <a:r>
              <a:rPr lang="vi-VN" sz="1350" dirty="0">
                <a:latin typeface="Arial" panose="020B0604020202020204" pitchFamily="34" charset="0"/>
                <a:ea typeface="MS Mincho" panose="02020609040205080304" pitchFamily="49" charset="-128"/>
              </a:rPr>
              <a:t> </a:t>
            </a:r>
            <a:r>
              <a:rPr lang="vi-VN" sz="1350" dirty="0" err="1">
                <a:latin typeface="Arial" panose="020B0604020202020204" pitchFamily="34" charset="0"/>
                <a:ea typeface="MS Mincho" panose="02020609040205080304" pitchFamily="49" charset="-128"/>
              </a:rPr>
              <a:t>nào</a:t>
            </a:r>
            <a:r>
              <a:rPr lang="en-US" sz="1350" dirty="0">
                <a:latin typeface="Arial" panose="020B0604020202020204" pitchFamily="34" charset="0"/>
                <a:ea typeface="MS Mincho" panose="02020609040205080304" pitchFamily="49" charset="-128"/>
              </a:rPr>
              <a:t>)</a:t>
            </a:r>
            <a:r>
              <a:rPr lang="vi-VN" sz="1350" dirty="0">
                <a:latin typeface="Arial" panose="020B0604020202020204" pitchFamily="34" charset="0"/>
                <a:ea typeface="MS Mincho" panose="02020609040205080304" pitchFamily="49" charset="-128"/>
              </a:rPr>
              <a:t>.</a:t>
            </a:r>
            <a:endParaRPr lang="en-US" sz="1350" dirty="0">
              <a:latin typeface="Arial" panose="020B0604020202020204" pitchFamily="34" charset="0"/>
              <a:ea typeface="MS Mincho" panose="02020609040205080304" pitchFamily="49" charset="-128"/>
            </a:endParaRPr>
          </a:p>
          <a:p>
            <a:pPr>
              <a:lnSpc>
                <a:spcPct val="150000"/>
              </a:lnSpc>
              <a:spcBef>
                <a:spcPts val="600"/>
              </a:spcBef>
              <a:spcAft>
                <a:spcPts val="0"/>
              </a:spcAft>
            </a:pPr>
            <a:r>
              <a:rPr lang="en-US" sz="1350" dirty="0" err="1">
                <a:latin typeface="Arial" panose="020B0604020202020204" pitchFamily="34" charset="0"/>
                <a:ea typeface="MS Mincho" panose="02020609040205080304" pitchFamily="49" charset="-128"/>
              </a:rPr>
              <a:t>Trong</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lịch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sử</a:t>
            </a:r>
            <a:r>
              <a:rPr lang="en-US" sz="1350" dirty="0">
                <a:latin typeface="Arial" panose="020B0604020202020204" pitchFamily="34" charset="0"/>
                <a:ea typeface="MS Mincho" panose="02020609040205080304" pitchFamily="49" charset="-128"/>
              </a:rPr>
              <a:t> </a:t>
            </a:r>
            <a:r>
              <a:rPr lang="en-US" sz="1350" err="1">
                <a:latin typeface="Arial" panose="020B0604020202020204" pitchFamily="34" charset="0"/>
                <a:ea typeface="MS Mincho" panose="02020609040205080304" pitchFamily="49" charset="-128"/>
              </a:rPr>
              <a:t>có</a:t>
            </a:r>
            <a:r>
              <a:rPr lang="en-US" sz="1350">
                <a:latin typeface="Arial" panose="020B0604020202020204" pitchFamily="34" charset="0"/>
                <a:ea typeface="MS Mincho" panose="02020609040205080304" pitchFamily="49" charset="-128"/>
              </a:rPr>
              <a:t> nhiều </a:t>
            </a:r>
            <a:r>
              <a:rPr lang="en-US" sz="1350" dirty="0" err="1">
                <a:latin typeface="Arial" panose="020B0604020202020204" pitchFamily="34" charset="0"/>
                <a:ea typeface="MS Mincho" panose="02020609040205080304" pitchFamily="49" charset="-128"/>
              </a:rPr>
              <a:t>đại</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dịch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cúm</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làm</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chết</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hàng</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triệu</a:t>
            </a:r>
            <a:r>
              <a:rPr lang="en-US" sz="1350" dirty="0">
                <a:latin typeface="Arial" panose="020B0604020202020204" pitchFamily="34" charset="0"/>
                <a:ea typeface="MS Mincho" panose="02020609040205080304" pitchFamily="49" charset="-128"/>
              </a:rPr>
              <a:t> người </a:t>
            </a:r>
            <a:r>
              <a:rPr lang="en-US" sz="1350" dirty="0" err="1">
                <a:latin typeface="Arial" panose="020B0604020202020204" pitchFamily="34" charset="0"/>
                <a:ea typeface="MS Mincho" panose="02020609040205080304" pitchFamily="49" charset="-128"/>
              </a:rPr>
              <a:t>và</a:t>
            </a:r>
            <a:r>
              <a:rPr lang="en-US" sz="1350" dirty="0">
                <a:latin typeface="Arial" panose="020B0604020202020204" pitchFamily="34" charset="0"/>
                <a:ea typeface="MS Mincho" panose="02020609040205080304" pitchFamily="49" charset="-128"/>
              </a:rPr>
              <a:t> ngày nay </a:t>
            </a:r>
            <a:r>
              <a:rPr lang="en-US" sz="1350" dirty="0" err="1">
                <a:latin typeface="Arial" panose="020B0604020202020204" pitchFamily="34" charset="0"/>
                <a:ea typeface="MS Mincho" panose="02020609040205080304" pitchFamily="49" charset="-128"/>
              </a:rPr>
              <a:t>một</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số</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đối</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tượng</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vẫn</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có</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thể</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gặp</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nguy</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hiểm</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khi</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bị</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cúm</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như</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trẻ</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em</a:t>
            </a:r>
            <a:r>
              <a:rPr lang="en-US" sz="1350" dirty="0">
                <a:latin typeface="Arial" panose="020B0604020202020204" pitchFamily="34" charset="0"/>
                <a:ea typeface="MS Mincho" panose="02020609040205080304" pitchFamily="49" charset="-128"/>
              </a:rPr>
              <a:t>, người </a:t>
            </a:r>
            <a:r>
              <a:rPr lang="en-US" sz="1350" dirty="0" err="1">
                <a:latin typeface="Arial" panose="020B0604020202020204" pitchFamily="34" charset="0"/>
                <a:ea typeface="MS Mincho" panose="02020609040205080304" pitchFamily="49" charset="-128"/>
              </a:rPr>
              <a:t>già</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phụ</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nữ</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có</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thai</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và</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một</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số</a:t>
            </a:r>
            <a:r>
              <a:rPr lang="en-US" sz="1350" dirty="0">
                <a:latin typeface="Arial" panose="020B0604020202020204" pitchFamily="34" charset="0"/>
                <a:ea typeface="MS Mincho" panose="02020609040205080304" pitchFamily="49" charset="-128"/>
              </a:rPr>
              <a:t> người </a:t>
            </a:r>
            <a:r>
              <a:rPr lang="en-US" sz="1350" dirty="0" err="1">
                <a:latin typeface="Arial" panose="020B0604020202020204" pitchFamily="34" charset="0"/>
                <a:ea typeface="MS Mincho" panose="02020609040205080304" pitchFamily="49" charset="-128"/>
              </a:rPr>
              <a:t>mắc</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các</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bệnh</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mạn</a:t>
            </a:r>
            <a:r>
              <a:rPr lang="en-US" sz="1350" dirty="0">
                <a:latin typeface="Arial" panose="020B0604020202020204" pitchFamily="34" charset="0"/>
                <a:ea typeface="MS Mincho" panose="02020609040205080304" pitchFamily="49" charset="-128"/>
              </a:rPr>
              <a:t> </a:t>
            </a:r>
            <a:r>
              <a:rPr lang="en-US" sz="1350" dirty="0" err="1">
                <a:latin typeface="Arial" panose="020B0604020202020204" pitchFamily="34" charset="0"/>
                <a:ea typeface="MS Mincho" panose="02020609040205080304" pitchFamily="49" charset="-128"/>
              </a:rPr>
              <a:t>tính</a:t>
            </a:r>
            <a:r>
              <a:rPr lang="en-US" sz="1350" dirty="0">
                <a:latin typeface="Arial" panose="020B0604020202020204" pitchFamily="34" charset="0"/>
                <a:ea typeface="MS Mincho" panose="02020609040205080304" pitchFamily="49" charset="-128"/>
              </a:rPr>
              <a:t>.</a:t>
            </a:r>
            <a:endParaRPr lang="en-US" sz="1125" dirty="0"/>
          </a:p>
        </p:txBody>
      </p:sp>
      <p:pic>
        <p:nvPicPr>
          <p:cNvPr id="4" name="Picture 3">
            <a:extLst>
              <a:ext uri="{FF2B5EF4-FFF2-40B4-BE49-F238E27FC236}">
                <a16:creationId xmlns:a16="http://schemas.microsoft.com/office/drawing/2014/main" id="{FF2BA593-2FD2-1A35-02A2-AEF4C9E8F01B}"/>
              </a:ext>
            </a:extLst>
          </p:cNvPr>
          <p:cNvPicPr>
            <a:picLocks noChangeAspect="1"/>
          </p:cNvPicPr>
          <p:nvPr/>
        </p:nvPicPr>
        <p:blipFill>
          <a:blip r:embed="rId2"/>
          <a:stretch>
            <a:fillRect/>
          </a:stretch>
        </p:blipFill>
        <p:spPr>
          <a:xfrm>
            <a:off x="3672840" y="1417320"/>
            <a:ext cx="2914259" cy="2331720"/>
          </a:xfrm>
          <a:prstGeom prst="rect">
            <a:avLst/>
          </a:prstGeom>
        </p:spPr>
      </p:pic>
    </p:spTree>
    <p:extLst>
      <p:ext uri="{BB962C8B-B14F-4D97-AF65-F5344CB8AC3E}">
        <p14:creationId xmlns:p14="http://schemas.microsoft.com/office/powerpoint/2010/main" val="417533333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81E2-51CF-D51F-8BBB-9292E1FCB18E}"/>
              </a:ext>
            </a:extLst>
          </p:cNvPr>
          <p:cNvSpPr>
            <a:spLocks noGrp="1"/>
          </p:cNvSpPr>
          <p:nvPr>
            <p:ph type="title"/>
          </p:nvPr>
        </p:nvSpPr>
        <p:spPr/>
        <p:txBody>
          <a:bodyPr>
            <a:normAutofit/>
          </a:bodyPr>
          <a:lstStyle/>
          <a:p>
            <a:r>
              <a:rPr lang="en-US" sz="2400" dirty="0"/>
              <a:t>Virus </a:t>
            </a:r>
            <a:r>
              <a:rPr lang="en-US" sz="2400" dirty="0" err="1"/>
              <a:t>cúm</a:t>
            </a:r>
            <a:endParaRPr lang="en-US" sz="2400" dirty="0"/>
          </a:p>
        </p:txBody>
      </p:sp>
      <p:sp>
        <p:nvSpPr>
          <p:cNvPr id="3" name="Content Placeholder 2">
            <a:extLst>
              <a:ext uri="{FF2B5EF4-FFF2-40B4-BE49-F238E27FC236}">
                <a16:creationId xmlns:a16="http://schemas.microsoft.com/office/drawing/2014/main" id="{7AEC67DA-0A6B-F68A-6C75-E4DE361DBEB3}"/>
              </a:ext>
            </a:extLst>
          </p:cNvPr>
          <p:cNvSpPr>
            <a:spLocks noGrp="1"/>
          </p:cNvSpPr>
          <p:nvPr>
            <p:ph idx="1"/>
          </p:nvPr>
        </p:nvSpPr>
        <p:spPr>
          <a:xfrm>
            <a:off x="288881" y="960120"/>
            <a:ext cx="3532633" cy="3106129"/>
          </a:xfrm>
        </p:spPr>
        <p:txBody>
          <a:bodyPr/>
          <a:lstStyle/>
          <a:p>
            <a:pPr algn="just">
              <a:spcBef>
                <a:spcPts val="0"/>
              </a:spcBef>
              <a:spcAft>
                <a:spcPts val="0"/>
              </a:spcAft>
              <a:buFont typeface="Wingdings" panose="05000000000000000000" pitchFamily="2" charset="2"/>
              <a:buChar char="§"/>
              <a:tabLst>
                <a:tab pos="200025" algn="l"/>
                <a:tab pos="400050" algn="l"/>
                <a:tab pos="600075" algn="l"/>
                <a:tab pos="800100" algn="l"/>
                <a:tab pos="1000125" algn="l"/>
                <a:tab pos="1200150" algn="l"/>
                <a:tab pos="1400175" algn="l"/>
                <a:tab pos="1600200" algn="l"/>
                <a:tab pos="1800225" algn="l"/>
                <a:tab pos="2000250" algn="l"/>
                <a:tab pos="2200275" algn="l"/>
                <a:tab pos="2400300" algn="l"/>
              </a:tabLst>
            </a:pPr>
            <a:r>
              <a:rPr lang="en-US" sz="1400" dirty="0" err="1">
                <a:ea typeface="MS Mincho" panose="02020609040205080304" pitchFamily="49" charset="-128"/>
                <a:cs typeface="Times New Roman" panose="02020603050405020304" pitchFamily="18" charset="0"/>
              </a:rPr>
              <a:t>Có</a:t>
            </a:r>
            <a:r>
              <a:rPr lang="en-US" sz="1400" dirty="0">
                <a:ea typeface="MS Mincho" panose="02020609040205080304" pitchFamily="49" charset="-128"/>
                <a:cs typeface="Times New Roman" panose="02020603050405020304" pitchFamily="18" charset="0"/>
              </a:rPr>
              <a:t> </a:t>
            </a:r>
            <a:r>
              <a:rPr lang="en-US" sz="1400">
                <a:ea typeface="MS Mincho" panose="02020609040205080304" pitchFamily="49" charset="-128"/>
                <a:cs typeface="Times New Roman" panose="02020603050405020304" pitchFamily="18" charset="0"/>
              </a:rPr>
              <a:t>3 (4) chủng </a:t>
            </a:r>
            <a:r>
              <a:rPr lang="en-US" sz="1400" dirty="0">
                <a:ea typeface="MS Mincho" panose="02020609040205080304" pitchFamily="49" charset="-128"/>
                <a:cs typeface="Times New Roman" panose="02020603050405020304" pitchFamily="18" charset="0"/>
              </a:rPr>
              <a:t>vi-</a:t>
            </a:r>
            <a:r>
              <a:rPr lang="en-US" sz="1400" dirty="0" err="1">
                <a:ea typeface="MS Mincho" panose="02020609040205080304" pitchFamily="49" charset="-128"/>
                <a:cs typeface="Times New Roman" panose="02020603050405020304" pitchFamily="18" charset="0"/>
              </a:rPr>
              <a:t>rút</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cúm</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là</a:t>
            </a:r>
            <a:r>
              <a:rPr lang="en-US" sz="1400" dirty="0">
                <a:ea typeface="MS Mincho" panose="02020609040205080304" pitchFamily="49" charset="-128"/>
                <a:cs typeface="Times New Roman" panose="02020603050405020304" pitchFamily="18" charset="0"/>
              </a:rPr>
              <a:t> A, B </a:t>
            </a:r>
            <a:r>
              <a:rPr lang="en-US" sz="1400" dirty="0" err="1">
                <a:ea typeface="MS Mincho" panose="02020609040205080304" pitchFamily="49" charset="-128"/>
                <a:cs typeface="Times New Roman" panose="02020603050405020304" pitchFamily="18" charset="0"/>
              </a:rPr>
              <a:t>và</a:t>
            </a:r>
            <a:r>
              <a:rPr lang="en-US" sz="1400" dirty="0">
                <a:ea typeface="MS Mincho" panose="02020609040205080304" pitchFamily="49" charset="-128"/>
                <a:cs typeface="Times New Roman" panose="02020603050405020304" pitchFamily="18" charset="0"/>
              </a:rPr>
              <a:t> </a:t>
            </a:r>
            <a:r>
              <a:rPr lang="en-US" sz="1400">
                <a:ea typeface="MS Mincho" panose="02020609040205080304" pitchFamily="49" charset="-128"/>
                <a:cs typeface="Times New Roman" panose="02020603050405020304" pitchFamily="18" charset="0"/>
              </a:rPr>
              <a:t>C (D) trong </a:t>
            </a:r>
            <a:r>
              <a:rPr lang="en-US" sz="1400" dirty="0" err="1">
                <a:ea typeface="MS Mincho" panose="02020609040205080304" pitchFamily="49" charset="-128"/>
                <a:cs typeface="Times New Roman" panose="02020603050405020304" pitchFamily="18" charset="0"/>
              </a:rPr>
              <a:t>đó</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cúm</a:t>
            </a:r>
            <a:r>
              <a:rPr lang="en-US" sz="1400" dirty="0">
                <a:ea typeface="MS Mincho" panose="02020609040205080304" pitchFamily="49" charset="-128"/>
                <a:cs typeface="Times New Roman" panose="02020603050405020304" pitchFamily="18" charset="0"/>
              </a:rPr>
              <a:t> A </a:t>
            </a:r>
            <a:r>
              <a:rPr lang="en-US" sz="1400" dirty="0" err="1">
                <a:ea typeface="MS Mincho" panose="02020609040205080304" pitchFamily="49" charset="-128"/>
                <a:cs typeface="Times New Roman" panose="02020603050405020304" pitchFamily="18" charset="0"/>
              </a:rPr>
              <a:t>và</a:t>
            </a:r>
            <a:r>
              <a:rPr lang="en-US" sz="1400" dirty="0">
                <a:ea typeface="MS Mincho" panose="02020609040205080304" pitchFamily="49" charset="-128"/>
                <a:cs typeface="Times New Roman" panose="02020603050405020304" pitchFamily="18" charset="0"/>
              </a:rPr>
              <a:t> B </a:t>
            </a:r>
            <a:r>
              <a:rPr lang="en-US" sz="1400" dirty="0" err="1">
                <a:ea typeface="MS Mincho" panose="02020609040205080304" pitchFamily="49" charset="-128"/>
                <a:cs typeface="Times New Roman" panose="02020603050405020304" pitchFamily="18" charset="0"/>
              </a:rPr>
              <a:t>là</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nguyên</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nhân</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chủ</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yếu</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gây</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ra</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bệnh</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trong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thực</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tế</a:t>
            </a:r>
            <a:r>
              <a:rPr lang="en-US" sz="1400" dirty="0">
                <a:ea typeface="MS Mincho" panose="02020609040205080304" pitchFamily="49" charset="-128"/>
                <a:cs typeface="Times New Roman" panose="02020603050405020304" pitchFamily="18" charset="0"/>
              </a:rPr>
              <a:t>:</a:t>
            </a:r>
          </a:p>
          <a:p>
            <a:pPr marL="436562" indent="-285750" algn="just">
              <a:spcBef>
                <a:spcPts val="0"/>
              </a:spcBef>
              <a:spcAft>
                <a:spcPts val="0"/>
              </a:spcAft>
              <a:buFont typeface="Arial" panose="020B0604020202020204" pitchFamily="34" charset="0"/>
              <a:buChar char="•"/>
              <a:tabLst>
                <a:tab pos="200025" algn="l"/>
                <a:tab pos="400050" algn="l"/>
                <a:tab pos="600075" algn="l"/>
                <a:tab pos="800100" algn="l"/>
                <a:tab pos="1000125" algn="l"/>
                <a:tab pos="1200150" algn="l"/>
                <a:tab pos="1400175" algn="l"/>
                <a:tab pos="1600200" algn="l"/>
                <a:tab pos="1800225" algn="l"/>
                <a:tab pos="2000250" algn="l"/>
                <a:tab pos="2200275" algn="l"/>
                <a:tab pos="2400300" algn="l"/>
              </a:tabLst>
            </a:pPr>
            <a:r>
              <a:rPr lang="en-US" sz="1400" err="1">
                <a:ea typeface="MS Mincho" panose="02020609040205080304" pitchFamily="49" charset="-128"/>
                <a:cs typeface="Times New Roman" panose="02020603050405020304" pitchFamily="18" charset="0"/>
              </a:rPr>
              <a:t>Cúm</a:t>
            </a:r>
            <a:r>
              <a:rPr lang="en-US" sz="1400">
                <a:ea typeface="MS Mincho" panose="02020609040205080304" pitchFamily="49" charset="-128"/>
                <a:cs typeface="Times New Roman" panose="02020603050405020304" pitchFamily="18" charset="0"/>
              </a:rPr>
              <a:t> A:  </a:t>
            </a:r>
            <a:r>
              <a:rPr lang="en-US" sz="1400" err="1">
                <a:ea typeface="MS Mincho" panose="02020609040205080304" pitchFamily="49" charset="-128"/>
                <a:cs typeface="Times New Roman" panose="02020603050405020304" pitchFamily="18" charset="0"/>
              </a:rPr>
              <a:t>thường</a:t>
            </a:r>
            <a:r>
              <a:rPr lang="en-US" sz="1400">
                <a:ea typeface="MS Mincho" panose="02020609040205080304" pitchFamily="49" charset="-128"/>
                <a:cs typeface="Times New Roman" panose="02020603050405020304" pitchFamily="18" charset="0"/>
              </a:rPr>
              <a:t> gặp, nhiều </a:t>
            </a:r>
            <a:r>
              <a:rPr lang="en-US" sz="1400" dirty="0" err="1">
                <a:ea typeface="MS Mincho" panose="02020609040205080304" pitchFamily="49" charset="-128"/>
                <a:cs typeface="Times New Roman" panose="02020603050405020304" pitchFamily="18" charset="0"/>
              </a:rPr>
              <a:t>đại</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dịch</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lớn</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trên</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thế</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giới</a:t>
            </a:r>
            <a:r>
              <a:rPr lang="en-US" sz="1400" dirty="0">
                <a:ea typeface="MS Mincho" panose="02020609040205080304" pitchFamily="49" charset="-128"/>
                <a:cs typeface="Times New Roman" panose="02020603050405020304" pitchFamily="18" charset="0"/>
              </a:rPr>
              <a:t>.</a:t>
            </a:r>
          </a:p>
          <a:p>
            <a:pPr marL="436562" indent="-285750" algn="just">
              <a:spcBef>
                <a:spcPts val="0"/>
              </a:spcBef>
              <a:spcAft>
                <a:spcPts val="0"/>
              </a:spcAft>
              <a:buFont typeface="Arial" panose="020B0604020202020204" pitchFamily="34" charset="0"/>
              <a:buChar char="•"/>
              <a:tabLst>
                <a:tab pos="200025" algn="l"/>
                <a:tab pos="400050" algn="l"/>
                <a:tab pos="600075" algn="l"/>
                <a:tab pos="800100" algn="l"/>
                <a:tab pos="1000125" algn="l"/>
                <a:tab pos="1200150" algn="l"/>
                <a:tab pos="1400175" algn="l"/>
                <a:tab pos="1600200" algn="l"/>
                <a:tab pos="1800225" algn="l"/>
                <a:tab pos="2000250" algn="l"/>
                <a:tab pos="2200275" algn="l"/>
                <a:tab pos="2400300" algn="l"/>
              </a:tabLst>
            </a:pPr>
            <a:r>
              <a:rPr lang="en-US" sz="1400" err="1">
                <a:ea typeface="MS Mincho" panose="02020609040205080304" pitchFamily="49" charset="-128"/>
                <a:cs typeface="Times New Roman" panose="02020603050405020304" pitchFamily="18" charset="0"/>
              </a:rPr>
              <a:t>Cúm</a:t>
            </a:r>
            <a:r>
              <a:rPr lang="en-US" sz="1400">
                <a:ea typeface="MS Mincho" panose="02020609040205080304" pitchFamily="49" charset="-128"/>
                <a:cs typeface="Times New Roman" panose="02020603050405020304" pitchFamily="18" charset="0"/>
              </a:rPr>
              <a:t> B: bệnh nhẹ, có </a:t>
            </a:r>
            <a:r>
              <a:rPr lang="en-US" sz="1400" dirty="0">
                <a:ea typeface="MS Mincho" panose="02020609040205080304" pitchFamily="49" charset="-128"/>
                <a:cs typeface="Times New Roman" panose="02020603050405020304" pitchFamily="18" charset="0"/>
              </a:rPr>
              <a:t>xu </a:t>
            </a:r>
            <a:r>
              <a:rPr lang="en-US" sz="1400" dirty="0" err="1">
                <a:ea typeface="MS Mincho" panose="02020609040205080304" pitchFamily="49" charset="-128"/>
                <a:cs typeface="Times New Roman" panose="02020603050405020304" pitchFamily="18" charset="0"/>
              </a:rPr>
              <a:t>hướng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lưu</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hành</a:t>
            </a:r>
            <a:r>
              <a:rPr lang="en-US" sz="1400" dirty="0">
                <a:ea typeface="MS Mincho" panose="02020609040205080304" pitchFamily="49" charset="-128"/>
                <a:cs typeface="Times New Roman" panose="02020603050405020304" pitchFamily="18" charset="0"/>
              </a:rPr>
              <a:t> </a:t>
            </a:r>
            <a:r>
              <a:rPr lang="en-US" sz="1400" err="1">
                <a:ea typeface="MS Mincho" panose="02020609040205080304" pitchFamily="49" charset="-128"/>
                <a:cs typeface="Times New Roman" panose="02020603050405020304" pitchFamily="18" charset="0"/>
              </a:rPr>
              <a:t>cùng</a:t>
            </a:r>
            <a:r>
              <a:rPr lang="en-US" sz="1400">
                <a:ea typeface="MS Mincho" panose="02020609040205080304" pitchFamily="49" charset="-128"/>
                <a:cs typeface="Times New Roman" panose="02020603050405020304" pitchFamily="18" charset="0"/>
              </a:rPr>
              <a:t> cúm </a:t>
            </a:r>
            <a:r>
              <a:rPr lang="en-US" sz="1400" dirty="0">
                <a:ea typeface="MS Mincho" panose="02020609040205080304" pitchFamily="49" charset="-128"/>
                <a:cs typeface="Times New Roman" panose="02020603050405020304" pitchFamily="18" charset="0"/>
              </a:rPr>
              <a:t>A </a:t>
            </a:r>
            <a:r>
              <a:rPr lang="en-US" sz="1400" dirty="0" err="1">
                <a:ea typeface="MS Mincho" panose="02020609040205080304" pitchFamily="49" charset="-128"/>
                <a:cs typeface="Times New Roman" panose="02020603050405020304" pitchFamily="18" charset="0"/>
              </a:rPr>
              <a:t>trong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các</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đợt</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bùng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phát</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hàng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năm</a:t>
            </a:r>
            <a:r>
              <a:rPr lang="en-US" sz="1400" dirty="0">
                <a:ea typeface="MS Mincho" panose="02020609040205080304" pitchFamily="49" charset="-128"/>
                <a:cs typeface="Times New Roman" panose="02020603050405020304" pitchFamily="18" charset="0"/>
              </a:rPr>
              <a:t>.</a:t>
            </a:r>
          </a:p>
          <a:p>
            <a:pPr marL="436562" indent="-285750" algn="just">
              <a:spcBef>
                <a:spcPts val="0"/>
              </a:spcBef>
              <a:spcAft>
                <a:spcPts val="0"/>
              </a:spcAft>
              <a:buFont typeface="Arial" panose="020B0604020202020204" pitchFamily="34" charset="0"/>
              <a:buChar char="•"/>
              <a:tabLst>
                <a:tab pos="200025" algn="l"/>
                <a:tab pos="400050" algn="l"/>
                <a:tab pos="600075" algn="l"/>
                <a:tab pos="800100" algn="l"/>
                <a:tab pos="1000125" algn="l"/>
                <a:tab pos="1200150" algn="l"/>
                <a:tab pos="1400175" algn="l"/>
                <a:tab pos="1600200" algn="l"/>
                <a:tab pos="1800225" algn="l"/>
                <a:tab pos="2000250" algn="l"/>
                <a:tab pos="2200275" algn="l"/>
                <a:tab pos="2400300" algn="l"/>
              </a:tabLst>
            </a:pPr>
            <a:r>
              <a:rPr lang="en-US" sz="1400" err="1">
                <a:ea typeface="MS Mincho" panose="02020609040205080304" pitchFamily="49" charset="-128"/>
                <a:cs typeface="Times New Roman" panose="02020603050405020304" pitchFamily="18" charset="0"/>
              </a:rPr>
              <a:t>Cúm</a:t>
            </a:r>
            <a:r>
              <a:rPr lang="en-US" sz="1400">
                <a:ea typeface="MS Mincho" panose="02020609040205080304" pitchFamily="49" charset="-128"/>
                <a:cs typeface="Times New Roman" panose="02020603050405020304" pitchFamily="18" charset="0"/>
              </a:rPr>
              <a:t> C: bệnh </a:t>
            </a:r>
            <a:r>
              <a:rPr lang="en-US" sz="1400" dirty="0" err="1">
                <a:ea typeface="MS Mincho" panose="02020609040205080304" pitchFamily="49" charset="-128"/>
                <a:cs typeface="Times New Roman" panose="02020603050405020304" pitchFamily="18" charset="0"/>
              </a:rPr>
              <a:t>nhẹ</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hoặc</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không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triệu</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chứng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giống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như</a:t>
            </a:r>
            <a:r>
              <a:rPr lang="en-US" sz="1400" dirty="0">
                <a:ea typeface="MS Mincho" panose="02020609040205080304" pitchFamily="49" charset="-128"/>
                <a:cs typeface="Times New Roman" panose="02020603050405020304" pitchFamily="18" charset="0"/>
              </a:rPr>
              <a:t> cảm </a:t>
            </a:r>
            <a:r>
              <a:rPr lang="en-US" sz="1400" dirty="0" err="1">
                <a:ea typeface="MS Mincho" panose="02020609040205080304" pitchFamily="49" charset="-128"/>
                <a:cs typeface="Times New Roman" panose="02020603050405020304" pitchFamily="18" charset="0"/>
              </a:rPr>
              <a:t>lạnh</a:t>
            </a:r>
            <a:r>
              <a:rPr lang="en-US" sz="1400" dirty="0">
                <a:ea typeface="MS Mincho" panose="02020609040205080304" pitchFamily="49" charset="-128"/>
                <a:cs typeface="Times New Roman" panose="02020603050405020304" pitchFamily="18" charset="0"/>
              </a:rPr>
              <a:t>.</a:t>
            </a:r>
          </a:p>
          <a:p>
            <a:pPr algn="just">
              <a:spcBef>
                <a:spcPts val="0"/>
              </a:spcBef>
              <a:spcAft>
                <a:spcPts val="0"/>
              </a:spcAft>
              <a:buFont typeface="Wingdings" panose="05000000000000000000" pitchFamily="2" charset="2"/>
              <a:buChar char="§"/>
              <a:tabLst>
                <a:tab pos="200025" algn="l"/>
                <a:tab pos="400050" algn="l"/>
                <a:tab pos="600075" algn="l"/>
                <a:tab pos="800100" algn="l"/>
                <a:tab pos="1000125" algn="l"/>
                <a:tab pos="1200150" algn="l"/>
                <a:tab pos="1400175" algn="l"/>
                <a:tab pos="1600200" algn="l"/>
                <a:tab pos="1800225" algn="l"/>
                <a:tab pos="2000250" algn="l"/>
                <a:tab pos="2200275" algn="l"/>
                <a:tab pos="2400300" algn="l"/>
              </a:tabLst>
            </a:pPr>
            <a:r>
              <a:rPr lang="en-US" sz="1400" dirty="0" err="1">
                <a:ea typeface="MS Mincho" panose="02020609040205080304" pitchFamily="49" charset="-128"/>
                <a:cs typeface="Times New Roman" panose="02020603050405020304" pitchFamily="18" charset="0"/>
              </a:rPr>
              <a:t>Cúm</a:t>
            </a:r>
            <a:r>
              <a:rPr lang="en-US" sz="1400" dirty="0">
                <a:ea typeface="MS Mincho" panose="02020609040205080304" pitchFamily="49" charset="-128"/>
                <a:cs typeface="Times New Roman" panose="02020603050405020304" pitchFamily="18" charset="0"/>
              </a:rPr>
              <a:t> A </a:t>
            </a:r>
            <a:r>
              <a:rPr lang="en-US" sz="1400" dirty="0" err="1">
                <a:ea typeface="MS Mincho" panose="02020609040205080304" pitchFamily="49" charset="-128"/>
                <a:cs typeface="Times New Roman" panose="02020603050405020304" pitchFamily="18" charset="0"/>
              </a:rPr>
              <a:t>được</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xếp</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loại</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dựa</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vào</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kháng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nguyên</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bề</a:t>
            </a:r>
            <a:r>
              <a:rPr lang="en-US" sz="1400" dirty="0">
                <a:ea typeface="MS Mincho" panose="02020609040205080304" pitchFamily="49" charset="-128"/>
                <a:cs typeface="Times New Roman" panose="02020603050405020304" pitchFamily="18" charset="0"/>
              </a:rPr>
              <a:t> </a:t>
            </a:r>
            <a:r>
              <a:rPr lang="en-US" sz="1400" err="1">
                <a:ea typeface="MS Mincho" panose="02020609040205080304" pitchFamily="49" charset="-128"/>
                <a:cs typeface="Times New Roman" panose="02020603050405020304" pitchFamily="18" charset="0"/>
              </a:rPr>
              <a:t>mặt</a:t>
            </a:r>
            <a:r>
              <a:rPr lang="en-US" sz="1400">
                <a:ea typeface="MS Mincho" panose="02020609040205080304" pitchFamily="49" charset="-128"/>
                <a:cs typeface="Times New Roman" panose="02020603050405020304" pitchFamily="18" charset="0"/>
              </a:rPr>
              <a:t> H </a:t>
            </a:r>
            <a:r>
              <a:rPr lang="en-US" sz="1400" dirty="0">
                <a:ea typeface="MS Mincho" panose="02020609040205080304" pitchFamily="49" charset="-128"/>
                <a:cs typeface="Times New Roman" panose="02020603050405020304" pitchFamily="18" charset="0"/>
              </a:rPr>
              <a:t>(haemagglutinin) </a:t>
            </a:r>
            <a:r>
              <a:rPr lang="en-US" sz="1400" dirty="0" err="1">
                <a:ea typeface="MS Mincho" panose="02020609040205080304" pitchFamily="49" charset="-128"/>
                <a:cs typeface="Times New Roman" panose="02020603050405020304" pitchFamily="18" charset="0"/>
              </a:rPr>
              <a:t>giúp</a:t>
            </a:r>
            <a:r>
              <a:rPr lang="en-US" sz="1400" dirty="0">
                <a:ea typeface="MS Mincho" panose="02020609040205080304" pitchFamily="49" charset="-128"/>
                <a:cs typeface="Times New Roman" panose="02020603050405020304" pitchFamily="18" charset="0"/>
              </a:rPr>
              <a:t> vi-</a:t>
            </a:r>
            <a:r>
              <a:rPr lang="en-US" sz="1400" dirty="0" err="1">
                <a:ea typeface="MS Mincho" panose="02020609040205080304" pitchFamily="49" charset="-128"/>
                <a:cs typeface="Times New Roman" panose="02020603050405020304" pitchFamily="18" charset="0"/>
              </a:rPr>
              <a:t>rút</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đi</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vào</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tế</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bào</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hô</a:t>
            </a:r>
            <a:r>
              <a:rPr lang="en-US" sz="1400" dirty="0">
                <a:ea typeface="MS Mincho" panose="02020609040205080304" pitchFamily="49" charset="-128"/>
                <a:cs typeface="Times New Roman" panose="02020603050405020304" pitchFamily="18" charset="0"/>
              </a:rPr>
              <a:t> </a:t>
            </a:r>
            <a:r>
              <a:rPr lang="en-US" sz="1400" err="1">
                <a:ea typeface="MS Mincho" panose="02020609040205080304" pitchFamily="49" charset="-128"/>
                <a:cs typeface="Times New Roman" panose="02020603050405020304" pitchFamily="18" charset="0"/>
              </a:rPr>
              <a:t>hấp</a:t>
            </a:r>
            <a:r>
              <a:rPr lang="en-US" sz="1400">
                <a:ea typeface="MS Mincho" panose="02020609040205080304" pitchFamily="49" charset="-128"/>
                <a:cs typeface="Times New Roman" panose="02020603050405020304" pitchFamily="18" charset="0"/>
              </a:rPr>
              <a:t> và N </a:t>
            </a:r>
            <a:r>
              <a:rPr lang="en-US" sz="1400" dirty="0">
                <a:ea typeface="MS Mincho" panose="02020609040205080304" pitchFamily="49" charset="-128"/>
                <a:cs typeface="Times New Roman" panose="02020603050405020304" pitchFamily="18" charset="0"/>
              </a:rPr>
              <a:t>(neuraminidase) </a:t>
            </a:r>
            <a:r>
              <a:rPr lang="en-US" sz="1400" dirty="0" err="1">
                <a:ea typeface="MS Mincho" panose="02020609040205080304" pitchFamily="49" charset="-128"/>
                <a:cs typeface="Times New Roman" panose="02020603050405020304" pitchFamily="18" charset="0"/>
              </a:rPr>
              <a:t>giúp</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phóng</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thích</a:t>
            </a:r>
            <a:r>
              <a:rPr lang="en-US" sz="1400" dirty="0">
                <a:ea typeface="MS Mincho" panose="02020609040205080304" pitchFamily="49" charset="-128"/>
                <a:cs typeface="Times New Roman" panose="02020603050405020304" pitchFamily="18" charset="0"/>
              </a:rPr>
              <a:t> vi-</a:t>
            </a:r>
            <a:r>
              <a:rPr lang="en-US" sz="1400" dirty="0" err="1">
                <a:ea typeface="MS Mincho" panose="02020609040205080304" pitchFamily="49" charset="-128"/>
                <a:cs typeface="Times New Roman" panose="02020603050405020304" pitchFamily="18" charset="0"/>
              </a:rPr>
              <a:t>rút</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từ</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các</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tế</a:t>
            </a:r>
            <a:r>
              <a:rPr lang="en-US" sz="1400" dirty="0">
                <a:ea typeface="MS Mincho" panose="02020609040205080304" pitchFamily="49" charset="-128"/>
                <a:cs typeface="Times New Roman" panose="02020603050405020304" pitchFamily="18" charset="0"/>
              </a:rPr>
              <a:t> </a:t>
            </a:r>
            <a:r>
              <a:rPr lang="en-US" sz="1400" dirty="0" err="1">
                <a:ea typeface="MS Mincho" panose="02020609040205080304" pitchFamily="49" charset="-128"/>
                <a:cs typeface="Times New Roman" panose="02020603050405020304" pitchFamily="18" charset="0"/>
              </a:rPr>
              <a:t>bị</a:t>
            </a:r>
            <a:r>
              <a:rPr lang="en-US" sz="1400" dirty="0">
                <a:ea typeface="MS Mincho" panose="02020609040205080304" pitchFamily="49" charset="-128"/>
                <a:cs typeface="Times New Roman" panose="02020603050405020304" pitchFamily="18" charset="0"/>
              </a:rPr>
              <a:t> </a:t>
            </a:r>
            <a:r>
              <a:rPr lang="en-US" sz="1400" err="1">
                <a:ea typeface="MS Mincho" panose="02020609040205080304" pitchFamily="49" charset="-128"/>
                <a:cs typeface="Times New Roman" panose="02020603050405020304" pitchFamily="18" charset="0"/>
              </a:rPr>
              <a:t>nhiễm</a:t>
            </a:r>
            <a:r>
              <a:rPr lang="en-US" sz="1400">
                <a:ea typeface="MS Mincho" panose="02020609040205080304" pitchFamily="49" charset="-128"/>
                <a:cs typeface="Times New Roman" panose="02020603050405020304" pitchFamily="18" charset="0"/>
              </a:rPr>
              <a:t> ra </a:t>
            </a:r>
            <a:r>
              <a:rPr lang="en-US" sz="1400" dirty="0" err="1">
                <a:ea typeface="MS Mincho" panose="02020609040205080304" pitchFamily="49" charset="-128"/>
                <a:cs typeface="Times New Roman" panose="02020603050405020304" pitchFamily="18" charset="0"/>
              </a:rPr>
              <a:t>ngoài</a:t>
            </a:r>
            <a:r>
              <a:rPr lang="en-US" sz="1400">
                <a:ea typeface="MS Mincho" panose="02020609040205080304" pitchFamily="49" charset="-128"/>
                <a:cs typeface="Times New Roman" panose="02020603050405020304" pitchFamily="18" charset="0"/>
              </a:rPr>
              <a:t>. </a:t>
            </a:r>
          </a:p>
          <a:p>
            <a:pPr marL="0" indent="0">
              <a:spcBef>
                <a:spcPts val="0"/>
              </a:spcBef>
              <a:spcAft>
                <a:spcPts val="0"/>
              </a:spcAft>
              <a:buNone/>
            </a:pPr>
            <a:endParaRPr lang="en-US" sz="1400" dirty="0"/>
          </a:p>
        </p:txBody>
      </p:sp>
      <p:pic>
        <p:nvPicPr>
          <p:cNvPr id="4" name="Picture 3">
            <a:extLst>
              <a:ext uri="{FF2B5EF4-FFF2-40B4-BE49-F238E27FC236}">
                <a16:creationId xmlns:a16="http://schemas.microsoft.com/office/drawing/2014/main" id="{E2C1AB18-E8A1-3B05-3B71-87CB90AED43B}"/>
              </a:ext>
            </a:extLst>
          </p:cNvPr>
          <p:cNvPicPr>
            <a:picLocks noChangeAspect="1"/>
          </p:cNvPicPr>
          <p:nvPr/>
        </p:nvPicPr>
        <p:blipFill>
          <a:blip r:embed="rId3"/>
          <a:stretch>
            <a:fillRect/>
          </a:stretch>
        </p:blipFill>
        <p:spPr>
          <a:xfrm>
            <a:off x="3943609" y="1329239"/>
            <a:ext cx="2818882" cy="1817528"/>
          </a:xfrm>
          <a:prstGeom prst="rect">
            <a:avLst/>
          </a:prstGeom>
        </p:spPr>
      </p:pic>
      <p:sp>
        <p:nvSpPr>
          <p:cNvPr id="6" name="TextBox 5">
            <a:extLst>
              <a:ext uri="{FF2B5EF4-FFF2-40B4-BE49-F238E27FC236}">
                <a16:creationId xmlns:a16="http://schemas.microsoft.com/office/drawing/2014/main" id="{F08B793F-555A-AFBD-C6D2-5019122BD744}"/>
              </a:ext>
            </a:extLst>
          </p:cNvPr>
          <p:cNvSpPr txBox="1"/>
          <p:nvPr/>
        </p:nvSpPr>
        <p:spPr>
          <a:xfrm>
            <a:off x="4129140" y="3339148"/>
            <a:ext cx="2378339" cy="248209"/>
          </a:xfrm>
          <a:prstGeom prst="rect">
            <a:avLst/>
          </a:prstGeom>
          <a:noFill/>
        </p:spPr>
        <p:txBody>
          <a:bodyPr wrap="square">
            <a:spAutoFit/>
          </a:bodyPr>
          <a:lstStyle/>
          <a:p>
            <a:pPr algn="ctr"/>
            <a:r>
              <a:rPr lang="en-US" sz="1013" dirty="0">
                <a:latin typeface="Arial" panose="020B0604020202020204" pitchFamily="34" charset="0"/>
                <a:ea typeface="MS Mincho" panose="02020609040205080304" pitchFamily="49" charset="-128"/>
                <a:cs typeface="Times New Roman" panose="02020603050405020304" pitchFamily="18" charset="0"/>
              </a:rPr>
              <a:t>18 </a:t>
            </a:r>
            <a:r>
              <a:rPr lang="en-US" sz="1013" dirty="0" err="1">
                <a:latin typeface="Arial" panose="020B0604020202020204" pitchFamily="34" charset="0"/>
                <a:ea typeface="MS Mincho" panose="02020609040205080304" pitchFamily="49" charset="-128"/>
                <a:cs typeface="Times New Roman" panose="02020603050405020304" pitchFamily="18" charset="0"/>
              </a:rPr>
              <a:t>loại</a:t>
            </a:r>
            <a:r>
              <a:rPr lang="en-US" sz="1013" dirty="0">
                <a:latin typeface="Arial" panose="020B0604020202020204" pitchFamily="34" charset="0"/>
                <a:ea typeface="MS Mincho" panose="02020609040205080304" pitchFamily="49" charset="-128"/>
                <a:cs typeface="Times New Roman" panose="02020603050405020304" pitchFamily="18" charset="0"/>
              </a:rPr>
              <a:t> H </a:t>
            </a:r>
            <a:r>
              <a:rPr lang="en-US" sz="1013" dirty="0" err="1">
                <a:latin typeface="Arial" panose="020B0604020202020204" pitchFamily="34" charset="0"/>
                <a:ea typeface="MS Mincho" panose="02020609040205080304" pitchFamily="49" charset="-128"/>
                <a:cs typeface="Times New Roman" panose="02020603050405020304" pitchFamily="18" charset="0"/>
              </a:rPr>
              <a:t>và</a:t>
            </a:r>
            <a:r>
              <a:rPr lang="en-US" sz="1013" dirty="0">
                <a:latin typeface="Arial" panose="020B0604020202020204" pitchFamily="34" charset="0"/>
                <a:ea typeface="MS Mincho" panose="02020609040205080304" pitchFamily="49" charset="-128"/>
                <a:cs typeface="Times New Roman" panose="02020603050405020304" pitchFamily="18" charset="0"/>
              </a:rPr>
              <a:t> 11 </a:t>
            </a:r>
            <a:r>
              <a:rPr lang="en-US" sz="1013" dirty="0" err="1">
                <a:latin typeface="Arial" panose="020B0604020202020204" pitchFamily="34" charset="0"/>
                <a:ea typeface="MS Mincho" panose="02020609040205080304" pitchFamily="49" charset="-128"/>
                <a:cs typeface="Times New Roman" panose="02020603050405020304" pitchFamily="18" charset="0"/>
              </a:rPr>
              <a:t>loại</a:t>
            </a:r>
            <a:r>
              <a:rPr lang="en-US" sz="1013" dirty="0">
                <a:latin typeface="Arial" panose="020B0604020202020204" pitchFamily="34" charset="0"/>
                <a:ea typeface="MS Mincho" panose="02020609040205080304" pitchFamily="49" charset="-128"/>
                <a:cs typeface="Times New Roman" panose="02020603050405020304" pitchFamily="18" charset="0"/>
              </a:rPr>
              <a:t> N (=144)</a:t>
            </a:r>
            <a:endParaRPr lang="en-US" sz="1013" dirty="0"/>
          </a:p>
        </p:txBody>
      </p:sp>
      <p:sp>
        <p:nvSpPr>
          <p:cNvPr id="7" name="TextBox 6">
            <a:extLst>
              <a:ext uri="{FF2B5EF4-FFF2-40B4-BE49-F238E27FC236}">
                <a16:creationId xmlns:a16="http://schemas.microsoft.com/office/drawing/2014/main" id="{49C2ABCA-35AF-2247-8EF1-DD7C96213365}"/>
              </a:ext>
            </a:extLst>
          </p:cNvPr>
          <p:cNvSpPr txBox="1"/>
          <p:nvPr/>
        </p:nvSpPr>
        <p:spPr>
          <a:xfrm>
            <a:off x="288880" y="4183380"/>
            <a:ext cx="6298217" cy="584775"/>
          </a:xfrm>
          <a:prstGeom prst="rect">
            <a:avLst/>
          </a:prstGeom>
          <a:noFill/>
        </p:spPr>
        <p:txBody>
          <a:bodyPr wrap="square">
            <a:spAutoFit/>
          </a:bodyPr>
          <a:lstStyle/>
          <a:p>
            <a:pPr algn="just">
              <a:spcBef>
                <a:spcPts val="600"/>
              </a:spcBef>
              <a:spcAft>
                <a:spcPts val="0"/>
              </a:spcAft>
              <a:tabLst>
                <a:tab pos="200025" algn="l"/>
                <a:tab pos="400050" algn="l"/>
                <a:tab pos="600075" algn="l"/>
                <a:tab pos="800100" algn="l"/>
                <a:tab pos="1000125" algn="l"/>
                <a:tab pos="1200150" algn="l"/>
                <a:tab pos="1400175" algn="l"/>
                <a:tab pos="1600200" algn="l"/>
                <a:tab pos="1800225" algn="l"/>
                <a:tab pos="2000250" algn="l"/>
                <a:tab pos="2200275" algn="l"/>
                <a:tab pos="2400300" algn="l"/>
              </a:tabLst>
            </a:pPr>
            <a:r>
              <a:rPr lang="en-US" sz="1600">
                <a:solidFill>
                  <a:srgbClr val="00B050"/>
                </a:solidFill>
                <a:ea typeface="MS Mincho" panose="02020609040205080304" pitchFamily="49" charset="-128"/>
                <a:cs typeface="Times New Roman" panose="02020603050405020304" pitchFamily="18" charset="0"/>
              </a:rPr>
              <a:t>Một số loại cúm nổi tiếng vì khả năng gây bệnh nguy hiểm như cúm heo H1N1, cúm gia cầm H5N1.</a:t>
            </a:r>
            <a:endParaRPr lang="en-US" sz="1600" dirty="0">
              <a:solidFill>
                <a:srgbClr val="00B050"/>
              </a:solidFill>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1950942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0F6A-D7E1-72B3-A666-928171BCACED}"/>
              </a:ext>
            </a:extLst>
          </p:cNvPr>
          <p:cNvSpPr>
            <a:spLocks noGrp="1"/>
          </p:cNvSpPr>
          <p:nvPr>
            <p:ph type="title"/>
          </p:nvPr>
        </p:nvSpPr>
        <p:spPr/>
        <p:txBody>
          <a:bodyPr>
            <a:normAutofit/>
          </a:bodyPr>
          <a:lstStyle/>
          <a:p>
            <a:r>
              <a:rPr lang="en-US" sz="2400" dirty="0"/>
              <a:t>Vaccine </a:t>
            </a:r>
            <a:r>
              <a:rPr lang="en-US" sz="2400" dirty="0" err="1"/>
              <a:t>ngừa</a:t>
            </a:r>
            <a:r>
              <a:rPr lang="en-US" sz="2400" dirty="0"/>
              <a:t> </a:t>
            </a:r>
            <a:r>
              <a:rPr lang="en-US" sz="2400" dirty="0" err="1"/>
              <a:t>cúm</a:t>
            </a:r>
            <a:endParaRPr lang="en-US" sz="2400" dirty="0"/>
          </a:p>
        </p:txBody>
      </p:sp>
      <p:pic>
        <p:nvPicPr>
          <p:cNvPr id="5" name="Content Placeholder 4" descr="Table&#10;&#10;Description automatically generated">
            <a:extLst>
              <a:ext uri="{FF2B5EF4-FFF2-40B4-BE49-F238E27FC236}">
                <a16:creationId xmlns:a16="http://schemas.microsoft.com/office/drawing/2014/main" id="{23386953-8805-6BD9-6E07-0F669509339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8843"/>
          <a:stretch>
            <a:fillRect/>
          </a:stretch>
        </p:blipFill>
        <p:spPr>
          <a:xfrm>
            <a:off x="1790700" y="899160"/>
            <a:ext cx="3753996" cy="2142888"/>
          </a:xfrm>
        </p:spPr>
      </p:pic>
      <p:graphicFrame>
        <p:nvGraphicFramePr>
          <p:cNvPr id="3" name="Table 2">
            <a:extLst>
              <a:ext uri="{FF2B5EF4-FFF2-40B4-BE49-F238E27FC236}">
                <a16:creationId xmlns:a16="http://schemas.microsoft.com/office/drawing/2014/main" id="{889F49CF-D0D7-C166-7599-B4B45C2DB69A}"/>
              </a:ext>
            </a:extLst>
          </p:cNvPr>
          <p:cNvGraphicFramePr>
            <a:graphicFrameLocks noGrp="1"/>
          </p:cNvGraphicFramePr>
          <p:nvPr>
            <p:extLst>
              <p:ext uri="{D42A27DB-BD31-4B8C-83A1-F6EECF244321}">
                <p14:modId xmlns:p14="http://schemas.microsoft.com/office/powerpoint/2010/main" val="1136268360"/>
              </p:ext>
            </p:extLst>
          </p:nvPr>
        </p:nvGraphicFramePr>
        <p:xfrm>
          <a:off x="288881" y="2977753"/>
          <a:ext cx="6449647" cy="1692150"/>
        </p:xfrm>
        <a:graphic>
          <a:graphicData uri="http://schemas.openxmlformats.org/drawingml/2006/table">
            <a:tbl>
              <a:tblPr/>
              <a:tblGrid>
                <a:gridCol w="3224786">
                  <a:extLst>
                    <a:ext uri="{9D8B030D-6E8A-4147-A177-3AD203B41FA5}">
                      <a16:colId xmlns:a16="http://schemas.microsoft.com/office/drawing/2014/main" val="2400880644"/>
                    </a:ext>
                  </a:extLst>
                </a:gridCol>
                <a:gridCol w="3224861">
                  <a:extLst>
                    <a:ext uri="{9D8B030D-6E8A-4147-A177-3AD203B41FA5}">
                      <a16:colId xmlns:a16="http://schemas.microsoft.com/office/drawing/2014/main" val="3557777316"/>
                    </a:ext>
                  </a:extLst>
                </a:gridCol>
              </a:tblGrid>
              <a:tr h="0">
                <a:tc>
                  <a:txBody>
                    <a:bodyPr/>
                    <a:lstStyle/>
                    <a:p>
                      <a:pPr algn="ctr">
                        <a:buNone/>
                      </a:pPr>
                      <a:r>
                        <a:rPr lang="en-US" b="1">
                          <a:effectLst/>
                        </a:rPr>
                        <a:t>Vắc-xin cúm 2024-2025</a:t>
                      </a:r>
                      <a:br>
                        <a:rPr lang="en-US" b="1">
                          <a:effectLst/>
                        </a:rPr>
                      </a:br>
                      <a:r>
                        <a:rPr lang="en-US" b="1">
                          <a:effectLst/>
                        </a:rPr>
                        <a:t>cho Bắc bán cầu</a:t>
                      </a:r>
                      <a:br>
                        <a:rPr lang="en-US" b="1">
                          <a:effectLst/>
                        </a:rPr>
                      </a:br>
                      <a:r>
                        <a:rPr lang="en-US" b="1">
                          <a:effectLst/>
                        </a:rPr>
                        <a:t>(NH 2024-2025)</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buNone/>
                      </a:pPr>
                      <a:r>
                        <a:rPr lang="en-US" b="1">
                          <a:effectLst/>
                        </a:rPr>
                        <a:t>Vắc-xin cúm 2025 cho Nam bán cầu (SH 2025)</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7712830"/>
                  </a:ext>
                </a:extLst>
              </a:tr>
              <a:tr h="0">
                <a:tc>
                  <a:txBody>
                    <a:bodyPr/>
                    <a:lstStyle/>
                    <a:p>
                      <a:pPr>
                        <a:buNone/>
                      </a:pPr>
                      <a:r>
                        <a:rPr lang="pt-BR">
                          <a:effectLst/>
                        </a:rPr>
                        <a:t>A/Victoria/4897/2022 (H1N1)pdm09-like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buNone/>
                      </a:pPr>
                      <a:r>
                        <a:rPr lang="pt-BR">
                          <a:effectLst/>
                        </a:rPr>
                        <a:t>A/Victoria/4897/2022 (H1N1)pdm09-like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9914950"/>
                  </a:ext>
                </a:extLst>
              </a:tr>
              <a:tr h="0">
                <a:tc>
                  <a:txBody>
                    <a:bodyPr/>
                    <a:lstStyle/>
                    <a:p>
                      <a:pPr>
                        <a:buNone/>
                      </a:pPr>
                      <a:r>
                        <a:rPr lang="en-US">
                          <a:effectLst/>
                        </a:rPr>
                        <a:t>A/Thailand/8/2022 (H3N2)-like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buNone/>
                      </a:pPr>
                      <a:r>
                        <a:rPr lang="pt-BR">
                          <a:effectLst/>
                        </a:rPr>
                        <a:t>A/Croatia/10136RV/2023 (H3N2)-like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3154308"/>
                  </a:ext>
                </a:extLst>
              </a:tr>
              <a:tr h="0">
                <a:tc>
                  <a:txBody>
                    <a:bodyPr/>
                    <a:lstStyle/>
                    <a:p>
                      <a:pPr>
                        <a:buNone/>
                      </a:pPr>
                      <a:r>
                        <a:rPr lang="en-US">
                          <a:effectLst/>
                        </a:rPr>
                        <a:t>B/Austria/1359417/2021 (B/Victoria lineage)-like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buNone/>
                      </a:pPr>
                      <a:r>
                        <a:rPr lang="en-US">
                          <a:effectLst/>
                        </a:rPr>
                        <a:t>B/Austria/1359417/2021 (B/Victoria lineage)-like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0110917"/>
                  </a:ext>
                </a:extLst>
              </a:tr>
              <a:tr h="0">
                <a:tc>
                  <a:txBody>
                    <a:bodyPr/>
                    <a:lstStyle/>
                    <a:p>
                      <a:pPr>
                        <a:buNone/>
                      </a:pPr>
                      <a:r>
                        <a:rPr lang="en-US">
                          <a:effectLst/>
                        </a:rPr>
                        <a:t>B/Phuket/3073/2013 (B/Yamagata lineage)-like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buNone/>
                      </a:pPr>
                      <a:r>
                        <a:rPr lang="en-US">
                          <a:effectLst/>
                        </a:rPr>
                        <a:t>B/Phuket/3073/2013 (B/Yamagata lineage)-like virus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094118"/>
                  </a:ext>
                </a:extLst>
              </a:tr>
            </a:tbl>
          </a:graphicData>
        </a:graphic>
      </p:graphicFrame>
    </p:spTree>
    <p:extLst>
      <p:ext uri="{BB962C8B-B14F-4D97-AF65-F5344CB8AC3E}">
        <p14:creationId xmlns:p14="http://schemas.microsoft.com/office/powerpoint/2010/main" val="48132277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D0FF-A1A0-BC89-44BB-4E92E8111723}"/>
              </a:ext>
            </a:extLst>
          </p:cNvPr>
          <p:cNvSpPr>
            <a:spLocks noGrp="1"/>
          </p:cNvSpPr>
          <p:nvPr>
            <p:ph type="title"/>
          </p:nvPr>
        </p:nvSpPr>
        <p:spPr/>
        <p:txBody>
          <a:bodyPr>
            <a:normAutofit/>
          </a:bodyPr>
          <a:lstStyle/>
          <a:p>
            <a:r>
              <a:rPr lang="en-US" sz="2400" dirty="0" err="1"/>
              <a:t>Hiệu</a:t>
            </a:r>
            <a:r>
              <a:rPr lang="en-US" sz="2400" dirty="0"/>
              <a:t> </a:t>
            </a:r>
            <a:r>
              <a:rPr lang="en-US" sz="2400" dirty="0" err="1"/>
              <a:t>quả</a:t>
            </a:r>
            <a:endParaRPr lang="en-US" sz="2400" dirty="0"/>
          </a:p>
        </p:txBody>
      </p:sp>
      <p:sp>
        <p:nvSpPr>
          <p:cNvPr id="3" name="Content Placeholder 2">
            <a:extLst>
              <a:ext uri="{FF2B5EF4-FFF2-40B4-BE49-F238E27FC236}">
                <a16:creationId xmlns:a16="http://schemas.microsoft.com/office/drawing/2014/main" id="{49E9D620-DF18-9ABF-37D4-6CCCAECD5BE3}"/>
              </a:ext>
            </a:extLst>
          </p:cNvPr>
          <p:cNvSpPr>
            <a:spLocks noGrp="1"/>
          </p:cNvSpPr>
          <p:nvPr>
            <p:ph idx="1"/>
          </p:nvPr>
        </p:nvSpPr>
        <p:spPr/>
        <p:txBody>
          <a:bodyPr/>
          <a:lstStyle/>
          <a:p>
            <a:pPr>
              <a:buFont typeface="Wingdings" panose="05000000000000000000" pitchFamily="2" charset="2"/>
              <a:buChar char="v"/>
            </a:pPr>
            <a:r>
              <a:rPr lang="en-US" sz="1800" dirty="0" err="1">
                <a:solidFill>
                  <a:srgbClr val="242021"/>
                </a:solidFill>
                <a:latin typeface="+mj-lt"/>
              </a:rPr>
              <a:t>Các</a:t>
            </a:r>
            <a:r>
              <a:rPr lang="en-US" sz="1800" dirty="0">
                <a:solidFill>
                  <a:srgbClr val="242021"/>
                </a:solidFill>
                <a:latin typeface="+mj-lt"/>
              </a:rPr>
              <a:t> </a:t>
            </a:r>
            <a:r>
              <a:rPr lang="en-US" sz="1800" dirty="0" err="1">
                <a:solidFill>
                  <a:srgbClr val="242021"/>
                </a:solidFill>
                <a:latin typeface="+mj-lt"/>
              </a:rPr>
              <a:t>bằng</a:t>
            </a:r>
            <a:r>
              <a:rPr lang="en-US" sz="1800" dirty="0">
                <a:solidFill>
                  <a:srgbClr val="242021"/>
                </a:solidFill>
                <a:latin typeface="+mj-lt"/>
              </a:rPr>
              <a:t> </a:t>
            </a:r>
            <a:r>
              <a:rPr lang="en-US" sz="1800" dirty="0" err="1">
                <a:solidFill>
                  <a:srgbClr val="242021"/>
                </a:solidFill>
                <a:latin typeface="+mj-lt"/>
              </a:rPr>
              <a:t>chứng</a:t>
            </a:r>
            <a:r>
              <a:rPr lang="en-US" sz="1800" dirty="0">
                <a:solidFill>
                  <a:srgbClr val="242021"/>
                </a:solidFill>
                <a:latin typeface="+mj-lt"/>
              </a:rPr>
              <a:t> </a:t>
            </a:r>
            <a:r>
              <a:rPr lang="en-US" sz="1800" dirty="0" err="1">
                <a:solidFill>
                  <a:srgbClr val="242021"/>
                </a:solidFill>
                <a:latin typeface="+mj-lt"/>
              </a:rPr>
              <a:t>cho</a:t>
            </a:r>
            <a:r>
              <a:rPr lang="en-US" sz="1800" dirty="0">
                <a:solidFill>
                  <a:srgbClr val="242021"/>
                </a:solidFill>
                <a:latin typeface="+mj-lt"/>
              </a:rPr>
              <a:t> </a:t>
            </a:r>
            <a:r>
              <a:rPr lang="en-US" sz="1800" dirty="0" err="1">
                <a:solidFill>
                  <a:srgbClr val="242021"/>
                </a:solidFill>
                <a:latin typeface="+mj-lt"/>
              </a:rPr>
              <a:t>thấy</a:t>
            </a:r>
            <a:r>
              <a:rPr lang="en-US" sz="1800" dirty="0">
                <a:solidFill>
                  <a:srgbClr val="242021"/>
                </a:solidFill>
                <a:latin typeface="+mj-lt"/>
              </a:rPr>
              <a:t>, </a:t>
            </a:r>
            <a:r>
              <a:rPr lang="en-US" sz="1800" dirty="0" err="1">
                <a:solidFill>
                  <a:srgbClr val="242021"/>
                </a:solidFill>
                <a:latin typeface="+mj-lt"/>
              </a:rPr>
              <a:t>chích</a:t>
            </a:r>
            <a:r>
              <a:rPr lang="en-US" sz="1800" dirty="0">
                <a:solidFill>
                  <a:srgbClr val="242021"/>
                </a:solidFill>
                <a:latin typeface="+mj-lt"/>
              </a:rPr>
              <a:t> </a:t>
            </a:r>
            <a:r>
              <a:rPr lang="en-US" sz="1800" dirty="0" err="1">
                <a:solidFill>
                  <a:srgbClr val="242021"/>
                </a:solidFill>
                <a:latin typeface="+mj-lt"/>
              </a:rPr>
              <a:t>ngừa</a:t>
            </a:r>
            <a:r>
              <a:rPr lang="en-US" sz="1800" dirty="0">
                <a:solidFill>
                  <a:srgbClr val="242021"/>
                </a:solidFill>
                <a:latin typeface="+mj-lt"/>
              </a:rPr>
              <a:t> </a:t>
            </a:r>
            <a:r>
              <a:rPr lang="en-US" sz="1800" dirty="0" err="1">
                <a:solidFill>
                  <a:srgbClr val="242021"/>
                </a:solidFill>
                <a:latin typeface="+mj-lt"/>
              </a:rPr>
              <a:t>cúm</a:t>
            </a:r>
            <a:r>
              <a:rPr lang="en-US" sz="1800" dirty="0">
                <a:solidFill>
                  <a:srgbClr val="242021"/>
                </a:solidFill>
                <a:latin typeface="+mj-lt"/>
              </a:rPr>
              <a:t> </a:t>
            </a:r>
            <a:r>
              <a:rPr lang="en-US" sz="1800" dirty="0" err="1">
                <a:solidFill>
                  <a:srgbClr val="242021"/>
                </a:solidFill>
                <a:latin typeface="+mj-lt"/>
              </a:rPr>
              <a:t>một</a:t>
            </a:r>
            <a:r>
              <a:rPr lang="en-US" sz="1800" dirty="0">
                <a:solidFill>
                  <a:srgbClr val="242021"/>
                </a:solidFill>
                <a:latin typeface="+mj-lt"/>
              </a:rPr>
              <a:t> </a:t>
            </a:r>
            <a:r>
              <a:rPr lang="en-US" sz="1800" dirty="0" err="1">
                <a:solidFill>
                  <a:srgbClr val="242021"/>
                </a:solidFill>
                <a:latin typeface="+mj-lt"/>
              </a:rPr>
              <a:t>cách</a:t>
            </a:r>
            <a:r>
              <a:rPr lang="en-US" sz="1800" dirty="0">
                <a:solidFill>
                  <a:srgbClr val="242021"/>
                </a:solidFill>
                <a:latin typeface="+mj-lt"/>
              </a:rPr>
              <a:t> </a:t>
            </a:r>
            <a:r>
              <a:rPr lang="en-US" sz="1800" dirty="0" err="1">
                <a:solidFill>
                  <a:srgbClr val="242021"/>
                </a:solidFill>
                <a:latin typeface="+mj-lt"/>
              </a:rPr>
              <a:t>hệ</a:t>
            </a:r>
            <a:r>
              <a:rPr lang="en-US" sz="1800" dirty="0">
                <a:solidFill>
                  <a:srgbClr val="242021"/>
                </a:solidFill>
                <a:latin typeface="+mj-lt"/>
              </a:rPr>
              <a:t> </a:t>
            </a:r>
            <a:r>
              <a:rPr lang="en-US" sz="1800" dirty="0" err="1">
                <a:solidFill>
                  <a:srgbClr val="242021"/>
                </a:solidFill>
                <a:latin typeface="+mj-lt"/>
              </a:rPr>
              <a:t>thống</a:t>
            </a:r>
            <a:r>
              <a:rPr lang="en-US" sz="1800" dirty="0">
                <a:solidFill>
                  <a:srgbClr val="242021"/>
                </a:solidFill>
                <a:latin typeface="+mj-lt"/>
              </a:rPr>
              <a:t> </a:t>
            </a:r>
            <a:r>
              <a:rPr lang="en-US" sz="1800" dirty="0" err="1">
                <a:solidFill>
                  <a:srgbClr val="242021"/>
                </a:solidFill>
                <a:latin typeface="+mj-lt"/>
              </a:rPr>
              <a:t>không</a:t>
            </a:r>
            <a:r>
              <a:rPr lang="en-US" sz="1800" dirty="0">
                <a:solidFill>
                  <a:srgbClr val="242021"/>
                </a:solidFill>
                <a:latin typeface="+mj-lt"/>
              </a:rPr>
              <a:t> </a:t>
            </a:r>
            <a:r>
              <a:rPr lang="en-US" sz="1800" dirty="0" err="1">
                <a:solidFill>
                  <a:srgbClr val="242021"/>
                </a:solidFill>
                <a:latin typeface="+mj-lt"/>
              </a:rPr>
              <a:t>giảm</a:t>
            </a:r>
            <a:r>
              <a:rPr lang="en-US" sz="1800" dirty="0">
                <a:solidFill>
                  <a:srgbClr val="242021"/>
                </a:solidFill>
                <a:latin typeface="+mj-lt"/>
              </a:rPr>
              <a:t> </a:t>
            </a:r>
            <a:r>
              <a:rPr lang="en-US" sz="1800" dirty="0" err="1">
                <a:solidFill>
                  <a:srgbClr val="242021"/>
                </a:solidFill>
                <a:latin typeface="+mj-lt"/>
              </a:rPr>
              <a:t>lưu</a:t>
            </a:r>
            <a:r>
              <a:rPr lang="en-US" sz="1800" dirty="0">
                <a:solidFill>
                  <a:srgbClr val="242021"/>
                </a:solidFill>
                <a:latin typeface="+mj-lt"/>
              </a:rPr>
              <a:t> </a:t>
            </a:r>
            <a:r>
              <a:rPr lang="en-US" sz="1800" dirty="0" err="1">
                <a:solidFill>
                  <a:srgbClr val="242021"/>
                </a:solidFill>
                <a:latin typeface="+mj-lt"/>
              </a:rPr>
              <a:t>hành</a:t>
            </a:r>
            <a:r>
              <a:rPr lang="en-US" sz="1800" dirty="0">
                <a:solidFill>
                  <a:srgbClr val="242021"/>
                </a:solidFill>
                <a:latin typeface="+mj-lt"/>
              </a:rPr>
              <a:t> </a:t>
            </a:r>
            <a:r>
              <a:rPr lang="en-US" sz="1800" dirty="0" err="1">
                <a:solidFill>
                  <a:srgbClr val="242021"/>
                </a:solidFill>
                <a:latin typeface="+mj-lt"/>
              </a:rPr>
              <a:t>độ</a:t>
            </a:r>
            <a:r>
              <a:rPr lang="en-US" sz="1800" dirty="0">
                <a:solidFill>
                  <a:srgbClr val="242021"/>
                </a:solidFill>
                <a:latin typeface="+mj-lt"/>
              </a:rPr>
              <a:t> </a:t>
            </a:r>
            <a:r>
              <a:rPr lang="en-US" sz="1800" dirty="0" err="1">
                <a:solidFill>
                  <a:srgbClr val="242021"/>
                </a:solidFill>
                <a:latin typeface="+mj-lt"/>
              </a:rPr>
              <a:t>cúm</a:t>
            </a:r>
            <a:r>
              <a:rPr lang="en-US" sz="1800" dirty="0">
                <a:solidFill>
                  <a:srgbClr val="242021"/>
                </a:solidFill>
                <a:latin typeface="+mj-lt"/>
              </a:rPr>
              <a:t> (D) </a:t>
            </a:r>
            <a:r>
              <a:rPr lang="en-US" sz="1800" dirty="0" err="1">
                <a:solidFill>
                  <a:srgbClr val="242021"/>
                </a:solidFill>
                <a:latin typeface="+mj-lt"/>
              </a:rPr>
              <a:t>nhưng</a:t>
            </a:r>
            <a:r>
              <a:rPr lang="en-US" sz="1800" dirty="0">
                <a:solidFill>
                  <a:srgbClr val="242021"/>
                </a:solidFill>
                <a:latin typeface="+mj-lt"/>
              </a:rPr>
              <a:t> </a:t>
            </a:r>
            <a:r>
              <a:rPr lang="en-US" sz="1800" dirty="0" err="1">
                <a:solidFill>
                  <a:srgbClr val="242021"/>
                </a:solidFill>
                <a:latin typeface="+mj-lt"/>
              </a:rPr>
              <a:t>giảm</a:t>
            </a:r>
            <a:r>
              <a:rPr lang="en-US" sz="1800" dirty="0">
                <a:solidFill>
                  <a:srgbClr val="242021"/>
                </a:solidFill>
                <a:latin typeface="+mj-lt"/>
              </a:rPr>
              <a:t> </a:t>
            </a:r>
            <a:r>
              <a:rPr lang="en-US" sz="1800" dirty="0" err="1">
                <a:solidFill>
                  <a:srgbClr val="242021"/>
                </a:solidFill>
                <a:latin typeface="+mj-lt"/>
              </a:rPr>
              <a:t>tỷ</a:t>
            </a:r>
            <a:r>
              <a:rPr lang="en-US" sz="1800" dirty="0">
                <a:solidFill>
                  <a:srgbClr val="242021"/>
                </a:solidFill>
                <a:latin typeface="+mj-lt"/>
              </a:rPr>
              <a:t> </a:t>
            </a:r>
            <a:r>
              <a:rPr lang="en-US" sz="1800" dirty="0" err="1">
                <a:solidFill>
                  <a:srgbClr val="242021"/>
                </a:solidFill>
                <a:latin typeface="+mj-lt"/>
              </a:rPr>
              <a:t>lệ</a:t>
            </a:r>
            <a:r>
              <a:rPr lang="en-US" sz="1800" dirty="0">
                <a:solidFill>
                  <a:srgbClr val="242021"/>
                </a:solidFill>
                <a:latin typeface="+mj-lt"/>
              </a:rPr>
              <a:t> </a:t>
            </a:r>
            <a:r>
              <a:rPr lang="en-US" sz="1800" dirty="0" err="1">
                <a:solidFill>
                  <a:srgbClr val="242021"/>
                </a:solidFill>
                <a:latin typeface="+mj-lt"/>
              </a:rPr>
              <a:t>viêm</a:t>
            </a:r>
            <a:r>
              <a:rPr lang="en-US" sz="1800" dirty="0">
                <a:solidFill>
                  <a:srgbClr val="242021"/>
                </a:solidFill>
                <a:latin typeface="+mj-lt"/>
              </a:rPr>
              <a:t> </a:t>
            </a:r>
            <a:r>
              <a:rPr lang="en-US" sz="1800" dirty="0" err="1">
                <a:solidFill>
                  <a:srgbClr val="242021"/>
                </a:solidFill>
                <a:latin typeface="+mj-lt"/>
              </a:rPr>
              <a:t>phổi</a:t>
            </a:r>
            <a:r>
              <a:rPr lang="en-US" sz="1800" dirty="0">
                <a:solidFill>
                  <a:srgbClr val="242021"/>
                </a:solidFill>
                <a:latin typeface="+mj-lt"/>
              </a:rPr>
              <a:t>, </a:t>
            </a:r>
            <a:r>
              <a:rPr lang="en-US" sz="1800" dirty="0" err="1">
                <a:solidFill>
                  <a:srgbClr val="242021"/>
                </a:solidFill>
                <a:latin typeface="+mj-lt"/>
              </a:rPr>
              <a:t>tỷ</a:t>
            </a:r>
            <a:r>
              <a:rPr lang="en-US" sz="1800" dirty="0">
                <a:solidFill>
                  <a:srgbClr val="242021"/>
                </a:solidFill>
                <a:latin typeface="+mj-lt"/>
              </a:rPr>
              <a:t> </a:t>
            </a:r>
            <a:r>
              <a:rPr lang="en-US" sz="1800" dirty="0" err="1">
                <a:solidFill>
                  <a:srgbClr val="242021"/>
                </a:solidFill>
                <a:latin typeface="+mj-lt"/>
              </a:rPr>
              <a:t>lệ</a:t>
            </a:r>
            <a:r>
              <a:rPr lang="en-US" sz="1800" dirty="0">
                <a:solidFill>
                  <a:srgbClr val="242021"/>
                </a:solidFill>
                <a:latin typeface="+mj-lt"/>
              </a:rPr>
              <a:t> </a:t>
            </a:r>
            <a:r>
              <a:rPr lang="en-US" sz="1800" dirty="0" err="1">
                <a:solidFill>
                  <a:srgbClr val="242021"/>
                </a:solidFill>
                <a:latin typeface="+mj-lt"/>
              </a:rPr>
              <a:t>nhập</a:t>
            </a:r>
            <a:r>
              <a:rPr lang="en-US" sz="1800" dirty="0">
                <a:solidFill>
                  <a:srgbClr val="242021"/>
                </a:solidFill>
                <a:latin typeface="+mj-lt"/>
              </a:rPr>
              <a:t> viện </a:t>
            </a:r>
            <a:r>
              <a:rPr lang="en-US" sz="1800" dirty="0" err="1">
                <a:solidFill>
                  <a:srgbClr val="242021"/>
                </a:solidFill>
                <a:latin typeface="+mj-lt"/>
              </a:rPr>
              <a:t>và</a:t>
            </a:r>
            <a:r>
              <a:rPr lang="en-US" sz="1800" dirty="0">
                <a:solidFill>
                  <a:srgbClr val="242021"/>
                </a:solidFill>
                <a:latin typeface="+mj-lt"/>
              </a:rPr>
              <a:t> </a:t>
            </a:r>
            <a:r>
              <a:rPr lang="en-US" sz="1800" dirty="0" err="1">
                <a:solidFill>
                  <a:srgbClr val="242021"/>
                </a:solidFill>
                <a:latin typeface="+mj-lt"/>
              </a:rPr>
              <a:t>tử</a:t>
            </a:r>
            <a:r>
              <a:rPr lang="en-US" sz="1800" dirty="0">
                <a:solidFill>
                  <a:srgbClr val="242021"/>
                </a:solidFill>
                <a:latin typeface="+mj-lt"/>
              </a:rPr>
              <a:t> vong do </a:t>
            </a:r>
            <a:r>
              <a:rPr lang="en-US" sz="1800" err="1">
                <a:solidFill>
                  <a:srgbClr val="242021"/>
                </a:solidFill>
                <a:latin typeface="+mj-lt"/>
              </a:rPr>
              <a:t>cúm</a:t>
            </a:r>
            <a:r>
              <a:rPr lang="en-US" sz="1800">
                <a:solidFill>
                  <a:srgbClr val="242021"/>
                </a:solidFill>
                <a:latin typeface="+mj-lt"/>
              </a:rPr>
              <a:t>:</a:t>
            </a:r>
          </a:p>
          <a:p>
            <a:pPr>
              <a:buFont typeface="Wingdings" panose="05000000000000000000" pitchFamily="2" charset="2"/>
              <a:buChar char="v"/>
            </a:pPr>
            <a:endParaRPr lang="en-US" sz="1800" dirty="0">
              <a:solidFill>
                <a:srgbClr val="242021"/>
              </a:solidFill>
              <a:latin typeface="+mj-lt"/>
            </a:endParaRPr>
          </a:p>
          <a:p>
            <a:pPr lvl="1"/>
            <a:r>
              <a:rPr lang="en-US" sz="1800" dirty="0">
                <a:solidFill>
                  <a:srgbClr val="242021"/>
                </a:solidFill>
                <a:latin typeface="+mj-lt"/>
              </a:rPr>
              <a:t>↓ 27%(</a:t>
            </a:r>
            <a:r>
              <a:rPr lang="en-US" sz="1800" b="1" dirty="0">
                <a:solidFill>
                  <a:srgbClr val="242021"/>
                </a:solidFill>
                <a:latin typeface="+mj-lt"/>
              </a:rPr>
              <a:t>B</a:t>
            </a:r>
            <a:r>
              <a:rPr lang="en-US" sz="1800" dirty="0">
                <a:solidFill>
                  <a:srgbClr val="242021"/>
                </a:solidFill>
                <a:latin typeface="+mj-lt"/>
              </a:rPr>
              <a:t>) - 32%(</a:t>
            </a:r>
            <a:r>
              <a:rPr lang="en-US" sz="1800" b="1" dirty="0">
                <a:solidFill>
                  <a:srgbClr val="242021"/>
                </a:solidFill>
                <a:latin typeface="+mj-lt"/>
              </a:rPr>
              <a:t>B</a:t>
            </a:r>
            <a:r>
              <a:rPr lang="en-US" sz="1800" dirty="0">
                <a:solidFill>
                  <a:srgbClr val="242021"/>
                </a:solidFill>
                <a:latin typeface="+mj-lt"/>
              </a:rPr>
              <a:t>) </a:t>
            </a:r>
            <a:r>
              <a:rPr lang="en-US" sz="1800" dirty="0" err="1">
                <a:solidFill>
                  <a:srgbClr val="242021"/>
                </a:solidFill>
                <a:latin typeface="+mj-lt"/>
              </a:rPr>
              <a:t>nhập</a:t>
            </a:r>
            <a:r>
              <a:rPr lang="en-US" sz="1800" dirty="0">
                <a:solidFill>
                  <a:srgbClr val="242021"/>
                </a:solidFill>
                <a:latin typeface="+mj-lt"/>
              </a:rPr>
              <a:t> viện do </a:t>
            </a:r>
            <a:r>
              <a:rPr lang="en-US" sz="1800" dirty="0" err="1">
                <a:solidFill>
                  <a:srgbClr val="242021"/>
                </a:solidFill>
                <a:latin typeface="+mj-lt"/>
              </a:rPr>
              <a:t>viêm</a:t>
            </a:r>
            <a:r>
              <a:rPr lang="en-US" sz="1800" dirty="0">
                <a:solidFill>
                  <a:srgbClr val="242021"/>
                </a:solidFill>
                <a:latin typeface="+mj-lt"/>
              </a:rPr>
              <a:t> </a:t>
            </a:r>
            <a:r>
              <a:rPr lang="en-US" sz="1800" dirty="0" err="1">
                <a:solidFill>
                  <a:srgbClr val="242021"/>
                </a:solidFill>
                <a:latin typeface="+mj-lt"/>
              </a:rPr>
              <a:t>phổi</a:t>
            </a:r>
            <a:r>
              <a:rPr lang="en-US" sz="1800" dirty="0">
                <a:solidFill>
                  <a:srgbClr val="242021"/>
                </a:solidFill>
                <a:latin typeface="+mj-lt"/>
              </a:rPr>
              <a:t> hay </a:t>
            </a:r>
            <a:r>
              <a:rPr lang="en-US" sz="1800" dirty="0" err="1">
                <a:solidFill>
                  <a:srgbClr val="242021"/>
                </a:solidFill>
                <a:latin typeface="+mj-lt"/>
              </a:rPr>
              <a:t>cúm</a:t>
            </a:r>
            <a:endParaRPr lang="en-US" sz="1800" dirty="0">
              <a:solidFill>
                <a:srgbClr val="242021"/>
              </a:solidFill>
              <a:latin typeface="+mj-lt"/>
            </a:endParaRPr>
          </a:p>
          <a:p>
            <a:pPr lvl="1"/>
            <a:r>
              <a:rPr lang="en-US" sz="1800" dirty="0">
                <a:solidFill>
                  <a:srgbClr val="242021"/>
                </a:solidFill>
                <a:latin typeface="+mj-lt"/>
              </a:rPr>
              <a:t>↓ 37%(</a:t>
            </a:r>
            <a:r>
              <a:rPr lang="en-US" sz="1800" b="1" dirty="0">
                <a:solidFill>
                  <a:srgbClr val="242021"/>
                </a:solidFill>
                <a:latin typeface="+mj-lt"/>
              </a:rPr>
              <a:t>B</a:t>
            </a:r>
            <a:r>
              <a:rPr lang="en-US" sz="1800" dirty="0">
                <a:solidFill>
                  <a:srgbClr val="242021"/>
                </a:solidFill>
                <a:latin typeface="+mj-lt"/>
              </a:rPr>
              <a:t>), 45%(</a:t>
            </a:r>
            <a:r>
              <a:rPr lang="en-US" sz="1800" b="1" dirty="0">
                <a:solidFill>
                  <a:srgbClr val="242021"/>
                </a:solidFill>
                <a:latin typeface="+mj-lt"/>
              </a:rPr>
              <a:t>B</a:t>
            </a:r>
            <a:r>
              <a:rPr lang="en-US" sz="1800" dirty="0">
                <a:solidFill>
                  <a:srgbClr val="242021"/>
                </a:solidFill>
                <a:latin typeface="+mj-lt"/>
              </a:rPr>
              <a:t>), 48%(</a:t>
            </a:r>
            <a:r>
              <a:rPr lang="en-US" sz="1800" b="1" dirty="0">
                <a:solidFill>
                  <a:srgbClr val="242021"/>
                </a:solidFill>
                <a:latin typeface="+mj-lt"/>
              </a:rPr>
              <a:t>B</a:t>
            </a:r>
            <a:r>
              <a:rPr lang="en-US" sz="1800" dirty="0">
                <a:solidFill>
                  <a:srgbClr val="242021"/>
                </a:solidFill>
                <a:latin typeface="+mj-lt"/>
              </a:rPr>
              <a:t>), 50% (</a:t>
            </a:r>
            <a:r>
              <a:rPr lang="en-US" sz="1800" b="1" dirty="0">
                <a:solidFill>
                  <a:srgbClr val="242021"/>
                </a:solidFill>
                <a:latin typeface="+mj-lt"/>
              </a:rPr>
              <a:t>B</a:t>
            </a:r>
            <a:r>
              <a:rPr lang="en-US" sz="1800" dirty="0">
                <a:solidFill>
                  <a:srgbClr val="242021"/>
                </a:solidFill>
                <a:latin typeface="+mj-lt"/>
              </a:rPr>
              <a:t>) </a:t>
            </a:r>
            <a:r>
              <a:rPr lang="en-US" sz="1800" dirty="0" err="1">
                <a:solidFill>
                  <a:srgbClr val="242021"/>
                </a:solidFill>
                <a:latin typeface="+mj-lt"/>
              </a:rPr>
              <a:t>nguy</a:t>
            </a:r>
            <a:r>
              <a:rPr lang="en-US" sz="1800" dirty="0">
                <a:solidFill>
                  <a:srgbClr val="242021"/>
                </a:solidFill>
                <a:latin typeface="+mj-lt"/>
              </a:rPr>
              <a:t> </a:t>
            </a:r>
            <a:r>
              <a:rPr lang="en-US" sz="1800" dirty="0" err="1">
                <a:solidFill>
                  <a:srgbClr val="242021"/>
                </a:solidFill>
                <a:latin typeface="+mj-lt"/>
              </a:rPr>
              <a:t>cơ</a:t>
            </a:r>
            <a:r>
              <a:rPr lang="en-US" sz="1800" dirty="0">
                <a:solidFill>
                  <a:srgbClr val="242021"/>
                </a:solidFill>
                <a:latin typeface="+mj-lt"/>
              </a:rPr>
              <a:t> </a:t>
            </a:r>
            <a:r>
              <a:rPr lang="en-US" sz="1800" dirty="0" err="1">
                <a:solidFill>
                  <a:srgbClr val="242021"/>
                </a:solidFill>
                <a:latin typeface="+mj-lt"/>
              </a:rPr>
              <a:t>tử</a:t>
            </a:r>
            <a:r>
              <a:rPr lang="en-US" sz="1800" dirty="0">
                <a:solidFill>
                  <a:srgbClr val="242021"/>
                </a:solidFill>
                <a:latin typeface="+mj-lt"/>
              </a:rPr>
              <a:t> vong </a:t>
            </a:r>
            <a:r>
              <a:rPr lang="en-US" sz="1800" dirty="0" err="1">
                <a:solidFill>
                  <a:srgbClr val="242021"/>
                </a:solidFill>
                <a:latin typeface="+mj-lt"/>
              </a:rPr>
              <a:t>vào</a:t>
            </a:r>
            <a:r>
              <a:rPr lang="en-US" sz="1800" dirty="0">
                <a:solidFill>
                  <a:srgbClr val="242021"/>
                </a:solidFill>
                <a:latin typeface="+mj-lt"/>
              </a:rPr>
              <a:t> </a:t>
            </a:r>
            <a:r>
              <a:rPr lang="en-US" sz="1800" dirty="0" err="1">
                <a:solidFill>
                  <a:srgbClr val="242021"/>
                </a:solidFill>
                <a:latin typeface="+mj-lt"/>
              </a:rPr>
              <a:t>mùa</a:t>
            </a:r>
            <a:r>
              <a:rPr lang="en-US" sz="1800" dirty="0">
                <a:solidFill>
                  <a:srgbClr val="242021"/>
                </a:solidFill>
                <a:latin typeface="+mj-lt"/>
              </a:rPr>
              <a:t> </a:t>
            </a:r>
            <a:r>
              <a:rPr lang="en-US" sz="1800" dirty="0" err="1">
                <a:solidFill>
                  <a:srgbClr val="242021"/>
                </a:solidFill>
                <a:latin typeface="+mj-lt"/>
              </a:rPr>
              <a:t>đông</a:t>
            </a:r>
            <a:r>
              <a:rPr lang="en-US" sz="1800" dirty="0">
                <a:solidFill>
                  <a:srgbClr val="242021"/>
                </a:solidFill>
                <a:latin typeface="+mj-lt"/>
              </a:rPr>
              <a:t>. </a:t>
            </a:r>
          </a:p>
          <a:p>
            <a:pPr lvl="1"/>
            <a:r>
              <a:rPr lang="en-US" sz="1800" dirty="0">
                <a:solidFill>
                  <a:srgbClr val="242021"/>
                </a:solidFill>
                <a:latin typeface="+mj-lt"/>
              </a:rPr>
              <a:t>↓ </a:t>
            </a:r>
            <a:r>
              <a:rPr lang="en-US" sz="1800" dirty="0" err="1">
                <a:solidFill>
                  <a:srgbClr val="242021"/>
                </a:solidFill>
                <a:latin typeface="+mj-lt"/>
              </a:rPr>
              <a:t>đi</a:t>
            </a:r>
            <a:r>
              <a:rPr lang="en-US" sz="1800" dirty="0">
                <a:solidFill>
                  <a:srgbClr val="242021"/>
                </a:solidFill>
                <a:latin typeface="+mj-lt"/>
              </a:rPr>
              <a:t> khám </a:t>
            </a:r>
            <a:r>
              <a:rPr lang="en-US" sz="1800" dirty="0" err="1">
                <a:solidFill>
                  <a:srgbClr val="242021"/>
                </a:solidFill>
                <a:latin typeface="+mj-lt"/>
              </a:rPr>
              <a:t>vì</a:t>
            </a:r>
            <a:r>
              <a:rPr lang="en-US" sz="1800" dirty="0">
                <a:solidFill>
                  <a:srgbClr val="242021"/>
                </a:solidFill>
                <a:latin typeface="+mj-lt"/>
              </a:rPr>
              <a:t> </a:t>
            </a:r>
            <a:r>
              <a:rPr lang="en-US" sz="1800" dirty="0" err="1">
                <a:solidFill>
                  <a:srgbClr val="242021"/>
                </a:solidFill>
                <a:latin typeface="+mj-lt"/>
              </a:rPr>
              <a:t>viêm</a:t>
            </a:r>
            <a:r>
              <a:rPr lang="en-US" sz="1800" dirty="0">
                <a:solidFill>
                  <a:srgbClr val="242021"/>
                </a:solidFill>
                <a:latin typeface="+mj-lt"/>
              </a:rPr>
              <a:t> </a:t>
            </a:r>
            <a:r>
              <a:rPr lang="en-US" sz="1800" dirty="0" err="1">
                <a:solidFill>
                  <a:srgbClr val="242021"/>
                </a:solidFill>
                <a:latin typeface="+mj-lt"/>
              </a:rPr>
              <a:t>phổi</a:t>
            </a:r>
            <a:r>
              <a:rPr lang="en-US" sz="1800" dirty="0">
                <a:solidFill>
                  <a:srgbClr val="242021"/>
                </a:solidFill>
                <a:latin typeface="+mj-lt"/>
              </a:rPr>
              <a:t> hay </a:t>
            </a:r>
            <a:r>
              <a:rPr lang="en-US" sz="1800" dirty="0" err="1">
                <a:solidFill>
                  <a:srgbClr val="242021"/>
                </a:solidFill>
                <a:latin typeface="+mj-lt"/>
              </a:rPr>
              <a:t>cúm</a:t>
            </a:r>
            <a:r>
              <a:rPr lang="en-US" sz="1800" dirty="0">
                <a:solidFill>
                  <a:srgbClr val="242021"/>
                </a:solidFill>
                <a:latin typeface="+mj-lt"/>
              </a:rPr>
              <a:t> (17%) hay </a:t>
            </a:r>
            <a:r>
              <a:rPr lang="en-US" sz="1800" dirty="0" err="1">
                <a:solidFill>
                  <a:srgbClr val="242021"/>
                </a:solidFill>
                <a:latin typeface="+mj-lt"/>
              </a:rPr>
              <a:t>các</a:t>
            </a:r>
            <a:r>
              <a:rPr lang="en-US" sz="1800" dirty="0">
                <a:solidFill>
                  <a:srgbClr val="242021"/>
                </a:solidFill>
                <a:latin typeface="+mj-lt"/>
              </a:rPr>
              <a:t> </a:t>
            </a:r>
            <a:r>
              <a:rPr lang="en-US" sz="1800" dirty="0" err="1">
                <a:solidFill>
                  <a:srgbClr val="242021"/>
                </a:solidFill>
                <a:latin typeface="+mj-lt"/>
              </a:rPr>
              <a:t>bệnh</a:t>
            </a:r>
            <a:r>
              <a:rPr lang="en-US" sz="1800" dirty="0">
                <a:solidFill>
                  <a:srgbClr val="242021"/>
                </a:solidFill>
                <a:latin typeface="+mj-lt"/>
              </a:rPr>
              <a:t> </a:t>
            </a:r>
            <a:r>
              <a:rPr lang="en-US" sz="1800" dirty="0" err="1">
                <a:solidFill>
                  <a:srgbClr val="242021"/>
                </a:solidFill>
                <a:latin typeface="+mj-lt"/>
              </a:rPr>
              <a:t>hô</a:t>
            </a:r>
            <a:r>
              <a:rPr lang="en-US" sz="1800" dirty="0">
                <a:solidFill>
                  <a:srgbClr val="242021"/>
                </a:solidFill>
                <a:latin typeface="+mj-lt"/>
              </a:rPr>
              <a:t> </a:t>
            </a:r>
            <a:r>
              <a:rPr lang="en-US" sz="1800" dirty="0" err="1">
                <a:solidFill>
                  <a:srgbClr val="242021"/>
                </a:solidFill>
                <a:latin typeface="+mj-lt"/>
              </a:rPr>
              <a:t>hấp</a:t>
            </a:r>
            <a:r>
              <a:rPr lang="en-US" sz="1800" dirty="0">
                <a:solidFill>
                  <a:srgbClr val="242021"/>
                </a:solidFill>
                <a:latin typeface="+mj-lt"/>
              </a:rPr>
              <a:t> (6.4%) </a:t>
            </a:r>
            <a:r>
              <a:rPr lang="en-US" sz="1800" dirty="0" err="1">
                <a:solidFill>
                  <a:srgbClr val="242021"/>
                </a:solidFill>
                <a:latin typeface="+mj-lt"/>
              </a:rPr>
              <a:t>và</a:t>
            </a:r>
            <a:r>
              <a:rPr lang="en-US" sz="1800" dirty="0">
                <a:solidFill>
                  <a:srgbClr val="242021"/>
                </a:solidFill>
                <a:latin typeface="+mj-lt"/>
              </a:rPr>
              <a:t> </a:t>
            </a:r>
            <a:r>
              <a:rPr lang="en-US" sz="1800" dirty="0" err="1">
                <a:solidFill>
                  <a:srgbClr val="242021"/>
                </a:solidFill>
                <a:latin typeface="+mj-lt"/>
              </a:rPr>
              <a:t>giảm</a:t>
            </a:r>
            <a:r>
              <a:rPr lang="en-US" sz="1800" dirty="0">
                <a:solidFill>
                  <a:srgbClr val="242021"/>
                </a:solidFill>
                <a:latin typeface="+mj-lt"/>
              </a:rPr>
              <a:t> chi </a:t>
            </a:r>
            <a:r>
              <a:rPr lang="en-US" sz="1800" dirty="0" err="1">
                <a:solidFill>
                  <a:srgbClr val="242021"/>
                </a:solidFill>
                <a:latin typeface="+mj-lt"/>
              </a:rPr>
              <a:t>phí</a:t>
            </a:r>
            <a:r>
              <a:rPr lang="en-US" sz="1800" dirty="0">
                <a:solidFill>
                  <a:srgbClr val="242021"/>
                </a:solidFill>
                <a:latin typeface="+mj-lt"/>
              </a:rPr>
              <a:t> </a:t>
            </a:r>
            <a:r>
              <a:rPr lang="en-US" sz="1800" dirty="0" err="1">
                <a:solidFill>
                  <a:srgbClr val="242021"/>
                </a:solidFill>
                <a:latin typeface="+mj-lt"/>
              </a:rPr>
              <a:t>nhập</a:t>
            </a:r>
            <a:r>
              <a:rPr lang="en-US" sz="1800" dirty="0">
                <a:solidFill>
                  <a:srgbClr val="242021"/>
                </a:solidFill>
                <a:latin typeface="+mj-lt"/>
              </a:rPr>
              <a:t> viện (30.7%) (</a:t>
            </a:r>
            <a:r>
              <a:rPr lang="en-US" sz="1800" b="1" dirty="0">
                <a:solidFill>
                  <a:srgbClr val="242021"/>
                </a:solidFill>
                <a:latin typeface="+mj-lt"/>
              </a:rPr>
              <a:t>B</a:t>
            </a:r>
            <a:r>
              <a:rPr lang="en-US" sz="1800" dirty="0">
                <a:solidFill>
                  <a:srgbClr val="242021"/>
                </a:solidFill>
                <a:latin typeface="+mj-lt"/>
              </a:rPr>
              <a:t>).</a:t>
            </a:r>
          </a:p>
          <a:p>
            <a:pPr lvl="1"/>
            <a:r>
              <a:rPr lang="en-US" sz="1800" dirty="0">
                <a:solidFill>
                  <a:srgbClr val="242021"/>
                </a:solidFill>
                <a:latin typeface="+mj-lt"/>
              </a:rPr>
              <a:t>↓ </a:t>
            </a:r>
            <a:r>
              <a:rPr lang="en-US" sz="1800" dirty="0" err="1">
                <a:solidFill>
                  <a:srgbClr val="242021"/>
                </a:solidFill>
                <a:latin typeface="+mj-lt"/>
              </a:rPr>
              <a:t>nhập</a:t>
            </a:r>
            <a:r>
              <a:rPr lang="en-US" sz="1800" dirty="0">
                <a:solidFill>
                  <a:srgbClr val="242021"/>
                </a:solidFill>
                <a:latin typeface="+mj-lt"/>
              </a:rPr>
              <a:t> viện do </a:t>
            </a:r>
            <a:r>
              <a:rPr lang="en-US" sz="1800" dirty="0" err="1">
                <a:solidFill>
                  <a:srgbClr val="242021"/>
                </a:solidFill>
                <a:latin typeface="+mj-lt"/>
              </a:rPr>
              <a:t>bệnh</a:t>
            </a:r>
            <a:r>
              <a:rPr lang="en-US" sz="1800" dirty="0">
                <a:solidFill>
                  <a:srgbClr val="242021"/>
                </a:solidFill>
                <a:latin typeface="+mj-lt"/>
              </a:rPr>
              <a:t> </a:t>
            </a:r>
            <a:r>
              <a:rPr lang="en-US" sz="1800" dirty="0" err="1">
                <a:solidFill>
                  <a:srgbClr val="242021"/>
                </a:solidFill>
                <a:latin typeface="+mj-lt"/>
              </a:rPr>
              <a:t>tim</a:t>
            </a:r>
            <a:r>
              <a:rPr lang="en-US" sz="1800" dirty="0">
                <a:solidFill>
                  <a:srgbClr val="242021"/>
                </a:solidFill>
                <a:latin typeface="+mj-lt"/>
              </a:rPr>
              <a:t> 19%, 16 - 23% </a:t>
            </a:r>
            <a:r>
              <a:rPr lang="en-US" sz="1800" dirty="0" err="1">
                <a:solidFill>
                  <a:srgbClr val="242021"/>
                </a:solidFill>
                <a:latin typeface="+mj-lt"/>
              </a:rPr>
              <a:t>bệnh</a:t>
            </a:r>
            <a:r>
              <a:rPr lang="en-US" sz="1800" dirty="0">
                <a:solidFill>
                  <a:srgbClr val="242021"/>
                </a:solidFill>
                <a:latin typeface="+mj-lt"/>
              </a:rPr>
              <a:t> </a:t>
            </a:r>
            <a:r>
              <a:rPr lang="en-US" sz="1800" dirty="0" err="1">
                <a:solidFill>
                  <a:srgbClr val="242021"/>
                </a:solidFill>
                <a:latin typeface="+mj-lt"/>
              </a:rPr>
              <a:t>mạch</a:t>
            </a:r>
            <a:r>
              <a:rPr lang="en-US" sz="1800" dirty="0">
                <a:solidFill>
                  <a:srgbClr val="242021"/>
                </a:solidFill>
                <a:latin typeface="+mj-lt"/>
              </a:rPr>
              <a:t> </a:t>
            </a:r>
            <a:r>
              <a:rPr lang="en-US" sz="1800" dirty="0" err="1">
                <a:solidFill>
                  <a:srgbClr val="242021"/>
                </a:solidFill>
                <a:latin typeface="+mj-lt"/>
              </a:rPr>
              <a:t>máu</a:t>
            </a:r>
            <a:r>
              <a:rPr lang="en-US" sz="1800" dirty="0">
                <a:solidFill>
                  <a:srgbClr val="242021"/>
                </a:solidFill>
                <a:latin typeface="+mj-lt"/>
              </a:rPr>
              <a:t> </a:t>
            </a:r>
            <a:r>
              <a:rPr lang="en-US" sz="1800" dirty="0" err="1">
                <a:solidFill>
                  <a:srgbClr val="242021"/>
                </a:solidFill>
                <a:latin typeface="+mj-lt"/>
              </a:rPr>
              <a:t>não</a:t>
            </a:r>
            <a:r>
              <a:rPr lang="en-US" sz="1800" dirty="0">
                <a:solidFill>
                  <a:srgbClr val="242021"/>
                </a:solidFill>
                <a:latin typeface="+mj-lt"/>
              </a:rPr>
              <a:t> (</a:t>
            </a:r>
            <a:r>
              <a:rPr lang="en-US" sz="1800" b="1" dirty="0">
                <a:solidFill>
                  <a:srgbClr val="242021"/>
                </a:solidFill>
                <a:latin typeface="+mj-lt"/>
              </a:rPr>
              <a:t>B</a:t>
            </a:r>
            <a:r>
              <a:rPr lang="en-US" sz="1800" dirty="0">
                <a:solidFill>
                  <a:srgbClr val="242021"/>
                </a:solidFill>
                <a:latin typeface="+mj-lt"/>
              </a:rPr>
              <a:t>), </a:t>
            </a:r>
            <a:r>
              <a:rPr lang="en-US" sz="1800" dirty="0" err="1">
                <a:solidFill>
                  <a:srgbClr val="242021"/>
                </a:solidFill>
                <a:latin typeface="+mj-lt"/>
              </a:rPr>
              <a:t>và</a:t>
            </a:r>
            <a:r>
              <a:rPr lang="en-US" sz="1800" dirty="0">
                <a:solidFill>
                  <a:srgbClr val="242021"/>
                </a:solidFill>
                <a:latin typeface="+mj-lt"/>
              </a:rPr>
              <a:t> </a:t>
            </a:r>
            <a:r>
              <a:rPr lang="en-US" sz="1800" dirty="0" err="1">
                <a:solidFill>
                  <a:srgbClr val="242021"/>
                </a:solidFill>
                <a:latin typeface="+mj-lt"/>
              </a:rPr>
              <a:t>giảm</a:t>
            </a:r>
            <a:r>
              <a:rPr lang="en-US" sz="1800" dirty="0">
                <a:solidFill>
                  <a:srgbClr val="242021"/>
                </a:solidFill>
                <a:latin typeface="+mj-lt"/>
              </a:rPr>
              <a:t> </a:t>
            </a:r>
            <a:r>
              <a:rPr lang="en-US" sz="1800" dirty="0" err="1">
                <a:solidFill>
                  <a:srgbClr val="242021"/>
                </a:solidFill>
                <a:latin typeface="+mj-lt"/>
              </a:rPr>
              <a:t>tử</a:t>
            </a:r>
            <a:r>
              <a:rPr lang="en-US" sz="1800" dirty="0">
                <a:solidFill>
                  <a:srgbClr val="242021"/>
                </a:solidFill>
                <a:latin typeface="+mj-lt"/>
              </a:rPr>
              <a:t> vong do </a:t>
            </a:r>
            <a:r>
              <a:rPr lang="en-US" sz="1800" dirty="0" err="1">
                <a:solidFill>
                  <a:srgbClr val="242021"/>
                </a:solidFill>
                <a:latin typeface="+mj-lt"/>
              </a:rPr>
              <a:t>tim</a:t>
            </a:r>
            <a:r>
              <a:rPr lang="en-US" sz="1800" dirty="0">
                <a:solidFill>
                  <a:srgbClr val="242021"/>
                </a:solidFill>
                <a:latin typeface="+mj-lt"/>
              </a:rPr>
              <a:t> </a:t>
            </a:r>
            <a:r>
              <a:rPr lang="en-US" sz="1800" dirty="0" err="1">
                <a:solidFill>
                  <a:srgbClr val="242021"/>
                </a:solidFill>
                <a:latin typeface="+mj-lt"/>
              </a:rPr>
              <a:t>mạch</a:t>
            </a:r>
            <a:r>
              <a:rPr lang="en-US" sz="1800" dirty="0">
                <a:solidFill>
                  <a:srgbClr val="242021"/>
                </a:solidFill>
                <a:latin typeface="+mj-lt"/>
              </a:rPr>
              <a:t> 37% (</a:t>
            </a:r>
            <a:r>
              <a:rPr lang="en-US" sz="1800" b="1" dirty="0">
                <a:solidFill>
                  <a:srgbClr val="242021"/>
                </a:solidFill>
                <a:latin typeface="+mj-lt"/>
              </a:rPr>
              <a:t>B</a:t>
            </a:r>
            <a:r>
              <a:rPr lang="en-US" sz="1800" dirty="0">
                <a:solidFill>
                  <a:srgbClr val="242021"/>
                </a:solidFill>
                <a:latin typeface="+mj-lt"/>
              </a:rPr>
              <a:t>)</a:t>
            </a:r>
            <a:r>
              <a:rPr lang="en-US" sz="1800" dirty="0">
                <a:latin typeface="+mj-lt"/>
              </a:rPr>
              <a:t> </a:t>
            </a:r>
            <a:br>
              <a:rPr lang="en-US" sz="1800" dirty="0">
                <a:latin typeface="+mj-lt"/>
              </a:rPr>
            </a:br>
            <a:endParaRPr lang="en-US" sz="1800" dirty="0">
              <a:latin typeface="+mj-lt"/>
            </a:endParaRPr>
          </a:p>
        </p:txBody>
      </p:sp>
      <p:sp>
        <p:nvSpPr>
          <p:cNvPr id="5" name="TextBox 4">
            <a:extLst>
              <a:ext uri="{FF2B5EF4-FFF2-40B4-BE49-F238E27FC236}">
                <a16:creationId xmlns:a16="http://schemas.microsoft.com/office/drawing/2014/main" id="{15E77FC3-03AE-7BD2-323D-D9061D2219E1}"/>
              </a:ext>
            </a:extLst>
          </p:cNvPr>
          <p:cNvSpPr txBox="1"/>
          <p:nvPr/>
        </p:nvSpPr>
        <p:spPr>
          <a:xfrm>
            <a:off x="136151" y="4777141"/>
            <a:ext cx="6298216" cy="559961"/>
          </a:xfrm>
          <a:prstGeom prst="rect">
            <a:avLst/>
          </a:prstGeom>
          <a:noFill/>
        </p:spPr>
        <p:txBody>
          <a:bodyPr wrap="square">
            <a:spAutoFit/>
          </a:bodyPr>
          <a:lstStyle/>
          <a:p>
            <a:r>
              <a:rPr lang="en-US" sz="1013" dirty="0">
                <a:solidFill>
                  <a:srgbClr val="242021"/>
                </a:solidFill>
                <a:latin typeface="ITCFranklinGothicStd-Demi"/>
              </a:rPr>
              <a:t>Vaccination in the prevention of infectious respiratory diseases in adults. </a:t>
            </a:r>
            <a:r>
              <a:rPr lang="sv-SE" sz="1013" dirty="0">
                <a:solidFill>
                  <a:srgbClr val="242021"/>
                </a:solidFill>
                <a:latin typeface="ITCFranklinGothicStd-BkCp-SC700"/>
              </a:rPr>
              <a:t>Rev Assoc Med BRAs 2014; 60(1):4-15</a:t>
            </a:r>
            <a:r>
              <a:rPr lang="sv-SE" sz="1013" dirty="0"/>
              <a:t> </a:t>
            </a:r>
            <a:br>
              <a:rPr lang="sv-SE" sz="1013" dirty="0"/>
            </a:br>
            <a:r>
              <a:rPr lang="en-US" sz="1013" dirty="0"/>
              <a:t> </a:t>
            </a:r>
            <a:br>
              <a:rPr lang="en-US" sz="1013" dirty="0"/>
            </a:br>
            <a:endParaRPr lang="en-US" sz="1013" dirty="0"/>
          </a:p>
        </p:txBody>
      </p:sp>
    </p:spTree>
    <p:extLst>
      <p:ext uri="{BB962C8B-B14F-4D97-AF65-F5344CB8AC3E}">
        <p14:creationId xmlns:p14="http://schemas.microsoft.com/office/powerpoint/2010/main" val="1306222280"/>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F9FA-C3D7-7FB3-F6BE-3795058421F7}"/>
              </a:ext>
            </a:extLst>
          </p:cNvPr>
          <p:cNvSpPr>
            <a:spLocks noGrp="1"/>
          </p:cNvSpPr>
          <p:nvPr>
            <p:ph type="title"/>
          </p:nvPr>
        </p:nvSpPr>
        <p:spPr>
          <a:xfrm>
            <a:off x="323075" y="226358"/>
            <a:ext cx="5595522" cy="484748"/>
          </a:xfrm>
        </p:spPr>
        <p:txBody>
          <a:bodyPr>
            <a:normAutofit/>
          </a:bodyPr>
          <a:lstStyle/>
          <a:p>
            <a:r>
              <a:rPr lang="en-US" sz="2000" dirty="0"/>
              <a:t>S. pneumoniae </a:t>
            </a:r>
            <a:r>
              <a:rPr lang="en-US" sz="2000" dirty="0" err="1"/>
              <a:t>và</a:t>
            </a:r>
            <a:r>
              <a:rPr lang="en-US" sz="2000" dirty="0"/>
              <a:t> </a:t>
            </a:r>
            <a:r>
              <a:rPr lang="en-US" sz="2000" dirty="0" err="1"/>
              <a:t>các</a:t>
            </a:r>
            <a:r>
              <a:rPr lang="en-US" sz="2000" dirty="0"/>
              <a:t> </a:t>
            </a:r>
            <a:r>
              <a:rPr lang="en-US" sz="2000" dirty="0" err="1"/>
              <a:t>bệnh</a:t>
            </a:r>
            <a:r>
              <a:rPr lang="en-US" sz="2000" dirty="0"/>
              <a:t> do </a:t>
            </a:r>
            <a:r>
              <a:rPr lang="en-US" sz="2000" err="1"/>
              <a:t>phế</a:t>
            </a:r>
            <a:r>
              <a:rPr lang="en-US" sz="2000"/>
              <a:t> cầu</a:t>
            </a:r>
            <a:endParaRPr lang="en-US" sz="2000" dirty="0"/>
          </a:p>
        </p:txBody>
      </p:sp>
      <p:pic>
        <p:nvPicPr>
          <p:cNvPr id="6" name="Content Placeholder 5" descr="Diagram&#10;&#10;Description automatically generated">
            <a:extLst>
              <a:ext uri="{FF2B5EF4-FFF2-40B4-BE49-F238E27FC236}">
                <a16:creationId xmlns:a16="http://schemas.microsoft.com/office/drawing/2014/main" id="{F75911D7-954F-D66F-0943-A81FB8F31FF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78114" y="2313523"/>
            <a:ext cx="4179886" cy="1805711"/>
          </a:xfrm>
        </p:spPr>
      </p:pic>
      <p:pic>
        <p:nvPicPr>
          <p:cNvPr id="7" name="Picture 6">
            <a:extLst>
              <a:ext uri="{FF2B5EF4-FFF2-40B4-BE49-F238E27FC236}">
                <a16:creationId xmlns:a16="http://schemas.microsoft.com/office/drawing/2014/main" id="{21D11CF1-A123-F7AB-9AFA-CE2BCBA025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1700000">
            <a:off x="3549134" y="977035"/>
            <a:ext cx="2057637" cy="1199216"/>
          </a:xfrm>
          <a:prstGeom prst="rect">
            <a:avLst/>
          </a:prstGeom>
        </p:spPr>
      </p:pic>
      <p:sp>
        <p:nvSpPr>
          <p:cNvPr id="10" name="Title 1">
            <a:extLst>
              <a:ext uri="{FF2B5EF4-FFF2-40B4-BE49-F238E27FC236}">
                <a16:creationId xmlns:a16="http://schemas.microsoft.com/office/drawing/2014/main" id="{FEC83D0C-44F4-A04B-8621-E303D5BEFA76}"/>
              </a:ext>
            </a:extLst>
          </p:cNvPr>
          <p:cNvSpPr txBox="1">
            <a:spLocks/>
          </p:cNvSpPr>
          <p:nvPr/>
        </p:nvSpPr>
        <p:spPr>
          <a:xfrm>
            <a:off x="1554480" y="981487"/>
            <a:ext cx="5313799" cy="336860"/>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2100" b="1" i="0" kern="1200">
                <a:solidFill>
                  <a:srgbClr val="2B3990"/>
                </a:solidFill>
                <a:latin typeface="Arial" panose="020B0604020202020204" pitchFamily="34" charset="0"/>
                <a:ea typeface="+mj-ea"/>
                <a:cs typeface="Arial" panose="020B0604020202020204" pitchFamily="34" charset="0"/>
              </a:defRPr>
            </a:lvl1pPr>
          </a:lstStyle>
          <a:p>
            <a:pPr defTabSz="514350">
              <a:defRPr/>
            </a:pPr>
            <a:endParaRPr lang="en-US" sz="1350" dirty="0">
              <a:solidFill>
                <a:schemeClr val="accent1"/>
              </a:solidFill>
            </a:endParaRPr>
          </a:p>
        </p:txBody>
      </p:sp>
      <p:sp>
        <p:nvSpPr>
          <p:cNvPr id="11" name="Content Placeholder 2">
            <a:extLst>
              <a:ext uri="{FF2B5EF4-FFF2-40B4-BE49-F238E27FC236}">
                <a16:creationId xmlns:a16="http://schemas.microsoft.com/office/drawing/2014/main" id="{B85165BB-9442-A459-ED26-BE324F654C64}"/>
              </a:ext>
            </a:extLst>
          </p:cNvPr>
          <p:cNvSpPr txBox="1">
            <a:spLocks/>
          </p:cNvSpPr>
          <p:nvPr/>
        </p:nvSpPr>
        <p:spPr>
          <a:xfrm>
            <a:off x="224018" y="1199606"/>
            <a:ext cx="2454097" cy="2625548"/>
          </a:xfrm>
          <a:prstGeom prst="rect">
            <a:avLst/>
          </a:prstGeom>
        </p:spPr>
        <p:txBody>
          <a:bodyPr vert="horz" lIns="51435" tIns="25718" rIns="51435" bIns="25718" rtlCol="0">
            <a:normAutofit lnSpcReduction="10000"/>
          </a:bodyPr>
          <a:lstStyle>
            <a:lvl1pPr marL="228600" indent="-228600" algn="l" defTabSz="914400" rtl="0" eaLnBrk="1" latinLnBrk="0" hangingPunct="1">
              <a:lnSpc>
                <a:spcPct val="90000"/>
              </a:lnSpc>
              <a:spcBef>
                <a:spcPts val="1000"/>
              </a:spcBef>
              <a:buClr>
                <a:srgbClr val="00B2B0"/>
              </a:buClr>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2B0"/>
              </a:buClr>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2B0"/>
              </a:buClr>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2B0"/>
              </a:buClr>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2B0"/>
              </a:buClr>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1013" dirty="0" err="1">
                <a:solidFill>
                  <a:sysClr val="windowText" lastClr="000000">
                    <a:lumMod val="65000"/>
                    <a:lumOff val="35000"/>
                  </a:sysClr>
                </a:solidFill>
              </a:rPr>
              <a:t>Bệnh</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phế</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cầu</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khuẩn</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là</a:t>
            </a:r>
            <a:r>
              <a:rPr lang="en-US" sz="1013" dirty="0">
                <a:solidFill>
                  <a:sysClr val="windowText" lastClr="000000">
                    <a:lumMod val="65000"/>
                    <a:lumOff val="35000"/>
                  </a:sysClr>
                </a:solidFill>
              </a:rPr>
              <a:t> do </a:t>
            </a:r>
            <a:r>
              <a:rPr lang="en-US" sz="1013" b="1" dirty="0">
                <a:solidFill>
                  <a:srgbClr val="00B2B0"/>
                </a:solidFill>
              </a:rPr>
              <a:t>vi </a:t>
            </a:r>
            <a:r>
              <a:rPr lang="en-US" sz="1013" b="1" dirty="0" err="1">
                <a:solidFill>
                  <a:srgbClr val="00B2B0"/>
                </a:solidFill>
              </a:rPr>
              <a:t>khuẩn</a:t>
            </a:r>
            <a:r>
              <a:rPr lang="en-US" sz="1013" dirty="0">
                <a:solidFill>
                  <a:sysClr val="windowText" lastClr="000000">
                    <a:lumMod val="65000"/>
                    <a:lumOff val="35000"/>
                  </a:sysClr>
                </a:solidFill>
              </a:rPr>
              <a:t> </a:t>
            </a:r>
            <a:r>
              <a:rPr lang="en-US" sz="1013" i="1" dirty="0">
                <a:solidFill>
                  <a:sysClr val="windowText" lastClr="000000">
                    <a:lumMod val="65000"/>
                    <a:lumOff val="35000"/>
                  </a:sysClr>
                </a:solidFill>
              </a:rPr>
              <a:t>Streptococcus pneumoniae </a:t>
            </a:r>
            <a:r>
              <a:rPr lang="en-US" sz="1013" i="1" dirty="0" err="1">
                <a:solidFill>
                  <a:sysClr val="windowText" lastClr="000000">
                    <a:lumMod val="65000"/>
                    <a:lumOff val="35000"/>
                  </a:sysClr>
                </a:solidFill>
              </a:rPr>
              <a:t>hoặc</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phế</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cầu</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khuẩn</a:t>
            </a:r>
            <a:r>
              <a:rPr lang="en-US" sz="1013" i="1" dirty="0">
                <a:solidFill>
                  <a:sysClr val="windowText" lastClr="000000">
                    <a:lumMod val="65000"/>
                    <a:lumOff val="35000"/>
                  </a:sysClr>
                </a:solidFill>
              </a:rPr>
              <a:t>, gram </a:t>
            </a:r>
            <a:r>
              <a:rPr lang="en-US" sz="1013" i="1" dirty="0" err="1">
                <a:solidFill>
                  <a:sysClr val="windowText" lastClr="000000">
                    <a:lumMod val="65000"/>
                    <a:lumOff val="35000"/>
                  </a:sysClr>
                </a:solidFill>
              </a:rPr>
              <a:t>dương</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hiếu</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khí</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có</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vỏ</a:t>
            </a:r>
            <a:r>
              <a:rPr lang="en-US" sz="1013" i="1" dirty="0">
                <a:solidFill>
                  <a:sysClr val="windowText" lastClr="000000">
                    <a:lumMod val="65000"/>
                    <a:lumOff val="35000"/>
                  </a:sysClr>
                </a:solidFill>
              </a:rPr>
              <a:t> polysaccharide với </a:t>
            </a:r>
            <a:r>
              <a:rPr lang="en-US" sz="1013" i="1" dirty="0" err="1">
                <a:solidFill>
                  <a:sysClr val="windowText" lastClr="000000">
                    <a:lumMod val="65000"/>
                    <a:lumOff val="35000"/>
                  </a:sysClr>
                </a:solidFill>
              </a:rPr>
              <a:t>hơn</a:t>
            </a:r>
            <a:r>
              <a:rPr lang="en-US" sz="1013" i="1" dirty="0">
                <a:solidFill>
                  <a:sysClr val="windowText" lastClr="000000">
                    <a:lumMod val="65000"/>
                    <a:lumOff val="35000"/>
                  </a:sysClr>
                </a:solidFill>
              </a:rPr>
              <a:t> 90 type </a:t>
            </a:r>
            <a:r>
              <a:rPr lang="en-US" sz="1013" i="1" dirty="0" err="1">
                <a:solidFill>
                  <a:sysClr val="windowText" lastClr="000000">
                    <a:lumMod val="65000"/>
                    <a:lumOff val="35000"/>
                  </a:sysClr>
                </a:solidFill>
              </a:rPr>
              <a:t>huyết</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thanh</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Độc</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lực</a:t>
            </a:r>
            <a:r>
              <a:rPr lang="en-US" sz="1013" i="1" dirty="0">
                <a:solidFill>
                  <a:sysClr val="windowText" lastClr="000000">
                    <a:lumMod val="65000"/>
                    <a:lumOff val="35000"/>
                  </a:sysClr>
                </a:solidFill>
              </a:rPr>
              <a:t> của vi </a:t>
            </a:r>
            <a:r>
              <a:rPr lang="en-US" sz="1013" i="1" dirty="0" err="1">
                <a:solidFill>
                  <a:sysClr val="windowText" lastClr="000000">
                    <a:lumMod val="65000"/>
                    <a:lumOff val="35000"/>
                  </a:sysClr>
                </a:solidFill>
              </a:rPr>
              <a:t>khuẩn</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tùy</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thuộc</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vào</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lớp</a:t>
            </a:r>
            <a:r>
              <a:rPr lang="en-US" sz="1013" i="1" dirty="0">
                <a:solidFill>
                  <a:sysClr val="windowText" lastClr="000000">
                    <a:lumMod val="65000"/>
                    <a:lumOff val="35000"/>
                  </a:sysClr>
                </a:solidFill>
              </a:rPr>
              <a:t> </a:t>
            </a:r>
            <a:r>
              <a:rPr lang="en-US" sz="1013" i="1" dirty="0" err="1">
                <a:solidFill>
                  <a:sysClr val="windowText" lastClr="000000">
                    <a:lumMod val="65000"/>
                    <a:lumOff val="35000"/>
                  </a:sysClr>
                </a:solidFill>
              </a:rPr>
              <a:t>vỏ</a:t>
            </a:r>
            <a:r>
              <a:rPr lang="en-US" sz="1013" i="1" dirty="0">
                <a:solidFill>
                  <a:sysClr val="windowText" lastClr="000000">
                    <a:lumMod val="65000"/>
                    <a:lumOff val="35000"/>
                  </a:sysClr>
                </a:solidFill>
              </a:rPr>
              <a:t> polysaccharide</a:t>
            </a:r>
            <a:endParaRPr lang="en-US" sz="1013" dirty="0">
              <a:solidFill>
                <a:sysClr val="windowText" lastClr="000000">
                  <a:lumMod val="65000"/>
                  <a:lumOff val="35000"/>
                </a:sysClr>
              </a:solidFill>
            </a:endParaRPr>
          </a:p>
          <a:p>
            <a:pPr lvl="0">
              <a:defRPr/>
            </a:pPr>
            <a:r>
              <a:rPr lang="en-US" sz="1013" dirty="0" err="1">
                <a:solidFill>
                  <a:sysClr val="windowText" lastClr="000000">
                    <a:lumMod val="65000"/>
                    <a:lumOff val="35000"/>
                  </a:sysClr>
                </a:solidFill>
              </a:rPr>
              <a:t>Phế</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cầu</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khuẩn</a:t>
            </a:r>
            <a:r>
              <a:rPr lang="en-US" sz="1013" dirty="0">
                <a:solidFill>
                  <a:sysClr val="windowText" lastClr="000000">
                    <a:lumMod val="65000"/>
                    <a:lumOff val="35000"/>
                  </a:sysClr>
                </a:solidFill>
              </a:rPr>
              <a:t> </a:t>
            </a:r>
            <a:r>
              <a:rPr lang="vi-VN" sz="1013" b="1" dirty="0" err="1">
                <a:solidFill>
                  <a:srgbClr val="00B2B0"/>
                </a:solidFill>
              </a:rPr>
              <a:t>thường</a:t>
            </a:r>
            <a:r>
              <a:rPr lang="vi-VN" sz="1013" b="1" dirty="0">
                <a:solidFill>
                  <a:srgbClr val="00B2B0"/>
                </a:solidFill>
              </a:rPr>
              <a:t> </a:t>
            </a:r>
            <a:r>
              <a:rPr lang="vi-VN" sz="1013" b="1" dirty="0" err="1">
                <a:solidFill>
                  <a:srgbClr val="00B2B0"/>
                </a:solidFill>
              </a:rPr>
              <a:t>sống</a:t>
            </a:r>
            <a:r>
              <a:rPr lang="vi-VN" sz="1013" b="1" dirty="0">
                <a:solidFill>
                  <a:srgbClr val="00B2B0"/>
                </a:solidFill>
              </a:rPr>
              <a:t> ở </a:t>
            </a:r>
            <a:r>
              <a:rPr lang="vi-VN" sz="1013" b="1" dirty="0" err="1">
                <a:solidFill>
                  <a:srgbClr val="00B2B0"/>
                </a:solidFill>
              </a:rPr>
              <a:t>đường</a:t>
            </a:r>
            <a:r>
              <a:rPr lang="vi-VN" sz="1013" b="1" dirty="0">
                <a:solidFill>
                  <a:srgbClr val="00B2B0"/>
                </a:solidFill>
              </a:rPr>
              <a:t> hô </a:t>
            </a:r>
            <a:r>
              <a:rPr lang="vi-VN" sz="1013" b="1" dirty="0" err="1">
                <a:solidFill>
                  <a:srgbClr val="00B2B0"/>
                </a:solidFill>
              </a:rPr>
              <a:t>hấp</a:t>
            </a:r>
            <a:r>
              <a:rPr lang="vi-VN" sz="1013" b="1" dirty="0">
                <a:solidFill>
                  <a:srgbClr val="00B2B0"/>
                </a:solidFill>
              </a:rPr>
              <a:t> </a:t>
            </a:r>
            <a:r>
              <a:rPr lang="en-US" sz="1013" dirty="0" err="1">
                <a:solidFill>
                  <a:sysClr val="windowText" lastClr="000000">
                    <a:lumMod val="65000"/>
                    <a:lumOff val="35000"/>
                  </a:sysClr>
                </a:solidFill>
              </a:rPr>
              <a:t>và</a:t>
            </a:r>
            <a:r>
              <a:rPr lang="en-US" sz="1013" dirty="0">
                <a:solidFill>
                  <a:sysClr val="windowText" lastClr="000000">
                    <a:lumMod val="65000"/>
                    <a:lumOff val="35000"/>
                  </a:sysClr>
                </a:solidFill>
              </a:rPr>
              <a:t> </a:t>
            </a:r>
            <a:r>
              <a:rPr lang="vi-VN" sz="1013" dirty="0" err="1">
                <a:solidFill>
                  <a:sysClr val="windowText" lastClr="000000">
                    <a:lumMod val="65000"/>
                    <a:lumOff val="35000"/>
                  </a:sysClr>
                </a:solidFill>
              </a:rPr>
              <a:t>có</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thể</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được</a:t>
            </a:r>
            <a:r>
              <a:rPr lang="vi-VN" sz="1013" dirty="0">
                <a:solidFill>
                  <a:sysClr val="windowText" lastClr="000000">
                    <a:lumMod val="65000"/>
                    <a:lumOff val="35000"/>
                  </a:sysClr>
                </a:solidFill>
              </a:rPr>
              <a:t> </a:t>
            </a:r>
            <a:r>
              <a:rPr lang="en-US" sz="1013" dirty="0" err="1">
                <a:solidFill>
                  <a:sysClr val="windowText" lastClr="000000">
                    <a:lumMod val="65000"/>
                    <a:lumOff val="35000"/>
                  </a:sysClr>
                </a:solidFill>
              </a:rPr>
              <a:t>phân</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lập</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từ</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vòm</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họng</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từ</a:t>
            </a:r>
            <a:r>
              <a:rPr lang="vi-VN" sz="1013" dirty="0">
                <a:solidFill>
                  <a:sysClr val="windowText" lastClr="000000">
                    <a:lumMod val="65000"/>
                    <a:lumOff val="35000"/>
                  </a:sysClr>
                </a:solidFill>
              </a:rPr>
              <a:t> 5% </a:t>
            </a:r>
            <a:r>
              <a:rPr lang="vi-VN" sz="1013" dirty="0" err="1">
                <a:solidFill>
                  <a:sysClr val="windowText" lastClr="000000">
                    <a:lumMod val="65000"/>
                    <a:lumOff val="35000"/>
                  </a:sysClr>
                </a:solidFill>
              </a:rPr>
              <a:t>đến</a:t>
            </a:r>
            <a:r>
              <a:rPr lang="vi-VN" sz="1013" dirty="0">
                <a:solidFill>
                  <a:sysClr val="windowText" lastClr="000000">
                    <a:lumMod val="65000"/>
                    <a:lumOff val="35000"/>
                  </a:sysClr>
                </a:solidFill>
              </a:rPr>
              <a:t> 90% </a:t>
            </a:r>
            <a:r>
              <a:rPr lang="vi-VN" sz="1013" dirty="0" err="1">
                <a:solidFill>
                  <a:sysClr val="windowText" lastClr="000000">
                    <a:lumMod val="65000"/>
                    <a:lumOff val="35000"/>
                  </a:sysClr>
                </a:solidFill>
              </a:rPr>
              <a:t>người</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khỏe</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mạnh</a:t>
            </a:r>
            <a:r>
              <a:rPr lang="en-US" sz="1013" dirty="0">
                <a:solidFill>
                  <a:sysClr val="windowText" lastClr="000000">
                    <a:lumMod val="65000"/>
                    <a:lumOff val="35000"/>
                  </a:sysClr>
                </a:solidFill>
              </a:rPr>
              <a:t>. </a:t>
            </a:r>
          </a:p>
          <a:p>
            <a:pPr lvl="0">
              <a:defRPr/>
            </a:pPr>
            <a:r>
              <a:rPr lang="vi-VN" sz="1013" dirty="0" err="1">
                <a:solidFill>
                  <a:sysClr val="windowText" lastClr="000000">
                    <a:lumMod val="65000"/>
                    <a:lumOff val="35000"/>
                  </a:sysClr>
                </a:solidFill>
              </a:rPr>
              <a:t>Hầu</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hết</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các</a:t>
            </a:r>
            <a:r>
              <a:rPr lang="vi-VN" sz="1013" dirty="0">
                <a:solidFill>
                  <a:sysClr val="windowText" lastClr="000000">
                    <a:lumMod val="65000"/>
                    <a:lumOff val="35000"/>
                  </a:sysClr>
                </a:solidFill>
              </a:rPr>
              <a:t> </a:t>
            </a:r>
            <a:r>
              <a:rPr lang="en-US" sz="1013" dirty="0">
                <a:solidFill>
                  <a:sysClr val="windowText" lastClr="000000">
                    <a:lumMod val="65000"/>
                    <a:lumOff val="35000"/>
                  </a:sysClr>
                </a:solidFill>
              </a:rPr>
              <a:t>type</a:t>
            </a:r>
            <a:r>
              <a:rPr lang="vi-VN" sz="1013" dirty="0">
                <a:solidFill>
                  <a:sysClr val="windowText" lastClr="000000">
                    <a:lumMod val="65000"/>
                    <a:lumOff val="35000"/>
                  </a:sysClr>
                </a:solidFill>
              </a:rPr>
              <a:t> S. </a:t>
            </a:r>
            <a:r>
              <a:rPr lang="vi-VN" sz="1013" dirty="0" err="1">
                <a:solidFill>
                  <a:sysClr val="windowText" lastClr="000000">
                    <a:lumMod val="65000"/>
                    <a:lumOff val="35000"/>
                  </a:sysClr>
                </a:solidFill>
              </a:rPr>
              <a:t>pneumoniae</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đã</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được</a:t>
            </a:r>
            <a:r>
              <a:rPr lang="vi-VN" sz="1013" dirty="0">
                <a:solidFill>
                  <a:sysClr val="windowText" lastClr="000000">
                    <a:lumMod val="65000"/>
                    <a:lumOff val="35000"/>
                  </a:sysClr>
                </a:solidFill>
              </a:rPr>
              <a:t> </a:t>
            </a:r>
            <a:r>
              <a:rPr lang="vi-VN" sz="1013" dirty="0" err="1">
                <a:solidFill>
                  <a:sysClr val="windowText" lastClr="000000">
                    <a:lumMod val="65000"/>
                    <a:lumOff val="35000"/>
                  </a:sysClr>
                </a:solidFill>
              </a:rPr>
              <a:t>chứng</a:t>
            </a:r>
            <a:r>
              <a:rPr lang="vi-VN" sz="1013" dirty="0">
                <a:solidFill>
                  <a:sysClr val="windowText" lastClr="000000">
                    <a:lumMod val="65000"/>
                    <a:lumOff val="35000"/>
                  </a:sysClr>
                </a:solidFill>
              </a:rPr>
              <a:t> minh </a:t>
            </a:r>
            <a:r>
              <a:rPr lang="vi-VN" sz="1013" dirty="0" err="1">
                <a:solidFill>
                  <a:sysClr val="windowText" lastClr="000000">
                    <a:lumMod val="65000"/>
                    <a:lumOff val="35000"/>
                  </a:sysClr>
                </a:solidFill>
              </a:rPr>
              <a:t>là</a:t>
            </a:r>
            <a:r>
              <a:rPr lang="vi-VN" sz="1013" dirty="0">
                <a:solidFill>
                  <a:sysClr val="windowText" lastClr="000000">
                    <a:lumMod val="65000"/>
                    <a:lumOff val="35000"/>
                  </a:sysClr>
                </a:solidFill>
              </a:rPr>
              <a:t> gây ra </a:t>
            </a:r>
            <a:r>
              <a:rPr lang="vi-VN" sz="1013" dirty="0" err="1">
                <a:solidFill>
                  <a:sysClr val="windowText" lastClr="000000">
                    <a:lumMod val="65000"/>
                    <a:lumOff val="35000"/>
                  </a:sysClr>
                </a:solidFill>
              </a:rPr>
              <a:t>bệnh</a:t>
            </a:r>
            <a:r>
              <a:rPr lang="vi-VN" sz="1013" dirty="0">
                <a:solidFill>
                  <a:sysClr val="windowText" lastClr="000000">
                    <a:lumMod val="65000"/>
                    <a:lumOff val="35000"/>
                  </a:sysClr>
                </a:solidFill>
              </a:rPr>
              <a:t> nghiêm </a:t>
            </a:r>
            <a:r>
              <a:rPr lang="vi-VN" sz="1013" dirty="0" err="1">
                <a:solidFill>
                  <a:sysClr val="windowText" lastClr="000000">
                    <a:lumMod val="65000"/>
                    <a:lumOff val="35000"/>
                  </a:sysClr>
                </a:solidFill>
              </a:rPr>
              <a:t>trọng</a:t>
            </a:r>
            <a:endParaRPr lang="en-US" sz="1013" b="1" dirty="0">
              <a:solidFill>
                <a:srgbClr val="00B2B0"/>
              </a:solidFill>
            </a:endParaRPr>
          </a:p>
          <a:p>
            <a:pPr lvl="0">
              <a:defRPr/>
            </a:pPr>
            <a:r>
              <a:rPr lang="en-US" sz="1013" dirty="0" err="1">
                <a:solidFill>
                  <a:sysClr val="windowText" lastClr="000000">
                    <a:lumMod val="65000"/>
                    <a:lumOff val="35000"/>
                  </a:sysClr>
                </a:solidFill>
              </a:rPr>
              <a:t>Các</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thể</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lâm</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sàng</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nặng</a:t>
            </a:r>
            <a:r>
              <a:rPr lang="en-US" sz="1013" dirty="0">
                <a:solidFill>
                  <a:sysClr val="windowText" lastClr="000000">
                    <a:lumMod val="65000"/>
                    <a:lumOff val="35000"/>
                  </a:sysClr>
                </a:solidFill>
              </a:rPr>
              <a:t> của </a:t>
            </a:r>
            <a:r>
              <a:rPr lang="en-US" sz="1013" dirty="0" err="1">
                <a:solidFill>
                  <a:sysClr val="windowText" lastClr="000000">
                    <a:lumMod val="65000"/>
                    <a:lumOff val="35000"/>
                  </a:sysClr>
                </a:solidFill>
              </a:rPr>
              <a:t>bệnh</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phế</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cầu</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khuẩn</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là</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viêm</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phổi</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nhiễm</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trùng</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huyết</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và</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viêm</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màng</a:t>
            </a:r>
            <a:r>
              <a:rPr lang="en-US" sz="1013" dirty="0">
                <a:solidFill>
                  <a:sysClr val="windowText" lastClr="000000">
                    <a:lumMod val="65000"/>
                    <a:lumOff val="35000"/>
                  </a:sysClr>
                </a:solidFill>
              </a:rPr>
              <a:t> </a:t>
            </a:r>
            <a:r>
              <a:rPr lang="en-US" sz="1013" dirty="0" err="1">
                <a:solidFill>
                  <a:sysClr val="windowText" lastClr="000000">
                    <a:lumMod val="65000"/>
                    <a:lumOff val="35000"/>
                  </a:sysClr>
                </a:solidFill>
              </a:rPr>
              <a:t>não</a:t>
            </a:r>
            <a:endParaRPr lang="en-US" sz="1013" dirty="0">
              <a:solidFill>
                <a:sysClr val="windowText" lastClr="000000">
                  <a:lumMod val="65000"/>
                  <a:lumOff val="35000"/>
                </a:sysClr>
              </a:solidFill>
            </a:endParaRPr>
          </a:p>
        </p:txBody>
      </p:sp>
      <p:sp>
        <p:nvSpPr>
          <p:cNvPr id="12" name="Rectangle 11">
            <a:extLst>
              <a:ext uri="{FF2B5EF4-FFF2-40B4-BE49-F238E27FC236}">
                <a16:creationId xmlns:a16="http://schemas.microsoft.com/office/drawing/2014/main" id="{3BD4FE26-36E2-0D63-D3A9-18EC9DCDB13B}"/>
              </a:ext>
            </a:extLst>
          </p:cNvPr>
          <p:cNvSpPr/>
          <p:nvPr/>
        </p:nvSpPr>
        <p:spPr>
          <a:xfrm>
            <a:off x="224018" y="4751750"/>
            <a:ext cx="6298702" cy="400110"/>
          </a:xfrm>
          <a:prstGeom prst="rect">
            <a:avLst/>
          </a:prstGeom>
        </p:spPr>
        <p:txBody>
          <a:bodyPr wrap="square">
            <a:spAutoFit/>
          </a:bodyPr>
          <a:lstStyle/>
          <a:p>
            <a:pPr defTabSz="257175">
              <a:defRPr/>
            </a:pPr>
            <a:r>
              <a:rPr lang="en-AU" sz="1000">
                <a:solidFill>
                  <a:prstClr val="black">
                    <a:lumMod val="65000"/>
                    <a:lumOff val="35000"/>
                  </a:prstClr>
                </a:solidFill>
                <a:cs typeface="Arial" panose="020B0604020202020204" pitchFamily="34" charset="0"/>
              </a:rPr>
              <a:t>1. </a:t>
            </a:r>
            <a:r>
              <a:rPr lang="en-AU" sz="1000" err="1">
                <a:solidFill>
                  <a:prstClr val="black">
                    <a:lumMod val="65000"/>
                    <a:lumOff val="35000"/>
                  </a:prstClr>
                </a:solidFill>
                <a:cs typeface="Arial" panose="020B0604020202020204" pitchFamily="34" charset="0"/>
              </a:rPr>
              <a:t>Centers</a:t>
            </a:r>
            <a:r>
              <a:rPr lang="en-AU" sz="1000">
                <a:solidFill>
                  <a:prstClr val="black">
                    <a:lumMod val="65000"/>
                    <a:lumOff val="35000"/>
                  </a:prstClr>
                </a:solidFill>
                <a:cs typeface="Arial" panose="020B0604020202020204" pitchFamily="34" charset="0"/>
              </a:rPr>
              <a:t> for Disease Control and Prevention (CDC) The Pink Book Home. Pneumococcal disease. Available at </a:t>
            </a:r>
            <a:r>
              <a:rPr lang="en-US" sz="1000">
                <a:solidFill>
                  <a:prstClr val="black">
                    <a:lumMod val="65000"/>
                    <a:lumOff val="35000"/>
                  </a:prstClr>
                </a:solidFill>
                <a:cs typeface="Arial" panose="020B0604020202020204" pitchFamily="34" charset="0"/>
              </a:rPr>
              <a:t>https://www.cdc.gov/vaccines/pubs/pinkbook/pneumo.html (accessed January 2020)</a:t>
            </a:r>
            <a:endParaRPr lang="en-AU" sz="1000" kern="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2023310051"/>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7185-6B6F-B5D2-6A44-ED5D7B2E4141}"/>
              </a:ext>
            </a:extLst>
          </p:cNvPr>
          <p:cNvSpPr>
            <a:spLocks noGrp="1"/>
          </p:cNvSpPr>
          <p:nvPr>
            <p:ph type="title"/>
          </p:nvPr>
        </p:nvSpPr>
        <p:spPr>
          <a:xfrm>
            <a:off x="361175" y="274438"/>
            <a:ext cx="5595522" cy="369332"/>
          </a:xfrm>
        </p:spPr>
        <p:txBody>
          <a:bodyPr/>
          <a:lstStyle/>
          <a:p>
            <a:r>
              <a:rPr lang="en-US" sz="2400" dirty="0" err="1"/>
              <a:t>Loại</a:t>
            </a:r>
            <a:r>
              <a:rPr lang="en-US" sz="2400" dirty="0"/>
              <a:t> vaccine </a:t>
            </a:r>
          </a:p>
        </p:txBody>
      </p:sp>
      <p:sp>
        <p:nvSpPr>
          <p:cNvPr id="3" name="Content Placeholder 2">
            <a:extLst>
              <a:ext uri="{FF2B5EF4-FFF2-40B4-BE49-F238E27FC236}">
                <a16:creationId xmlns:a16="http://schemas.microsoft.com/office/drawing/2014/main" id="{48163BD3-4B4C-1B73-B904-EAB80709E615}"/>
              </a:ext>
            </a:extLst>
          </p:cNvPr>
          <p:cNvSpPr>
            <a:spLocks noGrp="1"/>
          </p:cNvSpPr>
          <p:nvPr>
            <p:ph idx="1"/>
          </p:nvPr>
        </p:nvSpPr>
        <p:spPr>
          <a:xfrm>
            <a:off x="273845" y="1404640"/>
            <a:ext cx="3001753" cy="2624435"/>
          </a:xfrm>
        </p:spPr>
        <p:txBody>
          <a:bodyPr/>
          <a:lstStyle/>
          <a:p>
            <a:r>
              <a:rPr lang="en-US" sz="1575" dirty="0" err="1">
                <a:solidFill>
                  <a:srgbClr val="242021"/>
                </a:solidFill>
                <a:latin typeface="LegacySerifStd-Book"/>
              </a:rPr>
              <a:t>Loại</a:t>
            </a:r>
            <a:r>
              <a:rPr lang="en-US" sz="1575" dirty="0">
                <a:solidFill>
                  <a:srgbClr val="242021"/>
                </a:solidFill>
                <a:latin typeface="LegacySerifStd-Book"/>
              </a:rPr>
              <a:t> polysaccharide: The 23-valent polysaccharide vaccine (VPPS-23) </a:t>
            </a:r>
            <a:r>
              <a:rPr lang="en-US" sz="1575" dirty="0" err="1">
                <a:solidFill>
                  <a:srgbClr val="242021"/>
                </a:solidFill>
                <a:latin typeface="LegacySerifStd-Book"/>
              </a:rPr>
              <a:t>không</a:t>
            </a:r>
            <a:r>
              <a:rPr lang="en-US" sz="1575" dirty="0">
                <a:solidFill>
                  <a:srgbClr val="242021"/>
                </a:solidFill>
                <a:latin typeface="LegacySerifStd-Book"/>
              </a:rPr>
              <a:t> </a:t>
            </a:r>
            <a:r>
              <a:rPr lang="en-US" sz="1575" dirty="0" err="1">
                <a:solidFill>
                  <a:srgbClr val="242021"/>
                </a:solidFill>
                <a:latin typeface="LegacySerifStd-Book"/>
              </a:rPr>
              <a:t>tác</a:t>
            </a:r>
            <a:r>
              <a:rPr lang="en-US" sz="1575" dirty="0">
                <a:solidFill>
                  <a:srgbClr val="242021"/>
                </a:solidFill>
                <a:latin typeface="LegacySerifStd-Book"/>
              </a:rPr>
              <a:t> </a:t>
            </a:r>
            <a:r>
              <a:rPr lang="en-US" sz="1575" dirty="0" err="1">
                <a:solidFill>
                  <a:srgbClr val="242021"/>
                </a:solidFill>
                <a:latin typeface="LegacySerifStd-Book"/>
              </a:rPr>
              <a:t>động</a:t>
            </a:r>
            <a:r>
              <a:rPr lang="en-US" sz="1575" dirty="0">
                <a:solidFill>
                  <a:srgbClr val="242021"/>
                </a:solidFill>
                <a:latin typeface="LegacySerifStd-Book"/>
              </a:rPr>
              <a:t> </a:t>
            </a:r>
            <a:r>
              <a:rPr lang="en-US" sz="1575" dirty="0" err="1">
                <a:solidFill>
                  <a:srgbClr val="242021"/>
                </a:solidFill>
                <a:latin typeface="LegacySerifStd-Book"/>
              </a:rPr>
              <a:t>lên</a:t>
            </a:r>
            <a:r>
              <a:rPr lang="en-US" sz="1575" dirty="0">
                <a:solidFill>
                  <a:srgbClr val="242021"/>
                </a:solidFill>
                <a:latin typeface="LegacySerifStd-Book"/>
              </a:rPr>
              <a:t> </a:t>
            </a:r>
            <a:r>
              <a:rPr lang="en-US" sz="1575" dirty="0" err="1">
                <a:solidFill>
                  <a:srgbClr val="242021"/>
                </a:solidFill>
                <a:latin typeface="LegacySerifStd-Book"/>
              </a:rPr>
              <a:t>tế</a:t>
            </a:r>
            <a:r>
              <a:rPr lang="en-US" sz="1575" dirty="0">
                <a:solidFill>
                  <a:srgbClr val="242021"/>
                </a:solidFill>
                <a:latin typeface="LegacySerifStd-Book"/>
              </a:rPr>
              <a:t> </a:t>
            </a:r>
            <a:r>
              <a:rPr lang="en-US" sz="1575" dirty="0" err="1">
                <a:solidFill>
                  <a:srgbClr val="242021"/>
                </a:solidFill>
                <a:latin typeface="LegacySerifStd-Book"/>
              </a:rPr>
              <a:t>bào</a:t>
            </a:r>
            <a:r>
              <a:rPr lang="en-US" sz="1575" dirty="0">
                <a:solidFill>
                  <a:srgbClr val="242021"/>
                </a:solidFill>
                <a:latin typeface="LegacySerifStd-Book"/>
              </a:rPr>
              <a:t> </a:t>
            </a:r>
            <a:r>
              <a:rPr lang="en-US" sz="1575" dirty="0" err="1">
                <a:solidFill>
                  <a:srgbClr val="242021"/>
                </a:solidFill>
                <a:latin typeface="LegacySerifStd-Book"/>
              </a:rPr>
              <a:t>Lympho</a:t>
            </a:r>
            <a:r>
              <a:rPr lang="en-US" sz="1575" dirty="0">
                <a:solidFill>
                  <a:srgbClr val="242021"/>
                </a:solidFill>
                <a:latin typeface="LegacySerifStd-Book"/>
              </a:rPr>
              <a:t> T </a:t>
            </a:r>
            <a:r>
              <a:rPr lang="en-US" sz="1575" dirty="0" err="1">
                <a:solidFill>
                  <a:srgbClr val="242021"/>
                </a:solidFill>
                <a:latin typeface="LegacySerifStd-Book"/>
              </a:rPr>
              <a:t>nên</a:t>
            </a:r>
            <a:r>
              <a:rPr lang="en-US" sz="1575" dirty="0">
                <a:solidFill>
                  <a:srgbClr val="242021"/>
                </a:solidFill>
                <a:latin typeface="LegacySerifStd-Book"/>
              </a:rPr>
              <a:t> </a:t>
            </a:r>
            <a:r>
              <a:rPr lang="en-US" sz="1575" dirty="0" err="1">
                <a:solidFill>
                  <a:srgbClr val="242021"/>
                </a:solidFill>
                <a:latin typeface="LegacySerifStd-Book"/>
              </a:rPr>
              <a:t>không</a:t>
            </a:r>
            <a:r>
              <a:rPr lang="en-US" sz="1575" dirty="0">
                <a:solidFill>
                  <a:srgbClr val="242021"/>
                </a:solidFill>
                <a:latin typeface="LegacySerifStd-Book"/>
              </a:rPr>
              <a:t> </a:t>
            </a:r>
            <a:r>
              <a:rPr lang="en-US" sz="1575" dirty="0" err="1">
                <a:solidFill>
                  <a:srgbClr val="242021"/>
                </a:solidFill>
                <a:latin typeface="LegacySerifStd-Book"/>
              </a:rPr>
              <a:t>tạo</a:t>
            </a:r>
            <a:r>
              <a:rPr lang="en-US" sz="1575" dirty="0">
                <a:solidFill>
                  <a:srgbClr val="242021"/>
                </a:solidFill>
                <a:latin typeface="LegacySerifStd-Book"/>
              </a:rPr>
              <a:t> </a:t>
            </a:r>
            <a:r>
              <a:rPr lang="en-US" sz="1575" dirty="0" err="1">
                <a:solidFill>
                  <a:srgbClr val="242021"/>
                </a:solidFill>
                <a:latin typeface="LegacySerifStd-Book"/>
              </a:rPr>
              <a:t>ra</a:t>
            </a:r>
            <a:r>
              <a:rPr lang="en-US" sz="1575" dirty="0">
                <a:solidFill>
                  <a:srgbClr val="242021"/>
                </a:solidFill>
                <a:latin typeface="LegacySerifStd-Book"/>
              </a:rPr>
              <a:t> </a:t>
            </a:r>
            <a:r>
              <a:rPr lang="en-US" sz="1575" dirty="0" err="1">
                <a:solidFill>
                  <a:srgbClr val="242021"/>
                </a:solidFill>
                <a:latin typeface="LegacySerifStd-Book"/>
              </a:rPr>
              <a:t>miễn</a:t>
            </a:r>
            <a:r>
              <a:rPr lang="en-US" sz="1575" dirty="0">
                <a:solidFill>
                  <a:srgbClr val="242021"/>
                </a:solidFill>
                <a:latin typeface="LegacySerifStd-Book"/>
              </a:rPr>
              <a:t> </a:t>
            </a:r>
            <a:r>
              <a:rPr lang="en-US" sz="1575" dirty="0" err="1">
                <a:solidFill>
                  <a:srgbClr val="242021"/>
                </a:solidFill>
                <a:latin typeface="LegacySerifStd-Book"/>
              </a:rPr>
              <a:t>dịch</a:t>
            </a:r>
            <a:r>
              <a:rPr lang="en-US" sz="1575" dirty="0">
                <a:solidFill>
                  <a:srgbClr val="242021"/>
                </a:solidFill>
                <a:latin typeface="LegacySerifStd-Book"/>
              </a:rPr>
              <a:t> “</a:t>
            </a:r>
            <a:r>
              <a:rPr lang="en-US" sz="1575" dirty="0" err="1">
                <a:solidFill>
                  <a:srgbClr val="242021"/>
                </a:solidFill>
                <a:latin typeface="LegacySerifStd-Book"/>
              </a:rPr>
              <a:t>nhớ</a:t>
            </a:r>
            <a:r>
              <a:rPr lang="en-US" sz="1575" dirty="0">
                <a:solidFill>
                  <a:srgbClr val="242021"/>
                </a:solidFill>
                <a:latin typeface="LegacySerifStd-Book"/>
              </a:rPr>
              <a:t>”</a:t>
            </a:r>
          </a:p>
          <a:p>
            <a:r>
              <a:rPr lang="en-US" sz="1575" dirty="0" err="1">
                <a:solidFill>
                  <a:srgbClr val="242021"/>
                </a:solidFill>
                <a:latin typeface="LegacySerifStd-Book"/>
              </a:rPr>
              <a:t>Loại</a:t>
            </a:r>
            <a:r>
              <a:rPr lang="en-US" sz="1575" dirty="0">
                <a:solidFill>
                  <a:srgbClr val="242021"/>
                </a:solidFill>
                <a:latin typeface="LegacySerifStd-Book"/>
              </a:rPr>
              <a:t> </a:t>
            </a:r>
            <a:r>
              <a:rPr lang="en-US" sz="1575" dirty="0" err="1">
                <a:solidFill>
                  <a:srgbClr val="242021"/>
                </a:solidFill>
                <a:latin typeface="LegacySerifStd-Book"/>
              </a:rPr>
              <a:t>cộng</a:t>
            </a:r>
            <a:r>
              <a:rPr lang="en-US" sz="1575" dirty="0">
                <a:solidFill>
                  <a:srgbClr val="242021"/>
                </a:solidFill>
                <a:latin typeface="LegacySerifStd-Book"/>
              </a:rPr>
              <a:t> </a:t>
            </a:r>
            <a:r>
              <a:rPr lang="en-US" sz="1575" dirty="0" err="1">
                <a:solidFill>
                  <a:srgbClr val="242021"/>
                </a:solidFill>
                <a:latin typeface="LegacySerifStd-Book"/>
              </a:rPr>
              <a:t>hợp</a:t>
            </a:r>
            <a:r>
              <a:rPr lang="en-US" sz="1575" dirty="0">
                <a:solidFill>
                  <a:srgbClr val="242021"/>
                </a:solidFill>
                <a:latin typeface="LegacySerifStd-Book"/>
              </a:rPr>
              <a:t> (Conjugate) bao </a:t>
            </a:r>
            <a:r>
              <a:rPr lang="en-US" sz="1575" dirty="0" err="1">
                <a:solidFill>
                  <a:srgbClr val="242021"/>
                </a:solidFill>
                <a:latin typeface="LegacySerifStd-Book"/>
              </a:rPr>
              <a:t>gồm</a:t>
            </a:r>
            <a:r>
              <a:rPr lang="en-US" sz="1575" dirty="0">
                <a:solidFill>
                  <a:srgbClr val="242021"/>
                </a:solidFill>
                <a:latin typeface="LegacySerifStd-Book"/>
              </a:rPr>
              <a:t> polysaccharide </a:t>
            </a:r>
            <a:r>
              <a:rPr lang="en-US" sz="1575" dirty="0" err="1">
                <a:solidFill>
                  <a:srgbClr val="242021"/>
                </a:solidFill>
                <a:latin typeface="LegacySerifStd-Book"/>
              </a:rPr>
              <a:t>kết</a:t>
            </a:r>
            <a:r>
              <a:rPr lang="en-US" sz="1575" dirty="0">
                <a:solidFill>
                  <a:srgbClr val="242021"/>
                </a:solidFill>
                <a:latin typeface="LegacySerifStd-Book"/>
              </a:rPr>
              <a:t> </a:t>
            </a:r>
            <a:r>
              <a:rPr lang="en-US" sz="1575" dirty="0" err="1">
                <a:solidFill>
                  <a:srgbClr val="242021"/>
                </a:solidFill>
                <a:latin typeface="LegacySerifStd-Book"/>
              </a:rPr>
              <a:t>hợp</a:t>
            </a:r>
            <a:r>
              <a:rPr lang="en-US" sz="1575" dirty="0">
                <a:solidFill>
                  <a:srgbClr val="242021"/>
                </a:solidFill>
                <a:latin typeface="LegacySerifStd-Book"/>
              </a:rPr>
              <a:t> với 1 protein </a:t>
            </a:r>
            <a:r>
              <a:rPr lang="en-US" sz="1575" dirty="0" err="1">
                <a:solidFill>
                  <a:srgbClr val="242021"/>
                </a:solidFill>
                <a:latin typeface="LegacySerifStd-Book"/>
              </a:rPr>
              <a:t>mang</a:t>
            </a:r>
            <a:r>
              <a:rPr lang="en-US" sz="1575" dirty="0">
                <a:solidFill>
                  <a:srgbClr val="242021"/>
                </a:solidFill>
                <a:latin typeface="LegacySerifStd-Book"/>
              </a:rPr>
              <a:t> </a:t>
            </a:r>
            <a:r>
              <a:rPr lang="en-US" sz="1575" dirty="0" err="1">
                <a:solidFill>
                  <a:srgbClr val="242021"/>
                </a:solidFill>
                <a:latin typeface="LegacySerifStd-Book"/>
              </a:rPr>
              <a:t>tạo</a:t>
            </a:r>
            <a:r>
              <a:rPr lang="en-US" sz="1575" dirty="0">
                <a:solidFill>
                  <a:srgbClr val="242021"/>
                </a:solidFill>
                <a:latin typeface="LegacySerifStd-Book"/>
              </a:rPr>
              <a:t> </a:t>
            </a:r>
            <a:r>
              <a:rPr lang="en-US" sz="1575" dirty="0" err="1">
                <a:solidFill>
                  <a:srgbClr val="242021"/>
                </a:solidFill>
                <a:latin typeface="LegacySerifStd-Book"/>
              </a:rPr>
              <a:t>ra</a:t>
            </a:r>
            <a:r>
              <a:rPr lang="en-US" sz="1575" dirty="0">
                <a:solidFill>
                  <a:srgbClr val="242021"/>
                </a:solidFill>
                <a:latin typeface="LegacySerifStd-Book"/>
              </a:rPr>
              <a:t> </a:t>
            </a:r>
            <a:r>
              <a:rPr lang="en-US" sz="1575" dirty="0" err="1">
                <a:solidFill>
                  <a:srgbClr val="242021"/>
                </a:solidFill>
                <a:latin typeface="LegacySerifStd-Book"/>
              </a:rPr>
              <a:t>miễn</a:t>
            </a:r>
            <a:r>
              <a:rPr lang="en-US" sz="1575" dirty="0">
                <a:solidFill>
                  <a:srgbClr val="242021"/>
                </a:solidFill>
                <a:latin typeface="LegacySerifStd-Book"/>
              </a:rPr>
              <a:t> </a:t>
            </a:r>
            <a:r>
              <a:rPr lang="en-US" sz="1575" dirty="0" err="1">
                <a:solidFill>
                  <a:srgbClr val="242021"/>
                </a:solidFill>
                <a:latin typeface="LegacySerifStd-Book"/>
              </a:rPr>
              <a:t>dịch</a:t>
            </a:r>
            <a:r>
              <a:rPr lang="en-US" sz="1575" dirty="0">
                <a:solidFill>
                  <a:srgbClr val="242021"/>
                </a:solidFill>
                <a:latin typeface="LegacySerifStd-Book"/>
              </a:rPr>
              <a:t> </a:t>
            </a:r>
            <a:r>
              <a:rPr lang="en-US" sz="1575" dirty="0" err="1">
                <a:solidFill>
                  <a:srgbClr val="242021"/>
                </a:solidFill>
                <a:latin typeface="LegacySerifStd-Book"/>
              </a:rPr>
              <a:t>mạnh</a:t>
            </a:r>
            <a:r>
              <a:rPr lang="en-US" sz="1575" dirty="0">
                <a:solidFill>
                  <a:srgbClr val="242021"/>
                </a:solidFill>
                <a:latin typeface="LegacySerifStd-Book"/>
              </a:rPr>
              <a:t> </a:t>
            </a:r>
            <a:r>
              <a:rPr lang="en-US" sz="1575" dirty="0" err="1">
                <a:solidFill>
                  <a:srgbClr val="242021"/>
                </a:solidFill>
                <a:latin typeface="LegacySerifStd-Book"/>
              </a:rPr>
              <a:t>hơn</a:t>
            </a:r>
            <a:r>
              <a:rPr lang="en-US" sz="1575" dirty="0">
                <a:solidFill>
                  <a:srgbClr val="242021"/>
                </a:solidFill>
                <a:latin typeface="LegacySerifStd-Book"/>
              </a:rPr>
              <a:t>, </a:t>
            </a:r>
            <a:r>
              <a:rPr lang="en-US" sz="1575" dirty="0" err="1">
                <a:solidFill>
                  <a:srgbClr val="242021"/>
                </a:solidFill>
                <a:latin typeface="LegacySerifStd-Book"/>
              </a:rPr>
              <a:t>nhớ</a:t>
            </a:r>
            <a:r>
              <a:rPr lang="en-US" sz="1575" dirty="0">
                <a:solidFill>
                  <a:srgbClr val="242021"/>
                </a:solidFill>
                <a:latin typeface="LegacySerifStd-Book"/>
              </a:rPr>
              <a:t> </a:t>
            </a:r>
            <a:r>
              <a:rPr lang="en-US" sz="1575" dirty="0" err="1">
                <a:solidFill>
                  <a:srgbClr val="242021"/>
                </a:solidFill>
                <a:latin typeface="LegacySerifStd-Book"/>
              </a:rPr>
              <a:t>lâu</a:t>
            </a:r>
            <a:r>
              <a:rPr lang="en-US" sz="1575" dirty="0">
                <a:solidFill>
                  <a:srgbClr val="242021"/>
                </a:solidFill>
                <a:latin typeface="LegacySerifStd-Book"/>
              </a:rPr>
              <a:t> </a:t>
            </a:r>
            <a:r>
              <a:rPr lang="en-US" sz="1575" dirty="0" err="1">
                <a:solidFill>
                  <a:srgbClr val="242021"/>
                </a:solidFill>
                <a:latin typeface="LegacySerifStd-Book"/>
              </a:rPr>
              <a:t>hơn</a:t>
            </a:r>
            <a:r>
              <a:rPr lang="en-US" sz="1575" dirty="0">
                <a:solidFill>
                  <a:srgbClr val="242021"/>
                </a:solidFill>
                <a:latin typeface="LegacySerifStd-Book"/>
              </a:rPr>
              <a:t> </a:t>
            </a:r>
            <a:r>
              <a:rPr lang="en-US" sz="1575" dirty="0" err="1">
                <a:solidFill>
                  <a:srgbClr val="242021"/>
                </a:solidFill>
                <a:latin typeface="LegacySerifStd-Book"/>
              </a:rPr>
              <a:t>nên</a:t>
            </a:r>
            <a:r>
              <a:rPr lang="en-US" sz="1575" dirty="0">
                <a:solidFill>
                  <a:srgbClr val="242021"/>
                </a:solidFill>
                <a:latin typeface="LegacySerifStd-Book"/>
              </a:rPr>
              <a:t> </a:t>
            </a:r>
            <a:r>
              <a:rPr lang="en-US" sz="1575" dirty="0" err="1">
                <a:solidFill>
                  <a:srgbClr val="242021"/>
                </a:solidFill>
                <a:latin typeface="LegacySerifStd-Book"/>
              </a:rPr>
              <a:t>bảo</a:t>
            </a:r>
            <a:r>
              <a:rPr lang="en-US" sz="1575" dirty="0">
                <a:solidFill>
                  <a:srgbClr val="242021"/>
                </a:solidFill>
                <a:latin typeface="LegacySerifStd-Book"/>
              </a:rPr>
              <a:t> </a:t>
            </a:r>
            <a:r>
              <a:rPr lang="en-US" sz="1575" dirty="0" err="1">
                <a:solidFill>
                  <a:srgbClr val="242021"/>
                </a:solidFill>
                <a:latin typeface="LegacySerifStd-Book"/>
              </a:rPr>
              <a:t>vệ</a:t>
            </a:r>
            <a:r>
              <a:rPr lang="en-US" sz="1575" dirty="0">
                <a:solidFill>
                  <a:srgbClr val="242021"/>
                </a:solidFill>
                <a:latin typeface="LegacySerifStd-Book"/>
              </a:rPr>
              <a:t> </a:t>
            </a:r>
            <a:r>
              <a:rPr lang="en-US" sz="1575" dirty="0" err="1">
                <a:solidFill>
                  <a:srgbClr val="242021"/>
                </a:solidFill>
                <a:latin typeface="LegacySerifStd-Book"/>
              </a:rPr>
              <a:t>dài</a:t>
            </a:r>
            <a:r>
              <a:rPr lang="en-US" sz="1575" dirty="0">
                <a:solidFill>
                  <a:srgbClr val="242021"/>
                </a:solidFill>
                <a:latin typeface="LegacySerifStd-Book"/>
              </a:rPr>
              <a:t> </a:t>
            </a:r>
            <a:r>
              <a:rPr lang="en-US" sz="1575" dirty="0" err="1">
                <a:solidFill>
                  <a:srgbClr val="242021"/>
                </a:solidFill>
                <a:latin typeface="LegacySerifStd-Book"/>
              </a:rPr>
              <a:t>hạn</a:t>
            </a:r>
            <a:r>
              <a:rPr lang="en-US" sz="1575" dirty="0">
                <a:solidFill>
                  <a:srgbClr val="242021"/>
                </a:solidFill>
                <a:latin typeface="LegacySerifStd-Book"/>
              </a:rPr>
              <a:t> </a:t>
            </a:r>
            <a:r>
              <a:rPr lang="en-US" sz="1575" dirty="0" err="1">
                <a:solidFill>
                  <a:srgbClr val="242021"/>
                </a:solidFill>
                <a:latin typeface="LegacySerifStd-Book"/>
              </a:rPr>
              <a:t>hơn</a:t>
            </a:r>
            <a:r>
              <a:rPr lang="en-US" sz="1575">
                <a:solidFill>
                  <a:srgbClr val="242021"/>
                </a:solidFill>
                <a:latin typeface="LegacySerifStd-Book"/>
              </a:rPr>
              <a:t>: PCV7-10-13-15-20-21</a:t>
            </a:r>
            <a:endParaRPr lang="en-US" sz="1575" dirty="0">
              <a:solidFill>
                <a:srgbClr val="242021"/>
              </a:solidFill>
              <a:latin typeface="LegacySerifStd-Book"/>
            </a:endParaRPr>
          </a:p>
        </p:txBody>
      </p:sp>
      <p:pic>
        <p:nvPicPr>
          <p:cNvPr id="7" name="Picture 6">
            <a:extLst>
              <a:ext uri="{FF2B5EF4-FFF2-40B4-BE49-F238E27FC236}">
                <a16:creationId xmlns:a16="http://schemas.microsoft.com/office/drawing/2014/main" id="{D0ED96F9-9F82-22BC-0C0B-3D48AE683A08}"/>
              </a:ext>
            </a:extLst>
          </p:cNvPr>
          <p:cNvPicPr>
            <a:picLocks noChangeAspect="1"/>
          </p:cNvPicPr>
          <p:nvPr/>
        </p:nvPicPr>
        <p:blipFill>
          <a:blip r:embed="rId3"/>
          <a:stretch>
            <a:fillRect/>
          </a:stretch>
        </p:blipFill>
        <p:spPr>
          <a:xfrm>
            <a:off x="3352299" y="1020505"/>
            <a:ext cx="3429000" cy="2612434"/>
          </a:xfrm>
          <a:prstGeom prst="rect">
            <a:avLst/>
          </a:prstGeom>
        </p:spPr>
      </p:pic>
      <p:sp>
        <p:nvSpPr>
          <p:cNvPr id="5" name="TextBox 4">
            <a:extLst>
              <a:ext uri="{FF2B5EF4-FFF2-40B4-BE49-F238E27FC236}">
                <a16:creationId xmlns:a16="http://schemas.microsoft.com/office/drawing/2014/main" id="{39FCF77F-1A29-DD3B-716A-E5B2A834D50B}"/>
              </a:ext>
            </a:extLst>
          </p:cNvPr>
          <p:cNvSpPr txBox="1"/>
          <p:nvPr/>
        </p:nvSpPr>
        <p:spPr>
          <a:xfrm>
            <a:off x="3275597" y="3632939"/>
            <a:ext cx="3582403" cy="1062342"/>
          </a:xfrm>
          <a:prstGeom prst="rect">
            <a:avLst/>
          </a:prstGeom>
          <a:noFill/>
        </p:spPr>
        <p:txBody>
          <a:bodyPr wrap="square">
            <a:spAutoFit/>
          </a:bodyPr>
          <a:lstStyle/>
          <a:p>
            <a:r>
              <a:rPr lang="en-US" sz="788" b="1" dirty="0">
                <a:solidFill>
                  <a:srgbClr val="000000"/>
                </a:solidFill>
                <a:latin typeface="DiverdaSansCom-Bold"/>
              </a:rPr>
              <a:t>Immune responses to polysaccharide and protein–polysaccharide conjugate vaccines. a </a:t>
            </a:r>
            <a:r>
              <a:rPr lang="en-US" sz="788" dirty="0">
                <a:solidFill>
                  <a:srgbClr val="000000"/>
                </a:solidFill>
                <a:latin typeface="DiverdaSansCom-Light"/>
              </a:rPr>
              <a:t>| Polysaccharide vaccines induce antibody-producing plasma cells by cross-linking the B cell receptor (BCR). However, affinity maturation of the antibody response and the induction of memory B cells do not occur. </a:t>
            </a:r>
            <a:r>
              <a:rPr lang="en-US" sz="788" b="1" dirty="0">
                <a:solidFill>
                  <a:srgbClr val="000000"/>
                </a:solidFill>
                <a:latin typeface="DiverdaSansCom-Bold"/>
              </a:rPr>
              <a:t>b </a:t>
            </a:r>
            <a:r>
              <a:rPr lang="en-US" sz="788" dirty="0">
                <a:solidFill>
                  <a:srgbClr val="000000"/>
                </a:solidFill>
                <a:latin typeface="DiverdaSansCom-Light"/>
              </a:rPr>
              <a:t>| Protein–polysaccharide conjugate vaccines </a:t>
            </a:r>
            <a:r>
              <a:rPr lang="en-US" sz="788" dirty="0">
                <a:solidFill>
                  <a:srgbClr val="000000"/>
                </a:solidFill>
                <a:latin typeface="DiverdaSansCom-Light4"/>
              </a:rPr>
              <a:t>can engage T cells that recognize the carrier protein, as well as B cells that recognize the polysaccharide. T cells provide help to B cells, leading to affinity maturation and the production of both plasma cells and memory B cells. TCR, T cell </a:t>
            </a:r>
            <a:r>
              <a:rPr lang="en-US" sz="788" dirty="0">
                <a:solidFill>
                  <a:srgbClr val="000000"/>
                </a:solidFill>
                <a:latin typeface="DiverdaSansCom-Light"/>
              </a:rPr>
              <a:t>receptor. </a:t>
            </a:r>
            <a:endParaRPr lang="en-US" sz="788" dirty="0"/>
          </a:p>
        </p:txBody>
      </p:sp>
      <p:sp>
        <p:nvSpPr>
          <p:cNvPr id="6" name="TextBox 5">
            <a:extLst>
              <a:ext uri="{FF2B5EF4-FFF2-40B4-BE49-F238E27FC236}">
                <a16:creationId xmlns:a16="http://schemas.microsoft.com/office/drawing/2014/main" id="{D537AA9D-51A3-8A6A-4FD3-636DF517BA67}"/>
              </a:ext>
            </a:extLst>
          </p:cNvPr>
          <p:cNvSpPr txBox="1"/>
          <p:nvPr/>
        </p:nvSpPr>
        <p:spPr>
          <a:xfrm>
            <a:off x="193195" y="4789945"/>
            <a:ext cx="3429000" cy="248209"/>
          </a:xfrm>
          <a:prstGeom prst="rect">
            <a:avLst/>
          </a:prstGeom>
          <a:noFill/>
        </p:spPr>
        <p:txBody>
          <a:bodyPr wrap="square">
            <a:spAutoFit/>
          </a:bodyPr>
          <a:lstStyle/>
          <a:p>
            <a:r>
              <a:rPr lang="en-US" sz="1013" i="1" dirty="0"/>
              <a:t>Nat Rev Immunol</a:t>
            </a:r>
            <a:r>
              <a:rPr lang="en-US" sz="1013" dirty="0"/>
              <a:t> </a:t>
            </a:r>
            <a:r>
              <a:rPr lang="en-US" sz="1013" b="1" dirty="0"/>
              <a:t>21</a:t>
            </a:r>
            <a:r>
              <a:rPr lang="en-US" sz="1013" dirty="0"/>
              <a:t>, 83–100 (2021)</a:t>
            </a:r>
          </a:p>
        </p:txBody>
      </p:sp>
    </p:spTree>
    <p:extLst>
      <p:ext uri="{BB962C8B-B14F-4D97-AF65-F5344CB8AC3E}">
        <p14:creationId xmlns:p14="http://schemas.microsoft.com/office/powerpoint/2010/main" val="50588319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974EE-E2B6-91B1-BD6C-8385428779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BE75FE-CEB3-71F4-7182-C4CC4D4F4ABC}"/>
              </a:ext>
            </a:extLst>
          </p:cNvPr>
          <p:cNvSpPr>
            <a:spLocks noGrp="1"/>
          </p:cNvSpPr>
          <p:nvPr>
            <p:ph type="title"/>
          </p:nvPr>
        </p:nvSpPr>
        <p:spPr/>
        <p:txBody>
          <a:bodyPr>
            <a:normAutofit/>
          </a:bodyPr>
          <a:lstStyle/>
          <a:p>
            <a:r>
              <a:rPr lang="vi-VN" noProof="0"/>
              <a:t>NỘI DUNG</a:t>
            </a:r>
          </a:p>
        </p:txBody>
      </p:sp>
      <p:grpSp>
        <p:nvGrpSpPr>
          <p:cNvPr id="15" name="Group 14">
            <a:extLst>
              <a:ext uri="{FF2B5EF4-FFF2-40B4-BE49-F238E27FC236}">
                <a16:creationId xmlns:a16="http://schemas.microsoft.com/office/drawing/2014/main" id="{069A1B67-0C8C-DD1B-00FD-7CBB5B057816}"/>
              </a:ext>
            </a:extLst>
          </p:cNvPr>
          <p:cNvGrpSpPr/>
          <p:nvPr/>
        </p:nvGrpSpPr>
        <p:grpSpPr>
          <a:xfrm>
            <a:off x="532886" y="2307760"/>
            <a:ext cx="5754944" cy="567976"/>
            <a:chOff x="951698" y="2539827"/>
            <a:chExt cx="7673258" cy="757301"/>
          </a:xfrm>
        </p:grpSpPr>
        <p:sp>
          <p:nvSpPr>
            <p:cNvPr id="9" name="Freeform 3">
              <a:extLst>
                <a:ext uri="{FF2B5EF4-FFF2-40B4-BE49-F238E27FC236}">
                  <a16:creationId xmlns:a16="http://schemas.microsoft.com/office/drawing/2014/main" id="{46B83217-3688-B073-9B1C-2B367DFC151B}"/>
                </a:ext>
              </a:extLst>
            </p:cNvPr>
            <p:cNvSpPr/>
            <p:nvPr/>
          </p:nvSpPr>
          <p:spPr>
            <a:xfrm>
              <a:off x="951698" y="2578852"/>
              <a:ext cx="696467" cy="635856"/>
            </a:xfrm>
            <a:custGeom>
              <a:avLst/>
              <a:gdLst/>
              <a:ahLst/>
              <a:cxnLst/>
              <a:rect l="l" t="t" r="r" b="b"/>
              <a:pathLst>
                <a:path w="500781" h="455293">
                  <a:moveTo>
                    <a:pt x="0" y="0"/>
                  </a:moveTo>
                  <a:lnTo>
                    <a:pt x="500781" y="0"/>
                  </a:lnTo>
                  <a:lnTo>
                    <a:pt x="500781" y="455293"/>
                  </a:lnTo>
                  <a:lnTo>
                    <a:pt x="0" y="455293"/>
                  </a:lnTo>
                  <a:lnTo>
                    <a:pt x="0" y="0"/>
                  </a:lnTo>
                  <a:close/>
                </a:path>
              </a:pathLst>
            </a:custGeom>
            <a:blipFill>
              <a:blip r:embed="rId2">
                <a:duotone>
                  <a:schemeClr val="accent1">
                    <a:shade val="45000"/>
                    <a:satMod val="135000"/>
                  </a:schemeClr>
                  <a:prstClr val="white"/>
                </a:duotone>
              </a:blip>
              <a:stretch>
                <a:fillRect/>
              </a:stretch>
            </a:blipFill>
          </p:spPr>
          <p:txBody>
            <a:bodyPr/>
            <a:lstStyle/>
            <a:p>
              <a:pPr defTabSz="685800">
                <a:defRPr/>
              </a:pPr>
              <a:endParaRPr lang="vi-VN" sz="1350" kern="0">
                <a:solidFill>
                  <a:prstClr val="black"/>
                </a:solidFill>
              </a:endParaRPr>
            </a:p>
          </p:txBody>
        </p:sp>
        <p:sp>
          <p:nvSpPr>
            <p:cNvPr id="13" name="TextBox 12">
              <a:extLst>
                <a:ext uri="{FF2B5EF4-FFF2-40B4-BE49-F238E27FC236}">
                  <a16:creationId xmlns:a16="http://schemas.microsoft.com/office/drawing/2014/main" id="{0F8530ED-877A-965A-12E6-31ABBE7C54AC}"/>
                </a:ext>
              </a:extLst>
            </p:cNvPr>
            <p:cNvSpPr txBox="1"/>
            <p:nvPr/>
          </p:nvSpPr>
          <p:spPr>
            <a:xfrm>
              <a:off x="1831155" y="2539827"/>
              <a:ext cx="6793801" cy="757301"/>
            </a:xfrm>
            <a:prstGeom prst="rect">
              <a:avLst/>
            </a:prstGeom>
            <a:noFill/>
          </p:spPr>
          <p:txBody>
            <a:bodyPr wrap="square">
              <a:spAutoFit/>
            </a:bodyPr>
            <a:lstStyle/>
            <a:p>
              <a:pPr>
                <a:lnSpc>
                  <a:spcPct val="120000"/>
                </a:lnSpc>
                <a:spcBef>
                  <a:spcPts val="900"/>
                </a:spcBef>
              </a:pPr>
              <a:r>
                <a:rPr lang="vi-VN" sz="1350" b="1">
                  <a:solidFill>
                    <a:srgbClr val="333399"/>
                  </a:solidFill>
                </a:rPr>
                <a:t>Các khuyến cáo dự phòng bằng vắc xin cho bệnh nhân có bệnh lý nền</a:t>
              </a:r>
              <a:endParaRPr lang="vi-VN" sz="1350" b="1" dirty="0">
                <a:solidFill>
                  <a:srgbClr val="333399"/>
                </a:solidFill>
              </a:endParaRPr>
            </a:p>
          </p:txBody>
        </p:sp>
      </p:grpSp>
      <p:grpSp>
        <p:nvGrpSpPr>
          <p:cNvPr id="11" name="Group 10">
            <a:extLst>
              <a:ext uri="{FF2B5EF4-FFF2-40B4-BE49-F238E27FC236}">
                <a16:creationId xmlns:a16="http://schemas.microsoft.com/office/drawing/2014/main" id="{8C94652D-BFAF-0A41-807E-00C9D7B117C4}"/>
              </a:ext>
            </a:extLst>
          </p:cNvPr>
          <p:cNvGrpSpPr/>
          <p:nvPr/>
        </p:nvGrpSpPr>
        <p:grpSpPr>
          <a:xfrm>
            <a:off x="532886" y="3172651"/>
            <a:ext cx="5754944" cy="567976"/>
            <a:chOff x="951698" y="3538511"/>
            <a:chExt cx="7673258" cy="757301"/>
          </a:xfrm>
        </p:grpSpPr>
        <p:sp>
          <p:nvSpPr>
            <p:cNvPr id="10" name="Freeform 4">
              <a:extLst>
                <a:ext uri="{FF2B5EF4-FFF2-40B4-BE49-F238E27FC236}">
                  <a16:creationId xmlns:a16="http://schemas.microsoft.com/office/drawing/2014/main" id="{DFE5B64A-3665-AF01-524B-09890DB1B5D4}"/>
                </a:ext>
              </a:extLst>
            </p:cNvPr>
            <p:cNvSpPr/>
            <p:nvPr/>
          </p:nvSpPr>
          <p:spPr>
            <a:xfrm>
              <a:off x="951698" y="3599084"/>
              <a:ext cx="696467" cy="635856"/>
            </a:xfrm>
            <a:custGeom>
              <a:avLst/>
              <a:gdLst/>
              <a:ahLst/>
              <a:cxnLst/>
              <a:rect l="l" t="t" r="r" b="b"/>
              <a:pathLst>
                <a:path w="500781" h="455293">
                  <a:moveTo>
                    <a:pt x="0" y="0"/>
                  </a:moveTo>
                  <a:lnTo>
                    <a:pt x="500781" y="0"/>
                  </a:lnTo>
                  <a:lnTo>
                    <a:pt x="500781" y="455293"/>
                  </a:lnTo>
                  <a:lnTo>
                    <a:pt x="0" y="455293"/>
                  </a:lnTo>
                  <a:lnTo>
                    <a:pt x="0" y="0"/>
                  </a:lnTo>
                  <a:close/>
                </a:path>
              </a:pathLst>
            </a:custGeom>
            <a:blipFill>
              <a:blip r:embed="rId2">
                <a:duotone>
                  <a:schemeClr val="accent1">
                    <a:shade val="45000"/>
                    <a:satMod val="135000"/>
                  </a:schemeClr>
                  <a:prstClr val="white"/>
                </a:duotone>
              </a:blip>
              <a:stretch>
                <a:fillRect/>
              </a:stretch>
            </a:blipFill>
          </p:spPr>
          <p:txBody>
            <a:bodyPr/>
            <a:lstStyle/>
            <a:p>
              <a:pPr defTabSz="685800">
                <a:defRPr/>
              </a:pPr>
              <a:endParaRPr lang="vi-VN" sz="1350" kern="0">
                <a:solidFill>
                  <a:prstClr val="black"/>
                </a:solidFill>
              </a:endParaRPr>
            </a:p>
          </p:txBody>
        </p:sp>
        <p:sp>
          <p:nvSpPr>
            <p:cNvPr id="14" name="TextBox 13">
              <a:extLst>
                <a:ext uri="{FF2B5EF4-FFF2-40B4-BE49-F238E27FC236}">
                  <a16:creationId xmlns:a16="http://schemas.microsoft.com/office/drawing/2014/main" id="{E8CEB518-795F-ED66-4672-FD79C194F207}"/>
                </a:ext>
              </a:extLst>
            </p:cNvPr>
            <p:cNvSpPr txBox="1"/>
            <p:nvPr/>
          </p:nvSpPr>
          <p:spPr>
            <a:xfrm>
              <a:off x="1831154" y="3538511"/>
              <a:ext cx="6793802" cy="757301"/>
            </a:xfrm>
            <a:prstGeom prst="rect">
              <a:avLst/>
            </a:prstGeom>
            <a:noFill/>
          </p:spPr>
          <p:txBody>
            <a:bodyPr wrap="square">
              <a:spAutoFit/>
            </a:bodyPr>
            <a:lstStyle/>
            <a:p>
              <a:pPr>
                <a:lnSpc>
                  <a:spcPct val="120000"/>
                </a:lnSpc>
                <a:spcBef>
                  <a:spcPts val="900"/>
                </a:spcBef>
              </a:pPr>
              <a:r>
                <a:rPr lang="vi-VN" sz="1350" b="1">
                  <a:solidFill>
                    <a:srgbClr val="333399"/>
                  </a:solidFill>
                </a:rPr>
                <a:t>Tình hình chủng ngừa cho bệnh nhân có bệnh lý nền và vai trò của nhân viên y tế</a:t>
              </a:r>
              <a:endParaRPr lang="vi-VN" sz="1350" b="1" dirty="0">
                <a:solidFill>
                  <a:srgbClr val="333399"/>
                </a:solidFill>
              </a:endParaRPr>
            </a:p>
          </p:txBody>
        </p:sp>
      </p:grpSp>
      <p:grpSp>
        <p:nvGrpSpPr>
          <p:cNvPr id="3" name="Group 2">
            <a:extLst>
              <a:ext uri="{FF2B5EF4-FFF2-40B4-BE49-F238E27FC236}">
                <a16:creationId xmlns:a16="http://schemas.microsoft.com/office/drawing/2014/main" id="{FB62C1B7-DBCF-9DF6-8B6D-8FC0F76D9F6F}"/>
              </a:ext>
            </a:extLst>
          </p:cNvPr>
          <p:cNvGrpSpPr/>
          <p:nvPr/>
        </p:nvGrpSpPr>
        <p:grpSpPr>
          <a:xfrm>
            <a:off x="532887" y="1433344"/>
            <a:ext cx="5853626" cy="567976"/>
            <a:chOff x="951698" y="1599550"/>
            <a:chExt cx="7804835" cy="757301"/>
          </a:xfrm>
        </p:grpSpPr>
        <p:sp>
          <p:nvSpPr>
            <p:cNvPr id="4" name="Freeform 3">
              <a:extLst>
                <a:ext uri="{FF2B5EF4-FFF2-40B4-BE49-F238E27FC236}">
                  <a16:creationId xmlns:a16="http://schemas.microsoft.com/office/drawing/2014/main" id="{9BD7EB79-88CB-CE55-1F31-DC1054DF4971}"/>
                </a:ext>
              </a:extLst>
            </p:cNvPr>
            <p:cNvSpPr/>
            <p:nvPr/>
          </p:nvSpPr>
          <p:spPr>
            <a:xfrm>
              <a:off x="951698" y="1644927"/>
              <a:ext cx="696467" cy="635856"/>
            </a:xfrm>
            <a:custGeom>
              <a:avLst/>
              <a:gdLst/>
              <a:ahLst/>
              <a:cxnLst/>
              <a:rect l="l" t="t" r="r" b="b"/>
              <a:pathLst>
                <a:path w="500781" h="455293">
                  <a:moveTo>
                    <a:pt x="0" y="0"/>
                  </a:moveTo>
                  <a:lnTo>
                    <a:pt x="500781" y="0"/>
                  </a:lnTo>
                  <a:lnTo>
                    <a:pt x="500781" y="455293"/>
                  </a:lnTo>
                  <a:lnTo>
                    <a:pt x="0" y="455293"/>
                  </a:lnTo>
                  <a:lnTo>
                    <a:pt x="0" y="0"/>
                  </a:lnTo>
                  <a:close/>
                </a:path>
              </a:pathLst>
            </a:custGeom>
            <a:blipFill>
              <a:blip r:embed="rId2">
                <a:duotone>
                  <a:schemeClr val="accent1">
                    <a:shade val="45000"/>
                    <a:satMod val="135000"/>
                  </a:schemeClr>
                  <a:prstClr val="white"/>
                </a:duotone>
              </a:blip>
              <a:stretch>
                <a:fillRect/>
              </a:stretch>
            </a:blipFill>
          </p:spPr>
          <p:txBody>
            <a:bodyPr/>
            <a:lstStyle/>
            <a:p>
              <a:pPr defTabSz="685800">
                <a:defRPr/>
              </a:pPr>
              <a:endParaRPr lang="vi-VN" sz="1350" kern="0">
                <a:solidFill>
                  <a:prstClr val="black"/>
                </a:solidFill>
              </a:endParaRPr>
            </a:p>
          </p:txBody>
        </p:sp>
        <p:sp>
          <p:nvSpPr>
            <p:cNvPr id="7" name="TextBox 6">
              <a:extLst>
                <a:ext uri="{FF2B5EF4-FFF2-40B4-BE49-F238E27FC236}">
                  <a16:creationId xmlns:a16="http://schemas.microsoft.com/office/drawing/2014/main" id="{9889A9B1-A549-0748-3498-2E90E446A104}"/>
                </a:ext>
              </a:extLst>
            </p:cNvPr>
            <p:cNvSpPr txBox="1"/>
            <p:nvPr/>
          </p:nvSpPr>
          <p:spPr>
            <a:xfrm>
              <a:off x="1831154" y="1599550"/>
              <a:ext cx="6925379" cy="757301"/>
            </a:xfrm>
            <a:prstGeom prst="rect">
              <a:avLst/>
            </a:prstGeom>
            <a:noFill/>
          </p:spPr>
          <p:txBody>
            <a:bodyPr wrap="square">
              <a:spAutoFit/>
            </a:bodyPr>
            <a:lstStyle/>
            <a:p>
              <a:pPr>
                <a:lnSpc>
                  <a:spcPct val="120000"/>
                </a:lnSpc>
                <a:spcBef>
                  <a:spcPts val="900"/>
                </a:spcBef>
              </a:pPr>
              <a:r>
                <a:rPr lang="vi-VN" sz="1350" b="1">
                  <a:solidFill>
                    <a:srgbClr val="333399"/>
                  </a:solidFill>
                </a:rPr>
                <a:t>Gánh nặng của các bệnh lý có thể dự phòng được bằng vắc xin trên bệnh nhân có bệnh lý mạn tính</a:t>
              </a:r>
              <a:endParaRPr lang="vi-VN" sz="1350" b="1" dirty="0">
                <a:solidFill>
                  <a:srgbClr val="333399"/>
                </a:solidFill>
              </a:endParaRPr>
            </a:p>
          </p:txBody>
        </p:sp>
      </p:grpSp>
    </p:spTree>
    <p:extLst>
      <p:ext uri="{BB962C8B-B14F-4D97-AF65-F5344CB8AC3E}">
        <p14:creationId xmlns:p14="http://schemas.microsoft.com/office/powerpoint/2010/main" val="383066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3D45-524D-098C-6DF5-DDBB79688092}"/>
              </a:ext>
            </a:extLst>
          </p:cNvPr>
          <p:cNvSpPr>
            <a:spLocks noGrp="1"/>
          </p:cNvSpPr>
          <p:nvPr>
            <p:ph type="title"/>
          </p:nvPr>
        </p:nvSpPr>
        <p:spPr>
          <a:xfrm>
            <a:off x="361175" y="274438"/>
            <a:ext cx="5595522" cy="369332"/>
          </a:xfrm>
        </p:spPr>
        <p:txBody>
          <a:bodyPr/>
          <a:lstStyle/>
          <a:p>
            <a:r>
              <a:rPr lang="en-US" sz="2400" dirty="0" err="1"/>
              <a:t>Chỉ</a:t>
            </a:r>
            <a:r>
              <a:rPr lang="en-US" sz="2400" dirty="0"/>
              <a:t> </a:t>
            </a:r>
            <a:r>
              <a:rPr lang="en-US" sz="2400" dirty="0" err="1"/>
              <a:t>định</a:t>
            </a:r>
            <a:endParaRPr lang="en-US" sz="2400" dirty="0"/>
          </a:p>
        </p:txBody>
      </p:sp>
      <p:sp>
        <p:nvSpPr>
          <p:cNvPr id="3" name="Content Placeholder 2">
            <a:extLst>
              <a:ext uri="{FF2B5EF4-FFF2-40B4-BE49-F238E27FC236}">
                <a16:creationId xmlns:a16="http://schemas.microsoft.com/office/drawing/2014/main" id="{DC68A58D-E72D-B871-2CC1-A530F86C4586}"/>
              </a:ext>
            </a:extLst>
          </p:cNvPr>
          <p:cNvSpPr>
            <a:spLocks noGrp="1"/>
          </p:cNvSpPr>
          <p:nvPr>
            <p:ph idx="1"/>
          </p:nvPr>
        </p:nvSpPr>
        <p:spPr/>
        <p:txBody>
          <a:bodyPr/>
          <a:lstStyle/>
          <a:p>
            <a:r>
              <a:rPr lang="en-US" sz="2000" dirty="0">
                <a:solidFill>
                  <a:srgbClr val="242021"/>
                </a:solidFill>
                <a:latin typeface="Times" panose="02020603050405020304" pitchFamily="18" charset="0"/>
                <a:cs typeface="Times" panose="02020603050405020304" pitchFamily="18" charset="0"/>
              </a:rPr>
              <a:t>Người ≥65 t</a:t>
            </a:r>
          </a:p>
          <a:p>
            <a:r>
              <a:rPr lang="en-US" sz="2000" dirty="0">
                <a:solidFill>
                  <a:srgbClr val="242021"/>
                </a:solidFill>
                <a:latin typeface="Times" panose="02020603050405020304" pitchFamily="18" charset="0"/>
                <a:cs typeface="Times" panose="02020603050405020304" pitchFamily="18" charset="0"/>
              </a:rPr>
              <a:t>Người 2-64t </a:t>
            </a:r>
            <a:r>
              <a:rPr lang="en-US" sz="2000" dirty="0" err="1">
                <a:solidFill>
                  <a:srgbClr val="242021"/>
                </a:solidFill>
                <a:latin typeface="Times" panose="02020603050405020304" pitchFamily="18" charset="0"/>
                <a:cs typeface="Times" panose="02020603050405020304" pitchFamily="18" charset="0"/>
              </a:rPr>
              <a:t>có</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bệnh</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mạn</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tính</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tim</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phổi</a:t>
            </a:r>
            <a:r>
              <a:rPr lang="en-US" sz="2000" dirty="0">
                <a:solidFill>
                  <a:srgbClr val="242021"/>
                </a:solidFill>
                <a:latin typeface="Times" panose="02020603050405020304" pitchFamily="18" charset="0"/>
                <a:cs typeface="Times" panose="02020603050405020304" pitchFamily="18" charset="0"/>
              </a:rPr>
              <a:t>, HC </a:t>
            </a:r>
            <a:r>
              <a:rPr lang="en-US" sz="2000" dirty="0" err="1">
                <a:solidFill>
                  <a:srgbClr val="242021"/>
                </a:solidFill>
                <a:latin typeface="Times" panose="02020603050405020304" pitchFamily="18" charset="0"/>
                <a:cs typeface="Times" panose="02020603050405020304" pitchFamily="18" charset="0"/>
              </a:rPr>
              <a:t>liềm</a:t>
            </a:r>
            <a:r>
              <a:rPr lang="en-US" sz="2000" dirty="0">
                <a:solidFill>
                  <a:srgbClr val="242021"/>
                </a:solidFill>
                <a:latin typeface="Times" panose="02020603050405020304" pitchFamily="18" charset="0"/>
                <a:cs typeface="Times" panose="02020603050405020304" pitchFamily="18" charset="0"/>
              </a:rPr>
              <a:t>, ĐTĐ, </a:t>
            </a:r>
            <a:r>
              <a:rPr lang="en-US" sz="2000" dirty="0" err="1">
                <a:solidFill>
                  <a:srgbClr val="242021"/>
                </a:solidFill>
                <a:latin typeface="Times" panose="02020603050405020304" pitchFamily="18" charset="0"/>
                <a:cs typeface="Times" panose="02020603050405020304" pitchFamily="18" charset="0"/>
              </a:rPr>
              <a:t>nghiện</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rượu</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xơ</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gan</a:t>
            </a:r>
            <a:r>
              <a:rPr lang="en-US" sz="2000" dirty="0">
                <a:solidFill>
                  <a:srgbClr val="242021"/>
                </a:solidFill>
                <a:latin typeface="Times" panose="02020603050405020304" pitchFamily="18" charset="0"/>
                <a:cs typeface="Times" panose="02020603050405020304" pitchFamily="18" charset="0"/>
              </a:rPr>
              <a:t> …</a:t>
            </a:r>
          </a:p>
          <a:p>
            <a:r>
              <a:rPr lang="en-US" sz="2000" dirty="0">
                <a:solidFill>
                  <a:srgbClr val="242021"/>
                </a:solidFill>
                <a:latin typeface="Times" panose="02020603050405020304" pitchFamily="18" charset="0"/>
                <a:cs typeface="Times" panose="02020603050405020304" pitchFamily="18" charset="0"/>
              </a:rPr>
              <a:t>Người 2-64t </a:t>
            </a:r>
            <a:r>
              <a:rPr lang="en-US" sz="2000" dirty="0" err="1">
                <a:solidFill>
                  <a:srgbClr val="242021"/>
                </a:solidFill>
                <a:latin typeface="Times" panose="02020603050405020304" pitchFamily="18" charset="0"/>
                <a:cs typeface="Times" panose="02020603050405020304" pitchFamily="18" charset="0"/>
              </a:rPr>
              <a:t>có</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tình</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trạng</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miễn</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dịch</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suy</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giảm</a:t>
            </a:r>
            <a:r>
              <a:rPr lang="en-US" sz="2000" dirty="0">
                <a:solidFill>
                  <a:srgbClr val="242021"/>
                </a:solidFill>
                <a:latin typeface="Times" panose="02020603050405020304" pitchFamily="18" charset="0"/>
                <a:cs typeface="Times" panose="02020603050405020304" pitchFamily="18" charset="0"/>
              </a:rPr>
              <a:t>: Hodgkin’s disease, lymphoma hay leukemia, </a:t>
            </a:r>
            <a:r>
              <a:rPr lang="en-US" sz="2000" dirty="0" err="1">
                <a:solidFill>
                  <a:srgbClr val="242021"/>
                </a:solidFill>
                <a:latin typeface="Times" panose="02020603050405020304" pitchFamily="18" charset="0"/>
                <a:cs typeface="Times" panose="02020603050405020304" pitchFamily="18" charset="0"/>
              </a:rPr>
              <a:t>suy</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thận</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đa</a:t>
            </a:r>
            <a:r>
              <a:rPr lang="en-US" sz="2000" dirty="0">
                <a:solidFill>
                  <a:srgbClr val="242021"/>
                </a:solidFill>
                <a:latin typeface="Times" panose="02020603050405020304" pitchFamily="18" charset="0"/>
                <a:cs typeface="Times" panose="02020603050405020304" pitchFamily="18" charset="0"/>
              </a:rPr>
              <a:t> u </a:t>
            </a:r>
            <a:r>
              <a:rPr lang="en-US" sz="2000" dirty="0" err="1">
                <a:solidFill>
                  <a:srgbClr val="242021"/>
                </a:solidFill>
                <a:latin typeface="Times" panose="02020603050405020304" pitchFamily="18" charset="0"/>
                <a:cs typeface="Times" panose="02020603050405020304" pitchFamily="18" charset="0"/>
              </a:rPr>
              <a:t>tủy</a:t>
            </a:r>
            <a:r>
              <a:rPr lang="en-US" sz="2000" dirty="0">
                <a:solidFill>
                  <a:srgbClr val="242021"/>
                </a:solidFill>
                <a:latin typeface="Times" panose="02020603050405020304" pitchFamily="18" charset="0"/>
                <a:cs typeface="Times" panose="02020603050405020304" pitchFamily="18" charset="0"/>
              </a:rPr>
              <a:t>, HC </a:t>
            </a:r>
            <a:r>
              <a:rPr lang="en-US" sz="2000" dirty="0" err="1">
                <a:solidFill>
                  <a:srgbClr val="242021"/>
                </a:solidFill>
                <a:latin typeface="Times" panose="02020603050405020304" pitchFamily="18" charset="0"/>
                <a:cs typeface="Times" panose="02020603050405020304" pitchFamily="18" charset="0"/>
              </a:rPr>
              <a:t>thận</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hư</a:t>
            </a:r>
            <a:r>
              <a:rPr lang="en-US" sz="2000" dirty="0">
                <a:solidFill>
                  <a:srgbClr val="242021"/>
                </a:solidFill>
                <a:latin typeface="Times" panose="02020603050405020304" pitchFamily="18" charset="0"/>
                <a:cs typeface="Times" panose="02020603050405020304" pitchFamily="18" charset="0"/>
              </a:rPr>
              <a:t>, HIV/AIDS, </a:t>
            </a:r>
            <a:r>
              <a:rPr lang="en-US" sz="2000" dirty="0" err="1">
                <a:solidFill>
                  <a:srgbClr val="242021"/>
                </a:solidFill>
                <a:latin typeface="Times" panose="02020603050405020304" pitchFamily="18" charset="0"/>
                <a:cs typeface="Times" panose="02020603050405020304" pitchFamily="18" charset="0"/>
              </a:rPr>
              <a:t>vô</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lách</a:t>
            </a:r>
            <a:r>
              <a:rPr lang="en-US" sz="2000" dirty="0">
                <a:solidFill>
                  <a:srgbClr val="242021"/>
                </a:solidFill>
                <a:latin typeface="Times" panose="02020603050405020304" pitchFamily="18" charset="0"/>
                <a:cs typeface="Times" panose="02020603050405020304" pitchFamily="18" charset="0"/>
              </a:rPr>
              <a:t> hay </a:t>
            </a:r>
            <a:r>
              <a:rPr lang="en-US" sz="2000" dirty="0" err="1">
                <a:solidFill>
                  <a:srgbClr val="242021"/>
                </a:solidFill>
                <a:latin typeface="Times" panose="02020603050405020304" pitchFamily="18" charset="0"/>
                <a:cs typeface="Times" panose="02020603050405020304" pitchFamily="18" charset="0"/>
              </a:rPr>
              <a:t>bệnh</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lách</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và</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ghép</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tạng</a:t>
            </a:r>
            <a:r>
              <a:rPr lang="en-US" sz="2000" dirty="0">
                <a:solidFill>
                  <a:srgbClr val="242021"/>
                </a:solidFill>
                <a:latin typeface="Times" panose="02020603050405020304" pitchFamily="18" charset="0"/>
                <a:cs typeface="Times" panose="02020603050405020304" pitchFamily="18" charset="0"/>
              </a:rPr>
              <a:t>;</a:t>
            </a:r>
          </a:p>
          <a:p>
            <a:r>
              <a:rPr lang="en-US" sz="2000" dirty="0">
                <a:solidFill>
                  <a:srgbClr val="242021"/>
                </a:solidFill>
                <a:latin typeface="Times" panose="02020603050405020304" pitchFamily="18" charset="0"/>
                <a:cs typeface="Times" panose="02020603050405020304" pitchFamily="18" charset="0"/>
              </a:rPr>
              <a:t>Người 2-64t </a:t>
            </a:r>
            <a:r>
              <a:rPr lang="en-US" sz="2000" dirty="0" err="1">
                <a:solidFill>
                  <a:srgbClr val="242021"/>
                </a:solidFill>
                <a:latin typeface="Times" panose="02020603050405020304" pitchFamily="18" charset="0"/>
                <a:cs typeface="Times" panose="02020603050405020304" pitchFamily="18" charset="0"/>
              </a:rPr>
              <a:t>sử</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dụng</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thuốc</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ức</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chế</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miễn</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dịch</a:t>
            </a:r>
            <a:r>
              <a:rPr lang="en-US" sz="2000" dirty="0">
                <a:solidFill>
                  <a:srgbClr val="242021"/>
                </a:solidFill>
                <a:latin typeface="Times" panose="02020603050405020304" pitchFamily="18" charset="0"/>
                <a:cs typeface="Times" panose="02020603050405020304" pitchFamily="18" charset="0"/>
              </a:rPr>
              <a:t>: corticosteroid, </a:t>
            </a:r>
            <a:r>
              <a:rPr lang="en-US" sz="2000" dirty="0" err="1">
                <a:solidFill>
                  <a:srgbClr val="242021"/>
                </a:solidFill>
                <a:latin typeface="Times" panose="02020603050405020304" pitchFamily="18" charset="0"/>
                <a:cs typeface="Times" panose="02020603050405020304" pitchFamily="18" charset="0"/>
              </a:rPr>
              <a:t>thuốc</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trị</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ung</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thư</a:t>
            </a:r>
            <a:r>
              <a:rPr lang="en-US" sz="2000" dirty="0">
                <a:solidFill>
                  <a:srgbClr val="242021"/>
                </a:solidFill>
                <a:latin typeface="Times" panose="02020603050405020304" pitchFamily="18" charset="0"/>
                <a:cs typeface="Times" panose="02020603050405020304" pitchFamily="18" charset="0"/>
              </a:rPr>
              <a:t>..</a:t>
            </a:r>
          </a:p>
          <a:p>
            <a:r>
              <a:rPr lang="en-US" sz="2000" dirty="0">
                <a:solidFill>
                  <a:srgbClr val="242021"/>
                </a:solidFill>
                <a:latin typeface="Times" panose="02020603050405020304" pitchFamily="18" charset="0"/>
                <a:cs typeface="Times" panose="02020603050405020304" pitchFamily="18" charset="0"/>
              </a:rPr>
              <a:t>Người 19-64t </a:t>
            </a:r>
            <a:r>
              <a:rPr lang="en-US" sz="2000" dirty="0" err="1">
                <a:solidFill>
                  <a:srgbClr val="242021"/>
                </a:solidFill>
                <a:latin typeface="Times" panose="02020603050405020304" pitchFamily="18" charset="0"/>
                <a:cs typeface="Times" panose="02020603050405020304" pitchFamily="18" charset="0"/>
              </a:rPr>
              <a:t>hút</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thuốc</a:t>
            </a:r>
            <a:r>
              <a:rPr lang="en-US" sz="2000" dirty="0">
                <a:solidFill>
                  <a:srgbClr val="242021"/>
                </a:solidFill>
                <a:latin typeface="Times" panose="02020603050405020304" pitchFamily="18" charset="0"/>
                <a:cs typeface="Times" panose="02020603050405020304" pitchFamily="18" charset="0"/>
              </a:rPr>
              <a:t> hay </a:t>
            </a:r>
            <a:r>
              <a:rPr lang="en-US" sz="2000" dirty="0" err="1">
                <a:solidFill>
                  <a:srgbClr val="242021"/>
                </a:solidFill>
                <a:latin typeface="Times" panose="02020603050405020304" pitchFamily="18" charset="0"/>
                <a:cs typeface="Times" panose="02020603050405020304" pitchFamily="18" charset="0"/>
              </a:rPr>
              <a:t>có</a:t>
            </a:r>
            <a:r>
              <a:rPr lang="en-US" sz="2000" dirty="0">
                <a:solidFill>
                  <a:srgbClr val="242021"/>
                </a:solidFill>
                <a:latin typeface="Times" panose="02020603050405020304" pitchFamily="18" charset="0"/>
                <a:cs typeface="Times" panose="02020603050405020304" pitchFamily="18" charset="0"/>
              </a:rPr>
              <a:t> hen </a:t>
            </a:r>
            <a:r>
              <a:rPr lang="en-US" sz="2000" dirty="0" err="1">
                <a:solidFill>
                  <a:srgbClr val="242021"/>
                </a:solidFill>
                <a:latin typeface="Times" panose="02020603050405020304" pitchFamily="18" charset="0"/>
                <a:cs typeface="Times" panose="02020603050405020304" pitchFamily="18" charset="0"/>
              </a:rPr>
              <a:t>suyễn</a:t>
            </a:r>
            <a:endParaRPr lang="en-US" sz="2000" dirty="0">
              <a:solidFill>
                <a:srgbClr val="242021"/>
              </a:solidFill>
              <a:latin typeface="Times" panose="02020603050405020304" pitchFamily="18" charset="0"/>
              <a:cs typeface="Times" panose="02020603050405020304" pitchFamily="18" charset="0"/>
            </a:endParaRPr>
          </a:p>
          <a:p>
            <a:r>
              <a:rPr lang="en-US" sz="2000" dirty="0">
                <a:solidFill>
                  <a:srgbClr val="242021"/>
                </a:solidFill>
                <a:latin typeface="Times" panose="02020603050405020304" pitchFamily="18" charset="0"/>
                <a:cs typeface="Times" panose="02020603050405020304" pitchFamily="18" charset="0"/>
              </a:rPr>
              <a:t>Người ở viện </a:t>
            </a:r>
            <a:r>
              <a:rPr lang="en-US" sz="2000" dirty="0" err="1">
                <a:solidFill>
                  <a:srgbClr val="242021"/>
                </a:solidFill>
                <a:latin typeface="Times" panose="02020603050405020304" pitchFamily="18" charset="0"/>
                <a:cs typeface="Times" panose="02020603050405020304" pitchFamily="18" charset="0"/>
              </a:rPr>
              <a:t>dưỡng</a:t>
            </a:r>
            <a:r>
              <a:rPr lang="en-US" sz="2000" dirty="0">
                <a:solidFill>
                  <a:srgbClr val="242021"/>
                </a:solidFill>
                <a:latin typeface="Times" panose="02020603050405020304" pitchFamily="18" charset="0"/>
                <a:cs typeface="Times" panose="02020603050405020304" pitchFamily="18" charset="0"/>
              </a:rPr>
              <a:t> </a:t>
            </a:r>
            <a:r>
              <a:rPr lang="en-US" sz="2000" dirty="0" err="1">
                <a:solidFill>
                  <a:srgbClr val="242021"/>
                </a:solidFill>
                <a:latin typeface="Times" panose="02020603050405020304" pitchFamily="18" charset="0"/>
                <a:cs typeface="Times" panose="02020603050405020304" pitchFamily="18" charset="0"/>
              </a:rPr>
              <a:t>lão</a:t>
            </a:r>
            <a:br>
              <a:rPr lang="en-US" sz="2000" dirty="0">
                <a:latin typeface="Times" panose="02020603050405020304" pitchFamily="18" charset="0"/>
                <a:cs typeface="Times" panose="02020603050405020304" pitchFamily="18" charset="0"/>
              </a:rPr>
            </a:b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51823690"/>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5F9F-7A40-D81A-AE41-FF3A8C96EC90}"/>
              </a:ext>
            </a:extLst>
          </p:cNvPr>
          <p:cNvSpPr>
            <a:spLocks noGrp="1"/>
          </p:cNvSpPr>
          <p:nvPr>
            <p:ph type="title"/>
          </p:nvPr>
        </p:nvSpPr>
        <p:spPr>
          <a:xfrm>
            <a:off x="361175" y="274438"/>
            <a:ext cx="5595522" cy="369332"/>
          </a:xfrm>
        </p:spPr>
        <p:txBody>
          <a:bodyPr/>
          <a:lstStyle/>
          <a:p>
            <a:r>
              <a:rPr lang="en-US" sz="2400" dirty="0" err="1"/>
              <a:t>Hiệu</a:t>
            </a:r>
            <a:r>
              <a:rPr lang="en-US" sz="2400" dirty="0"/>
              <a:t> </a:t>
            </a:r>
            <a:r>
              <a:rPr lang="en-US" sz="2400" dirty="0" err="1"/>
              <a:t>quả</a:t>
            </a:r>
            <a:endParaRPr lang="en-US" sz="2400" dirty="0"/>
          </a:p>
        </p:txBody>
      </p:sp>
      <p:sp>
        <p:nvSpPr>
          <p:cNvPr id="3" name="Content Placeholder 2">
            <a:extLst>
              <a:ext uri="{FF2B5EF4-FFF2-40B4-BE49-F238E27FC236}">
                <a16:creationId xmlns:a16="http://schemas.microsoft.com/office/drawing/2014/main" id="{824433AA-CF1F-B904-32DC-3F4423DE8FB3}"/>
              </a:ext>
            </a:extLst>
          </p:cNvPr>
          <p:cNvSpPr>
            <a:spLocks noGrp="1"/>
          </p:cNvSpPr>
          <p:nvPr>
            <p:ph idx="1"/>
          </p:nvPr>
        </p:nvSpPr>
        <p:spPr>
          <a:xfrm>
            <a:off x="261749" y="907803"/>
            <a:ext cx="6310312" cy="1576318"/>
          </a:xfrm>
          <a:ln>
            <a:solidFill>
              <a:schemeClr val="accent1"/>
            </a:solidFill>
          </a:ln>
        </p:spPr>
        <p:txBody>
          <a:bodyPr>
            <a:noAutofit/>
          </a:bodyPr>
          <a:lstStyle/>
          <a:p>
            <a:pPr>
              <a:spcAft>
                <a:spcPts val="0"/>
              </a:spcAft>
            </a:pPr>
            <a:r>
              <a:rPr lang="en-US" sz="1400" dirty="0" err="1">
                <a:solidFill>
                  <a:srgbClr val="242021"/>
                </a:solidFill>
                <a:latin typeface="Times New Roman" panose="02020603050405020304" pitchFamily="18" charset="0"/>
                <a:cs typeface="Times New Roman" panose="02020603050405020304" pitchFamily="18" charset="0"/>
              </a:rPr>
              <a:t>Tỷ</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lệ</a:t>
            </a:r>
            <a:r>
              <a:rPr lang="en-US" sz="1400" dirty="0">
                <a:solidFill>
                  <a:srgbClr val="242021"/>
                </a:solidFill>
                <a:latin typeface="Times New Roman" panose="02020603050405020304" pitchFamily="18" charset="0"/>
                <a:cs typeface="Times New Roman" panose="02020603050405020304" pitchFamily="18" charset="0"/>
              </a:rPr>
              <a:t> IPD </a:t>
            </a:r>
            <a:r>
              <a:rPr lang="en-US" sz="1400" dirty="0" err="1">
                <a:solidFill>
                  <a:srgbClr val="242021"/>
                </a:solidFill>
                <a:latin typeface="Times New Roman" panose="02020603050405020304" pitchFamily="18" charset="0"/>
                <a:cs typeface="Times New Roman" panose="02020603050405020304" pitchFamily="18" charset="0"/>
              </a:rPr>
              <a:t>giảm</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đáng</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kể</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sau</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khi</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chích</a:t>
            </a:r>
            <a:r>
              <a:rPr lang="en-US" sz="1400" dirty="0">
                <a:solidFill>
                  <a:srgbClr val="242021"/>
                </a:solidFill>
                <a:latin typeface="Times New Roman" panose="02020603050405020304" pitchFamily="18" charset="0"/>
                <a:cs typeface="Times New Roman" panose="02020603050405020304" pitchFamily="18" charset="0"/>
              </a:rPr>
              <a:t> vaccine </a:t>
            </a:r>
            <a:r>
              <a:rPr lang="en-US" sz="1400" dirty="0" err="1">
                <a:solidFill>
                  <a:srgbClr val="242021"/>
                </a:solidFill>
                <a:latin typeface="Times New Roman" panose="02020603050405020304" pitchFamily="18" charset="0"/>
                <a:cs typeface="Times New Roman" panose="02020603050405020304" pitchFamily="18" charset="0"/>
              </a:rPr>
              <a:t>cộng</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hợp</a:t>
            </a:r>
            <a:r>
              <a:rPr lang="en-US" sz="1400" dirty="0">
                <a:solidFill>
                  <a:srgbClr val="242021"/>
                </a:solidFill>
                <a:latin typeface="Times New Roman" panose="02020603050405020304" pitchFamily="18" charset="0"/>
                <a:cs typeface="Times New Roman" panose="02020603050405020304" pitchFamily="18" charset="0"/>
              </a:rPr>
              <a:t> (PCV7) ở </a:t>
            </a:r>
            <a:r>
              <a:rPr lang="en-US" sz="1400" dirty="0" err="1">
                <a:solidFill>
                  <a:srgbClr val="242021"/>
                </a:solidFill>
                <a:latin typeface="Times New Roman" panose="02020603050405020304" pitchFamily="18" charset="0"/>
                <a:cs typeface="Times New Roman" panose="02020603050405020304" pitchFamily="18" charset="0"/>
              </a:rPr>
              <a:t>trẻ</a:t>
            </a:r>
            <a:r>
              <a:rPr lang="en-US" sz="1400" dirty="0">
                <a:solidFill>
                  <a:srgbClr val="242021"/>
                </a:solidFill>
                <a:latin typeface="Times New Roman" panose="02020603050405020304" pitchFamily="18" charset="0"/>
                <a:cs typeface="Times New Roman" panose="02020603050405020304" pitchFamily="18" charset="0"/>
              </a:rPr>
              <a:t> &lt;5:</a:t>
            </a:r>
          </a:p>
          <a:p>
            <a:pPr lvl="1">
              <a:spcAft>
                <a:spcPts val="0"/>
              </a:spcAft>
              <a:buFont typeface="Arial" panose="020B0604020202020204" pitchFamily="34" charset="0"/>
              <a:buChar char="•"/>
            </a:pPr>
            <a:r>
              <a:rPr lang="en-US" sz="1400" dirty="0">
                <a:solidFill>
                  <a:srgbClr val="242021"/>
                </a:solidFill>
                <a:latin typeface="Times New Roman" panose="02020603050405020304" pitchFamily="18" charset="0"/>
                <a:cs typeface="Times New Roman" panose="02020603050405020304" pitchFamily="18" charset="0"/>
              </a:rPr>
              <a:t>252 ca/100,000 people/year (1991-1997) </a:t>
            </a:r>
            <a:r>
              <a:rPr lang="en-US" sz="1400" dirty="0">
                <a:solidFill>
                  <a:srgbClr val="242021"/>
                </a:solidFill>
                <a:latin typeface="Times New Roman" panose="02020603050405020304" pitchFamily="18" charset="0"/>
                <a:cs typeface="Times New Roman" panose="02020603050405020304" pitchFamily="18" charset="0"/>
                <a:sym typeface="Wingdings" panose="05000000000000000000" pitchFamily="2" charset="2"/>
              </a:rPr>
              <a:t> </a:t>
            </a:r>
            <a:r>
              <a:rPr lang="en-US" sz="1400" dirty="0">
                <a:solidFill>
                  <a:srgbClr val="242021"/>
                </a:solidFill>
                <a:latin typeface="Times New Roman" panose="02020603050405020304" pitchFamily="18" charset="0"/>
                <a:cs typeface="Times New Roman" panose="02020603050405020304" pitchFamily="18" charset="0"/>
              </a:rPr>
              <a:t>87 ca /100,000 people/year (2001-2006)(</a:t>
            </a:r>
            <a:r>
              <a:rPr lang="en-US" sz="1400" b="1" dirty="0">
                <a:solidFill>
                  <a:srgbClr val="242021"/>
                </a:solidFill>
                <a:latin typeface="Times New Roman" panose="02020603050405020304" pitchFamily="18" charset="0"/>
                <a:cs typeface="Times New Roman" panose="02020603050405020304" pitchFamily="18" charset="0"/>
              </a:rPr>
              <a:t>B</a:t>
            </a:r>
            <a:r>
              <a:rPr lang="en-US" sz="1400" dirty="0">
                <a:solidFill>
                  <a:srgbClr val="242021"/>
                </a:solidFill>
                <a:latin typeface="Times New Roman" panose="02020603050405020304" pitchFamily="18" charset="0"/>
                <a:cs typeface="Times New Roman" panose="02020603050405020304" pitchFamily="18" charset="0"/>
              </a:rPr>
              <a:t>) </a:t>
            </a:r>
          </a:p>
          <a:p>
            <a:pPr lvl="1">
              <a:spcAft>
                <a:spcPts val="0"/>
              </a:spcAft>
              <a:buFont typeface="Arial" panose="020B0604020202020204" pitchFamily="34" charset="0"/>
              <a:buChar char="•"/>
            </a:pPr>
            <a:r>
              <a:rPr lang="en-US" sz="1400" dirty="0">
                <a:solidFill>
                  <a:srgbClr val="242021"/>
                </a:solidFill>
                <a:latin typeface="Times New Roman" panose="02020603050405020304" pitchFamily="18" charset="0"/>
                <a:cs typeface="Times New Roman" panose="02020603050405020304" pitchFamily="18" charset="0"/>
              </a:rPr>
              <a:t> 19-29.9 ca/100,000 people/year (1998-1999) </a:t>
            </a:r>
            <a:r>
              <a:rPr lang="en-US" sz="1400" dirty="0">
                <a:solidFill>
                  <a:srgbClr val="242021"/>
                </a:solidFill>
                <a:latin typeface="Times New Roman" panose="02020603050405020304" pitchFamily="18" charset="0"/>
                <a:cs typeface="Times New Roman" panose="02020603050405020304" pitchFamily="18" charset="0"/>
                <a:sym typeface="Wingdings" panose="05000000000000000000" pitchFamily="2" charset="2"/>
              </a:rPr>
              <a:t></a:t>
            </a:r>
            <a:r>
              <a:rPr lang="en-US" sz="1400" dirty="0">
                <a:solidFill>
                  <a:srgbClr val="242021"/>
                </a:solidFill>
                <a:latin typeface="Times New Roman" panose="02020603050405020304" pitchFamily="18" charset="0"/>
                <a:cs typeface="Times New Roman" panose="02020603050405020304" pitchFamily="18" charset="0"/>
              </a:rPr>
              <a:t> 11.2-18 ca/ 100,000 people/year(</a:t>
            </a:r>
            <a:r>
              <a:rPr lang="en-US" sz="1400" b="1" dirty="0">
                <a:solidFill>
                  <a:srgbClr val="242021"/>
                </a:solidFill>
                <a:latin typeface="Times New Roman" panose="02020603050405020304" pitchFamily="18" charset="0"/>
                <a:cs typeface="Times New Roman" panose="02020603050405020304" pitchFamily="18" charset="0"/>
              </a:rPr>
              <a:t>B</a:t>
            </a:r>
            <a:r>
              <a:rPr lang="en-US" sz="1400" dirty="0">
                <a:solidFill>
                  <a:srgbClr val="242021"/>
                </a:solidFill>
                <a:latin typeface="Times New Roman" panose="02020603050405020304" pitchFamily="18" charset="0"/>
                <a:cs typeface="Times New Roman" panose="02020603050405020304" pitchFamily="18" charset="0"/>
              </a:rPr>
              <a:t>). </a:t>
            </a:r>
          </a:p>
          <a:p>
            <a:pPr>
              <a:spcAft>
                <a:spcPts val="0"/>
              </a:spcAft>
            </a:pPr>
            <a:r>
              <a:rPr lang="en-US" sz="1400" dirty="0" err="1">
                <a:solidFill>
                  <a:srgbClr val="242021"/>
                </a:solidFill>
                <a:latin typeface="Times New Roman" panose="02020603050405020304" pitchFamily="18" charset="0"/>
                <a:cs typeface="Times New Roman" panose="02020603050405020304" pitchFamily="18" charset="0"/>
              </a:rPr>
              <a:t>Tuy</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nhiên</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điều</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này</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không</a:t>
            </a:r>
            <a:r>
              <a:rPr lang="en-US" sz="1400" dirty="0">
                <a:solidFill>
                  <a:srgbClr val="242021"/>
                </a:solidFill>
                <a:latin typeface="Times New Roman" panose="02020603050405020304" pitchFamily="18" charset="0"/>
                <a:cs typeface="Times New Roman" panose="02020603050405020304" pitchFamily="18" charset="0"/>
              </a:rPr>
              <a:t> </a:t>
            </a:r>
            <a:r>
              <a:rPr lang="en-US" sz="1400" dirty="0" err="1">
                <a:solidFill>
                  <a:srgbClr val="242021"/>
                </a:solidFill>
                <a:latin typeface="Times New Roman" panose="02020603050405020304" pitchFamily="18" charset="0"/>
                <a:cs typeface="Times New Roman" panose="02020603050405020304" pitchFamily="18" charset="0"/>
              </a:rPr>
              <a:t>đúng</a:t>
            </a:r>
            <a:r>
              <a:rPr lang="en-US" sz="1400" dirty="0">
                <a:solidFill>
                  <a:srgbClr val="242021"/>
                </a:solidFill>
                <a:latin typeface="Times New Roman" panose="02020603050405020304" pitchFamily="18" charset="0"/>
                <a:cs typeface="Times New Roman" panose="02020603050405020304" pitchFamily="18" charset="0"/>
              </a:rPr>
              <a:t> với VPPS-23 ở người </a:t>
            </a:r>
            <a:r>
              <a:rPr lang="en-US" sz="1400" dirty="0" err="1">
                <a:solidFill>
                  <a:srgbClr val="242021"/>
                </a:solidFill>
                <a:latin typeface="Times New Roman" panose="02020603050405020304" pitchFamily="18" charset="0"/>
                <a:cs typeface="Times New Roman" panose="02020603050405020304" pitchFamily="18" charset="0"/>
              </a:rPr>
              <a:t>lớn</a:t>
            </a:r>
            <a:r>
              <a:rPr lang="en-US" sz="1400" dirty="0">
                <a:solidFill>
                  <a:srgbClr val="242021"/>
                </a:solidFill>
                <a:latin typeface="Times New Roman" panose="02020603050405020304" pitchFamily="18" charset="0"/>
                <a:cs typeface="Times New Roman" panose="02020603050405020304" pitchFamily="18" charset="0"/>
              </a:rPr>
              <a:t>:</a:t>
            </a:r>
          </a:p>
          <a:p>
            <a:pPr lvl="1">
              <a:spcAft>
                <a:spcPts val="0"/>
              </a:spcAft>
              <a:buFont typeface="Arial" panose="020B0604020202020204" pitchFamily="34" charset="0"/>
              <a:buChar char="•"/>
            </a:pPr>
            <a:r>
              <a:rPr lang="en-US" sz="1400" dirty="0">
                <a:solidFill>
                  <a:srgbClr val="242021"/>
                </a:solidFill>
                <a:latin typeface="Times New Roman" panose="02020603050405020304" pitchFamily="18" charset="0"/>
                <a:cs typeface="Times New Roman" panose="02020603050405020304" pitchFamily="18" charset="0"/>
              </a:rPr>
              <a:t>60 ca/100,000 people/year </a:t>
            </a:r>
            <a:r>
              <a:rPr lang="en-US" sz="1400" dirty="0">
                <a:solidFill>
                  <a:srgbClr val="242021"/>
                </a:solidFill>
                <a:latin typeface="Times New Roman" panose="02020603050405020304" pitchFamily="18" charset="0"/>
                <a:cs typeface="Times New Roman" panose="02020603050405020304" pitchFamily="18" charset="0"/>
                <a:sym typeface="Wingdings" panose="05000000000000000000" pitchFamily="2" charset="2"/>
              </a:rPr>
              <a:t></a:t>
            </a:r>
            <a:r>
              <a:rPr lang="en-US" sz="1400" dirty="0">
                <a:solidFill>
                  <a:srgbClr val="242021"/>
                </a:solidFill>
                <a:latin typeface="Times New Roman" panose="02020603050405020304" pitchFamily="18" charset="0"/>
                <a:cs typeface="Times New Roman" panose="02020603050405020304" pitchFamily="18" charset="0"/>
              </a:rPr>
              <a:t>78.9 ca/100,000 people/year (</a:t>
            </a:r>
            <a:r>
              <a:rPr lang="en-US" sz="1400" b="1" dirty="0">
                <a:solidFill>
                  <a:srgbClr val="242021"/>
                </a:solidFill>
                <a:latin typeface="Times New Roman" panose="02020603050405020304" pitchFamily="18" charset="0"/>
                <a:cs typeface="Times New Roman" panose="02020603050405020304" pitchFamily="18" charset="0"/>
              </a:rPr>
              <a:t>B</a:t>
            </a:r>
            <a:r>
              <a:rPr lang="en-US" sz="1400" dirty="0">
                <a:solidFill>
                  <a:srgbClr val="242021"/>
                </a:solidFill>
                <a:latin typeface="Times New Roman" panose="02020603050405020304" pitchFamily="18" charset="0"/>
                <a:cs typeface="Times New Roman" panose="02020603050405020304" pitchFamily="18" charset="0"/>
              </a:rPr>
              <a:t>).</a:t>
            </a:r>
            <a:br>
              <a:rPr lang="en-US" sz="1600" dirty="0">
                <a:solidFill>
                  <a:srgbClr val="242021"/>
                </a:solidFill>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3E07E7-8550-3B98-E0D5-74C20AC22C9B}"/>
              </a:ext>
            </a:extLst>
          </p:cNvPr>
          <p:cNvSpPr txBox="1"/>
          <p:nvPr/>
        </p:nvSpPr>
        <p:spPr>
          <a:xfrm>
            <a:off x="680624" y="2536538"/>
            <a:ext cx="6298216" cy="248209"/>
          </a:xfrm>
          <a:prstGeom prst="rect">
            <a:avLst/>
          </a:prstGeom>
          <a:noFill/>
        </p:spPr>
        <p:txBody>
          <a:bodyPr wrap="square">
            <a:spAutoFit/>
          </a:bodyPr>
          <a:lstStyle/>
          <a:p>
            <a:r>
              <a:rPr lang="en-US" sz="1013" dirty="0">
                <a:solidFill>
                  <a:srgbClr val="FF0000"/>
                </a:solidFill>
                <a:latin typeface="ITCFranklinGothicStd-Demi"/>
              </a:rPr>
              <a:t>Vaccination in the prevention of infectious respiratory diseases in adults. </a:t>
            </a:r>
            <a:r>
              <a:rPr lang="sv-SE" sz="1013" dirty="0">
                <a:solidFill>
                  <a:srgbClr val="FF0000"/>
                </a:solidFill>
                <a:latin typeface="ITCFranklinGothicStd-BkCp-SC700"/>
              </a:rPr>
              <a:t>Rev Assoc Med BRAs 2014; 60(1):</a:t>
            </a:r>
            <a:r>
              <a:rPr lang="sv-SE" sz="1013">
                <a:solidFill>
                  <a:srgbClr val="FF0000"/>
                </a:solidFill>
                <a:latin typeface="ITCFranklinGothicStd-BkCp-SC700"/>
              </a:rPr>
              <a:t>4-15</a:t>
            </a:r>
            <a:r>
              <a:rPr lang="sv-SE" sz="1013">
                <a:solidFill>
                  <a:srgbClr val="FF0000"/>
                </a:solidFill>
              </a:rPr>
              <a:t> </a:t>
            </a:r>
            <a:endParaRPr lang="en-US" sz="1013" dirty="0">
              <a:solidFill>
                <a:srgbClr val="FF0000"/>
              </a:solidFill>
            </a:endParaRPr>
          </a:p>
        </p:txBody>
      </p:sp>
      <p:sp>
        <p:nvSpPr>
          <p:cNvPr id="5" name="Content Placeholder 2">
            <a:extLst>
              <a:ext uri="{FF2B5EF4-FFF2-40B4-BE49-F238E27FC236}">
                <a16:creationId xmlns:a16="http://schemas.microsoft.com/office/drawing/2014/main" id="{1373DD49-0E20-C356-ED2D-B19C447689F5}"/>
              </a:ext>
            </a:extLst>
          </p:cNvPr>
          <p:cNvSpPr txBox="1">
            <a:spLocks/>
          </p:cNvSpPr>
          <p:nvPr/>
        </p:nvSpPr>
        <p:spPr bwMode="auto">
          <a:xfrm>
            <a:off x="273844" y="2873924"/>
            <a:ext cx="6310312" cy="1361773"/>
          </a:xfrm>
          <a:prstGeom prst="rect">
            <a:avLst/>
          </a:prstGeom>
          <a:noFill/>
          <a:ln w="9525">
            <a:solidFill>
              <a:schemeClr val="accent1"/>
            </a:solidFill>
            <a:miter lim="800000"/>
            <a:headEnd/>
            <a:tailEnd/>
          </a:ln>
        </p:spPr>
        <p:txBody>
          <a:bodyPr vert="horz" wrap="square" lIns="0" tIns="0" rIns="0" bIns="0" numCol="1" anchor="t" anchorCtr="0" compatLnSpc="1">
            <a:prstTxWarp prst="textNoShape">
              <a:avLst/>
            </a:prstTxWarp>
          </a:bodyPr>
          <a:lstStyle>
            <a:lvl1pPr marL="269875" indent="-269875" algn="l" rtl="0" eaLnBrk="0" fontAlgn="base" hangingPunct="0">
              <a:spcBef>
                <a:spcPct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69875" algn="l" rtl="0" eaLnBrk="0" fontAlgn="base" hangingPunct="0">
              <a:spcBef>
                <a:spcPct val="0"/>
              </a:spcBef>
              <a:spcAft>
                <a:spcPts val="600"/>
              </a:spcAft>
              <a:buFont typeface="Arial" pitchFamily="34" charset="0"/>
              <a:buChar char="–"/>
              <a:defRPr sz="1400" kern="1200">
                <a:solidFill>
                  <a:schemeClr val="tx1"/>
                </a:solidFill>
                <a:latin typeface="+mn-lt"/>
                <a:ea typeface="+mn-ea"/>
                <a:cs typeface="+mn-cs"/>
              </a:defRPr>
            </a:lvl2pPr>
            <a:lvl3pPr marL="809625" indent="-269875" algn="l" rtl="0" eaLnBrk="0" fontAlgn="base" hangingPunct="0">
              <a:spcBef>
                <a:spcPct val="0"/>
              </a:spcBef>
              <a:spcAft>
                <a:spcPts val="600"/>
              </a:spcAft>
              <a:buFont typeface="Arial" pitchFamily="34" charset="0"/>
              <a:buChar char="–"/>
              <a:defRPr sz="1200" kern="1200">
                <a:solidFill>
                  <a:schemeClr val="tx1"/>
                </a:solidFill>
                <a:latin typeface="+mn-lt"/>
                <a:ea typeface="+mn-ea"/>
                <a:cs typeface="+mn-cs"/>
              </a:defRPr>
            </a:lvl3pPr>
            <a:lvl4pPr marL="1081088" indent="-269875" algn="l" rtl="0" eaLnBrk="0" fontAlgn="base" hangingPunct="0">
              <a:spcBef>
                <a:spcPct val="0"/>
              </a:spcBef>
              <a:spcAft>
                <a:spcPts val="600"/>
              </a:spcAft>
              <a:buFont typeface="Arial" pitchFamily="34" charset="0"/>
              <a:buChar char="–"/>
              <a:defRPr sz="1200" kern="1200">
                <a:solidFill>
                  <a:schemeClr val="tx1"/>
                </a:solidFill>
                <a:latin typeface="+mn-lt"/>
                <a:ea typeface="+mn-ea"/>
                <a:cs typeface="+mn-cs"/>
              </a:defRPr>
            </a:lvl4pPr>
            <a:lvl5pPr marL="1349375" indent="-269875" algn="l" rtl="0" eaLnBrk="0" fontAlgn="base" hangingPunct="0">
              <a:spcBef>
                <a:spcPct val="0"/>
              </a:spcBef>
              <a:spcAft>
                <a:spcPts val="600"/>
              </a:spcAft>
              <a:buFont typeface="Arial" pitchFamily="34" charset="0"/>
              <a:buChar char="–"/>
              <a:defRPr sz="120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a:buFont typeface="Wingdings" panose="05000000000000000000" pitchFamily="2" charset="2"/>
              <a:buChar char="v"/>
            </a:pPr>
            <a:r>
              <a:rPr lang="en-US" sz="1400" dirty="0" err="1">
                <a:latin typeface="Times New Roman" panose="02020603050405020304" pitchFamily="18" charset="0"/>
                <a:cs typeface="Times New Roman" panose="02020603050405020304" pitchFamily="18" charset="0"/>
              </a:rPr>
              <a:t>Bệnh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nhân</a:t>
            </a:r>
            <a:r>
              <a:rPr lang="en-US" sz="1400" dirty="0">
                <a:latin typeface="Times New Roman" panose="02020603050405020304" pitchFamily="18" charset="0"/>
                <a:cs typeface="Times New Roman" panose="02020603050405020304" pitchFamily="18" charset="0"/>
              </a:rPr>
              <a:t> COPD:</a:t>
            </a:r>
          </a:p>
          <a:p>
            <a:pPr lvl="1">
              <a:spcAft>
                <a:spcPts val="0"/>
              </a:spcAft>
            </a:pP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OR 0.62 (95% CI 0.43-0.89) với NNT=21 (95% CI 15-74) </a:t>
            </a:r>
          </a:p>
          <a:p>
            <a:pPr lvl="1">
              <a:spcAft>
                <a:spcPts val="0"/>
              </a:spcAft>
            </a:pP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đợt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COPD: OR 0.6 (95% CI 0.39-0.93), NNT=8 (95% CI 5-58) [evidence level I]. </a:t>
            </a:r>
          </a:p>
          <a:p>
            <a:pPr lvl="1">
              <a:spcAft>
                <a:spcPts val="0"/>
              </a:spcAft>
            </a:pP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sánh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của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vaccine</a:t>
            </a:r>
          </a:p>
        </p:txBody>
      </p:sp>
      <p:sp>
        <p:nvSpPr>
          <p:cNvPr id="6" name="TextBox 5">
            <a:extLst>
              <a:ext uri="{FF2B5EF4-FFF2-40B4-BE49-F238E27FC236}">
                <a16:creationId xmlns:a16="http://schemas.microsoft.com/office/drawing/2014/main" id="{75B64B68-5DAB-17A5-78B8-A371DC357911}"/>
              </a:ext>
            </a:extLst>
          </p:cNvPr>
          <p:cNvSpPr txBox="1"/>
          <p:nvPr/>
        </p:nvSpPr>
        <p:spPr>
          <a:xfrm>
            <a:off x="3976417" y="4510690"/>
            <a:ext cx="2595644" cy="248209"/>
          </a:xfrm>
          <a:prstGeom prst="rect">
            <a:avLst/>
          </a:prstGeom>
          <a:noFill/>
        </p:spPr>
        <p:txBody>
          <a:bodyPr wrap="square">
            <a:spAutoFit/>
          </a:bodyPr>
          <a:lstStyle/>
          <a:p>
            <a:r>
              <a:rPr lang="en-US" sz="1013" dirty="0">
                <a:solidFill>
                  <a:srgbClr val="FF0000"/>
                </a:solidFill>
                <a:latin typeface="Times New Roman" panose="02020603050405020304" pitchFamily="18" charset="0"/>
              </a:rPr>
              <a:t>The COPD-X Plan – Version 2 66 (</a:t>
            </a:r>
            <a:r>
              <a:rPr lang="en-US" sz="1013">
                <a:solidFill>
                  <a:srgbClr val="FF0000"/>
                </a:solidFill>
                <a:latin typeface="Times New Roman" panose="02020603050405020304" pitchFamily="18" charset="0"/>
              </a:rPr>
              <a:t>April 2)</a:t>
            </a:r>
            <a:endParaRPr lang="en-US" sz="1013" dirty="0">
              <a:solidFill>
                <a:srgbClr val="FF0000"/>
              </a:solidFill>
            </a:endParaRPr>
          </a:p>
        </p:txBody>
      </p:sp>
    </p:spTree>
    <p:extLst>
      <p:ext uri="{BB962C8B-B14F-4D97-AF65-F5344CB8AC3E}">
        <p14:creationId xmlns:p14="http://schemas.microsoft.com/office/powerpoint/2010/main" val="4004132231"/>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A33909-5A0C-02E7-7305-426544291E4D}"/>
              </a:ext>
            </a:extLst>
          </p:cNvPr>
          <p:cNvSpPr>
            <a:spLocks noGrp="1"/>
          </p:cNvSpPr>
          <p:nvPr>
            <p:ph type="title"/>
          </p:nvPr>
        </p:nvSpPr>
        <p:spPr>
          <a:xfrm>
            <a:off x="310748" y="182004"/>
            <a:ext cx="5803265" cy="461665"/>
          </a:xfrm>
        </p:spPr>
        <p:txBody>
          <a:bodyPr>
            <a:normAutofit/>
          </a:bodyPr>
          <a:lstStyle/>
          <a:p>
            <a:r>
              <a:rPr lang="en-US" sz="1600" dirty="0" err="1"/>
              <a:t>Khoảng</a:t>
            </a:r>
            <a:r>
              <a:rPr lang="en-US" sz="1600" dirty="0"/>
              <a:t> </a:t>
            </a:r>
            <a:r>
              <a:rPr lang="en-US" sz="1600" dirty="0" err="1"/>
              <a:t>thời</a:t>
            </a:r>
            <a:r>
              <a:rPr lang="en-US" sz="1600" dirty="0"/>
              <a:t> </a:t>
            </a:r>
            <a:r>
              <a:rPr lang="en-US" sz="1600" dirty="0" err="1"/>
              <a:t>gian</a:t>
            </a:r>
            <a:r>
              <a:rPr lang="en-US" sz="1600" dirty="0"/>
              <a:t> </a:t>
            </a:r>
            <a:r>
              <a:rPr lang="en-US" sz="1600" dirty="0" err="1"/>
              <a:t>vắc</a:t>
            </a:r>
            <a:r>
              <a:rPr lang="en-US" sz="1600" dirty="0"/>
              <a:t> </a:t>
            </a:r>
            <a:r>
              <a:rPr lang="en-US" sz="1600" err="1"/>
              <a:t>xin</a:t>
            </a:r>
            <a:r>
              <a:rPr lang="en-US" sz="1600"/>
              <a:t> PCV và </a:t>
            </a:r>
            <a:r>
              <a:rPr lang="en-US" sz="1600" dirty="0"/>
              <a:t>PPSV 23 </a:t>
            </a:r>
            <a:r>
              <a:rPr lang="en-US" sz="1600" err="1"/>
              <a:t>cho</a:t>
            </a:r>
            <a:r>
              <a:rPr lang="en-US" sz="1600"/>
              <a:t> người </a:t>
            </a:r>
            <a:r>
              <a:rPr lang="en-US" sz="1600" dirty="0" err="1"/>
              <a:t>lớn</a:t>
            </a:r>
            <a:r>
              <a:rPr lang="en-US" sz="1600" dirty="0"/>
              <a:t> </a:t>
            </a:r>
          </a:p>
        </p:txBody>
      </p:sp>
      <p:pic>
        <p:nvPicPr>
          <p:cNvPr id="8" name="Picture 7">
            <a:extLst>
              <a:ext uri="{FF2B5EF4-FFF2-40B4-BE49-F238E27FC236}">
                <a16:creationId xmlns:a16="http://schemas.microsoft.com/office/drawing/2014/main" id="{042B7A42-DFBE-23B9-99B6-514AC403B066}"/>
              </a:ext>
            </a:extLst>
          </p:cNvPr>
          <p:cNvPicPr>
            <a:picLocks noChangeAspect="1"/>
          </p:cNvPicPr>
          <p:nvPr/>
        </p:nvPicPr>
        <p:blipFill>
          <a:blip r:embed="rId2"/>
          <a:stretch>
            <a:fillRect/>
          </a:stretch>
        </p:blipFill>
        <p:spPr>
          <a:xfrm>
            <a:off x="384106" y="722455"/>
            <a:ext cx="5729907" cy="4421045"/>
          </a:xfrm>
          <a:prstGeom prst="rect">
            <a:avLst/>
          </a:prstGeom>
        </p:spPr>
      </p:pic>
    </p:spTree>
    <p:extLst>
      <p:ext uri="{BB962C8B-B14F-4D97-AF65-F5344CB8AC3E}">
        <p14:creationId xmlns:p14="http://schemas.microsoft.com/office/powerpoint/2010/main" val="47776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17DD-B500-51C0-1F8B-E977ED4FD5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C56409-C433-1C4B-4498-FE19BAC0C3D7}"/>
              </a:ext>
            </a:extLst>
          </p:cNvPr>
          <p:cNvSpPr>
            <a:spLocks noGrp="1"/>
          </p:cNvSpPr>
          <p:nvPr>
            <p:ph type="title"/>
          </p:nvPr>
        </p:nvSpPr>
        <p:spPr>
          <a:xfrm>
            <a:off x="310748" y="182004"/>
            <a:ext cx="5803265" cy="461665"/>
          </a:xfrm>
        </p:spPr>
        <p:txBody>
          <a:bodyPr>
            <a:normAutofit/>
          </a:bodyPr>
          <a:lstStyle/>
          <a:p>
            <a:r>
              <a:rPr lang="en-US" sz="1600" dirty="0" err="1"/>
              <a:t>Khoảng</a:t>
            </a:r>
            <a:r>
              <a:rPr lang="en-US" sz="1600" dirty="0"/>
              <a:t> </a:t>
            </a:r>
            <a:r>
              <a:rPr lang="en-US" sz="1600" dirty="0" err="1"/>
              <a:t>thời</a:t>
            </a:r>
            <a:r>
              <a:rPr lang="en-US" sz="1600" dirty="0"/>
              <a:t> </a:t>
            </a:r>
            <a:r>
              <a:rPr lang="en-US" sz="1600" dirty="0" err="1"/>
              <a:t>gian</a:t>
            </a:r>
            <a:r>
              <a:rPr lang="en-US" sz="1600" dirty="0"/>
              <a:t> </a:t>
            </a:r>
            <a:r>
              <a:rPr lang="en-US" sz="1600" dirty="0" err="1"/>
              <a:t>vắc</a:t>
            </a:r>
            <a:r>
              <a:rPr lang="en-US" sz="1600" dirty="0"/>
              <a:t> </a:t>
            </a:r>
            <a:r>
              <a:rPr lang="en-US" sz="1600" err="1"/>
              <a:t>xin</a:t>
            </a:r>
            <a:r>
              <a:rPr lang="en-US" sz="1600"/>
              <a:t> PCV và </a:t>
            </a:r>
            <a:r>
              <a:rPr lang="en-US" sz="1600" dirty="0"/>
              <a:t>PPSV 23 </a:t>
            </a:r>
            <a:r>
              <a:rPr lang="en-US" sz="1600" err="1"/>
              <a:t>cho</a:t>
            </a:r>
            <a:r>
              <a:rPr lang="en-US" sz="1600"/>
              <a:t> người </a:t>
            </a:r>
            <a:r>
              <a:rPr lang="en-US" sz="1600" dirty="0" err="1"/>
              <a:t>lớn</a:t>
            </a:r>
            <a:r>
              <a:rPr lang="en-US" sz="1600" dirty="0"/>
              <a:t> </a:t>
            </a:r>
          </a:p>
        </p:txBody>
      </p:sp>
      <p:pic>
        <p:nvPicPr>
          <p:cNvPr id="13" name="Picture 12">
            <a:extLst>
              <a:ext uri="{FF2B5EF4-FFF2-40B4-BE49-F238E27FC236}">
                <a16:creationId xmlns:a16="http://schemas.microsoft.com/office/drawing/2014/main" id="{4B052D5C-D431-9E3F-84B5-8D59CD224704}"/>
              </a:ext>
            </a:extLst>
          </p:cNvPr>
          <p:cNvPicPr>
            <a:picLocks noChangeAspect="1"/>
          </p:cNvPicPr>
          <p:nvPr/>
        </p:nvPicPr>
        <p:blipFill>
          <a:blip r:embed="rId2"/>
          <a:srcRect b="24845"/>
          <a:stretch>
            <a:fillRect/>
          </a:stretch>
        </p:blipFill>
        <p:spPr>
          <a:xfrm>
            <a:off x="239218" y="976883"/>
            <a:ext cx="6379564" cy="3713989"/>
          </a:xfrm>
          <a:prstGeom prst="rect">
            <a:avLst/>
          </a:prstGeom>
        </p:spPr>
      </p:pic>
    </p:spTree>
    <p:extLst>
      <p:ext uri="{BB962C8B-B14F-4D97-AF65-F5344CB8AC3E}">
        <p14:creationId xmlns:p14="http://schemas.microsoft.com/office/powerpoint/2010/main" val="2028702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FFC0-5E44-9D9A-6FEA-618EC9012333}"/>
              </a:ext>
            </a:extLst>
          </p:cNvPr>
          <p:cNvSpPr>
            <a:spLocks noGrp="1"/>
          </p:cNvSpPr>
          <p:nvPr>
            <p:ph type="title"/>
          </p:nvPr>
        </p:nvSpPr>
        <p:spPr>
          <a:xfrm>
            <a:off x="388600" y="302428"/>
            <a:ext cx="5109956" cy="343790"/>
          </a:xfrm>
        </p:spPr>
        <p:txBody>
          <a:bodyPr>
            <a:noAutofit/>
          </a:bodyPr>
          <a:lstStyle/>
          <a:p>
            <a:pPr algn="l"/>
            <a:r>
              <a:rPr lang="en-US" sz="2400"/>
              <a:t>Herpes virus family</a:t>
            </a:r>
          </a:p>
        </p:txBody>
      </p:sp>
      <p:pic>
        <p:nvPicPr>
          <p:cNvPr id="5" name="Image" descr="Image">
            <a:extLst>
              <a:ext uri="{FF2B5EF4-FFF2-40B4-BE49-F238E27FC236}">
                <a16:creationId xmlns:a16="http://schemas.microsoft.com/office/drawing/2014/main" id="{25192219-1B5D-05E7-ED2F-15C9E141360B}"/>
              </a:ext>
            </a:extLst>
          </p:cNvPr>
          <p:cNvPicPr>
            <a:picLocks noChangeAspect="1"/>
          </p:cNvPicPr>
          <p:nvPr/>
        </p:nvPicPr>
        <p:blipFill>
          <a:blip r:embed="rId2"/>
          <a:srcRect l="2725" t="8643" r="2053" b="23685"/>
          <a:stretch>
            <a:fillRect/>
          </a:stretch>
        </p:blipFill>
        <p:spPr>
          <a:xfrm>
            <a:off x="275346" y="1200001"/>
            <a:ext cx="6415557" cy="2567327"/>
          </a:xfrm>
          <a:prstGeom prst="rect">
            <a:avLst/>
          </a:prstGeom>
          <a:noFill/>
        </p:spPr>
      </p:pic>
      <p:sp>
        <p:nvSpPr>
          <p:cNvPr id="10" name="TextBox 9">
            <a:extLst>
              <a:ext uri="{FF2B5EF4-FFF2-40B4-BE49-F238E27FC236}">
                <a16:creationId xmlns:a16="http://schemas.microsoft.com/office/drawing/2014/main" id="{6C42A4BB-BA32-CD57-2BC4-A304516D6A4B}"/>
              </a:ext>
            </a:extLst>
          </p:cNvPr>
          <p:cNvSpPr txBox="1"/>
          <p:nvPr/>
        </p:nvSpPr>
        <p:spPr>
          <a:xfrm>
            <a:off x="275347" y="4841072"/>
            <a:ext cx="4764417" cy="248209"/>
          </a:xfrm>
          <a:prstGeom prst="rect">
            <a:avLst/>
          </a:prstGeom>
          <a:noFill/>
        </p:spPr>
        <p:txBody>
          <a:bodyPr wrap="square">
            <a:spAutoFit/>
          </a:bodyPr>
          <a:lstStyle/>
          <a:p>
            <a:r>
              <a:rPr lang="vi-VN" sz="1013" dirty="0">
                <a:solidFill>
                  <a:srgbClr val="D71920"/>
                </a:solidFill>
                <a:hlinkClick r:id="rId3">
                  <a:extLst>
                    <a:ext uri="{A12FA001-AC4F-418D-AE19-62706E023703}">
                      <ahyp:hlinkClr xmlns:ahyp="http://schemas.microsoft.com/office/drawing/2018/hyperlinkcolor" val="tx"/>
                    </a:ext>
                  </a:extLst>
                </a:hlinkClick>
              </a:rPr>
              <a:t>https://www.ncbi.nlm.nih.gov/books/NBK8157/#_</a:t>
            </a:r>
            <a:r>
              <a:rPr lang="vi-VN" sz="1013" dirty="0">
                <a:hlinkClick r:id="rId3">
                  <a:extLst>
                    <a:ext uri="{A12FA001-AC4F-418D-AE19-62706E023703}">
                      <ahyp:hlinkClr xmlns:ahyp="http://schemas.microsoft.com/office/drawing/2018/hyperlinkcolor" val="tx"/>
                    </a:ext>
                  </a:extLst>
                </a:hlinkClick>
              </a:rPr>
              <a:t>A3636</a:t>
            </a:r>
            <a:r>
              <a:rPr lang="en-US" sz="1013" dirty="0"/>
              <a:t>, accessed Aug 2025</a:t>
            </a:r>
            <a:endParaRPr lang="vi-VN" sz="1013" dirty="0"/>
          </a:p>
        </p:txBody>
      </p:sp>
    </p:spTree>
    <p:extLst>
      <p:ext uri="{BB962C8B-B14F-4D97-AF65-F5344CB8AC3E}">
        <p14:creationId xmlns:p14="http://schemas.microsoft.com/office/powerpoint/2010/main" val="1856984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45B2-E988-A4C9-9DB3-10CCF2F06319}"/>
              </a:ext>
            </a:extLst>
          </p:cNvPr>
          <p:cNvSpPr>
            <a:spLocks noGrp="1"/>
          </p:cNvSpPr>
          <p:nvPr>
            <p:ph type="title"/>
          </p:nvPr>
        </p:nvSpPr>
        <p:spPr>
          <a:xfrm>
            <a:off x="347782" y="368930"/>
            <a:ext cx="6309380" cy="257842"/>
          </a:xfrm>
        </p:spPr>
        <p:txBody>
          <a:bodyPr>
            <a:normAutofit/>
          </a:bodyPr>
          <a:lstStyle/>
          <a:p>
            <a:r>
              <a:rPr lang="vi-VN" sz="1350" dirty="0"/>
              <a:t>&gt;90% người từ 50 tuổi trở lên mang vi-rút gây bệnh Zona </a:t>
            </a:r>
            <a:r>
              <a:rPr lang="vi-VN" sz="1350"/>
              <a:t>trong người</a:t>
            </a:r>
            <a:endParaRPr lang="en-US" sz="1350" baseline="30000" dirty="0"/>
          </a:p>
        </p:txBody>
      </p:sp>
      <p:pic>
        <p:nvPicPr>
          <p:cNvPr id="4" name="Picture 3">
            <a:extLst>
              <a:ext uri="{FF2B5EF4-FFF2-40B4-BE49-F238E27FC236}">
                <a16:creationId xmlns:a16="http://schemas.microsoft.com/office/drawing/2014/main" id="{5BF636F6-F80B-67D0-CA5B-E0A43E335889}"/>
              </a:ext>
            </a:extLst>
          </p:cNvPr>
          <p:cNvPicPr>
            <a:picLocks noChangeAspect="1"/>
          </p:cNvPicPr>
          <p:nvPr/>
        </p:nvPicPr>
        <p:blipFill>
          <a:blip r:embed="rId2"/>
          <a:stretch>
            <a:fillRect/>
          </a:stretch>
        </p:blipFill>
        <p:spPr>
          <a:xfrm>
            <a:off x="118118" y="1139380"/>
            <a:ext cx="6709614" cy="2426780"/>
          </a:xfrm>
          <a:prstGeom prst="rect">
            <a:avLst/>
          </a:prstGeom>
        </p:spPr>
      </p:pic>
      <p:sp>
        <p:nvSpPr>
          <p:cNvPr id="5" name="Text Placeholder 11">
            <a:extLst>
              <a:ext uri="{FF2B5EF4-FFF2-40B4-BE49-F238E27FC236}">
                <a16:creationId xmlns:a16="http://schemas.microsoft.com/office/drawing/2014/main" id="{F4E343AA-C5C9-3CDA-3C5E-810AFDA98757}"/>
              </a:ext>
            </a:extLst>
          </p:cNvPr>
          <p:cNvSpPr txBox="1">
            <a:spLocks/>
          </p:cNvSpPr>
          <p:nvPr/>
        </p:nvSpPr>
        <p:spPr>
          <a:xfrm>
            <a:off x="-590" y="3677275"/>
            <a:ext cx="6584600" cy="178350"/>
          </a:xfrm>
          <a:prstGeom prst="rect">
            <a:avLst/>
          </a:prstGeom>
          <a:noFill/>
        </p:spPr>
        <p:txBody>
          <a:bodyPr vert="horz" wrap="square" lIns="38576" tIns="19288" rIns="38576" bIns="19288" rtlCol="0" anchor="ctr">
            <a:spAutoFit/>
          </a:bodyPr>
          <a:lstStyle>
            <a:lvl1pPr marL="0" indent="0" algn="l" defTabSz="914332" rtl="0" eaLnBrk="1" latinLnBrk="0" hangingPunct="1">
              <a:lnSpc>
                <a:spcPct val="90000"/>
              </a:lnSpc>
              <a:spcBef>
                <a:spcPts val="1000"/>
              </a:spcBef>
              <a:buFont typeface="Arial"/>
              <a:buNone/>
              <a:defRPr sz="900" kern="1200">
                <a:solidFill>
                  <a:schemeClr val="tx1"/>
                </a:solidFill>
                <a:latin typeface="+mn-lt"/>
                <a:ea typeface="+mn-ea"/>
                <a:cs typeface="+mn-cs"/>
              </a:defRPr>
            </a:lvl1pPr>
            <a:lvl2pPr marL="171438" indent="-171438"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341289" indent="-166676"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515902" indent="-174613"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682574" indent="-166676"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algn="ctr"/>
            <a:r>
              <a:rPr lang="en-US" sz="1000" dirty="0">
                <a:latin typeface="Aptos" panose="020B0004020202020204" pitchFamily="34" charset="0"/>
              </a:rPr>
              <a:t>H</a:t>
            </a:r>
            <a:r>
              <a:rPr lang="vi" sz="1000" dirty="0">
                <a:latin typeface="Aptos" panose="020B0004020202020204" pitchFamily="34" charset="0"/>
              </a:rPr>
              <a:t>ình ảnh </a:t>
            </a:r>
            <a:r>
              <a:rPr lang="en-US" sz="1000" dirty="0" err="1">
                <a:latin typeface="Aptos" panose="020B0004020202020204" pitchFamily="34" charset="0"/>
              </a:rPr>
              <a:t>mô</a:t>
            </a:r>
            <a:r>
              <a:rPr lang="en-US" sz="1000" dirty="0">
                <a:latin typeface="Aptos" panose="020B0004020202020204" pitchFamily="34" charset="0"/>
              </a:rPr>
              <a:t> </a:t>
            </a:r>
            <a:r>
              <a:rPr lang="en-US" sz="1000" dirty="0" err="1">
                <a:latin typeface="Aptos" panose="020B0004020202020204" pitchFamily="34" charset="0"/>
              </a:rPr>
              <a:t>tả</a:t>
            </a:r>
            <a:r>
              <a:rPr lang="en-US" sz="1000" dirty="0">
                <a:latin typeface="Aptos" panose="020B0004020202020204" pitchFamily="34" charset="0"/>
              </a:rPr>
              <a:t> </a:t>
            </a:r>
            <a:r>
              <a:rPr lang="en-US" sz="1000" dirty="0" err="1">
                <a:latin typeface="Aptos" panose="020B0004020202020204" pitchFamily="34" charset="0"/>
              </a:rPr>
              <a:t>diễn</a:t>
            </a:r>
            <a:r>
              <a:rPr lang="en-US" sz="1000" dirty="0">
                <a:latin typeface="Aptos" panose="020B0004020202020204" pitchFamily="34" charset="0"/>
              </a:rPr>
              <a:t> </a:t>
            </a:r>
            <a:r>
              <a:rPr lang="en-US" sz="1000" dirty="0" err="1">
                <a:latin typeface="Aptos" panose="020B0004020202020204" pitchFamily="34" charset="0"/>
              </a:rPr>
              <a:t>tiến</a:t>
            </a:r>
            <a:r>
              <a:rPr lang="en-US" sz="1000" dirty="0">
                <a:latin typeface="Aptos" panose="020B0004020202020204" pitchFamily="34" charset="0"/>
              </a:rPr>
              <a:t> </a:t>
            </a:r>
            <a:r>
              <a:rPr lang="en-US" sz="1000" dirty="0" err="1">
                <a:latin typeface="Aptos" panose="020B0004020202020204" pitchFamily="34" charset="0"/>
              </a:rPr>
              <a:t>từ</a:t>
            </a:r>
            <a:r>
              <a:rPr lang="en-US" sz="1000" dirty="0">
                <a:latin typeface="Aptos" panose="020B0004020202020204" pitchFamily="34" charset="0"/>
              </a:rPr>
              <a:t> </a:t>
            </a:r>
            <a:r>
              <a:rPr lang="en-US" sz="1000" dirty="0" err="1">
                <a:latin typeface="Aptos" panose="020B0004020202020204" pitchFamily="34" charset="0"/>
              </a:rPr>
              <a:t>nhiễm</a:t>
            </a:r>
            <a:r>
              <a:rPr lang="en-US" sz="1000" dirty="0">
                <a:latin typeface="Aptos" panose="020B0004020202020204" pitchFamily="34" charset="0"/>
              </a:rPr>
              <a:t> </a:t>
            </a:r>
            <a:r>
              <a:rPr lang="en-US" sz="1000" dirty="0" err="1">
                <a:latin typeface="Aptos" panose="020B0004020202020204" pitchFamily="34" charset="0"/>
              </a:rPr>
              <a:t>tiên</a:t>
            </a:r>
            <a:r>
              <a:rPr lang="en-US" sz="1000" dirty="0">
                <a:latin typeface="Aptos" panose="020B0004020202020204" pitchFamily="34" charset="0"/>
              </a:rPr>
              <a:t> </a:t>
            </a:r>
            <a:r>
              <a:rPr lang="en-US" sz="1000" dirty="0" err="1">
                <a:latin typeface="Aptos" panose="020B0004020202020204" pitchFamily="34" charset="0"/>
              </a:rPr>
              <a:t>phát</a:t>
            </a:r>
            <a:r>
              <a:rPr lang="en-US" sz="1000" dirty="0">
                <a:latin typeface="Aptos" panose="020B0004020202020204" pitchFamily="34" charset="0"/>
              </a:rPr>
              <a:t> </a:t>
            </a:r>
            <a:r>
              <a:rPr lang="en-US" sz="1000" dirty="0" err="1">
                <a:latin typeface="Aptos" panose="020B0004020202020204" pitchFamily="34" charset="0"/>
              </a:rPr>
              <a:t>đến</a:t>
            </a:r>
            <a:r>
              <a:rPr lang="en-US" sz="1000" dirty="0">
                <a:latin typeface="Aptos" panose="020B0004020202020204" pitchFamily="34" charset="0"/>
              </a:rPr>
              <a:t> </a:t>
            </a:r>
            <a:r>
              <a:rPr lang="en-US" sz="1000" dirty="0" err="1">
                <a:latin typeface="Aptos" panose="020B0004020202020204" pitchFamily="34" charset="0"/>
              </a:rPr>
              <a:t>tái</a:t>
            </a:r>
            <a:r>
              <a:rPr lang="en-US" sz="1000" dirty="0">
                <a:latin typeface="Aptos" panose="020B0004020202020204" pitchFamily="34" charset="0"/>
              </a:rPr>
              <a:t> </a:t>
            </a:r>
            <a:r>
              <a:rPr lang="en-US" sz="1000" dirty="0" err="1">
                <a:latin typeface="Aptos" panose="020B0004020202020204" pitchFamily="34" charset="0"/>
              </a:rPr>
              <a:t>hoạt</a:t>
            </a:r>
            <a:r>
              <a:rPr lang="en-US" sz="1000" dirty="0">
                <a:latin typeface="Aptos" panose="020B0004020202020204" pitchFamily="34" charset="0"/>
              </a:rPr>
              <a:t> </a:t>
            </a:r>
            <a:r>
              <a:rPr lang="en-US" sz="1000" dirty="0" err="1">
                <a:latin typeface="Aptos" panose="020B0004020202020204" pitchFamily="34" charset="0"/>
              </a:rPr>
              <a:t>gây</a:t>
            </a:r>
            <a:r>
              <a:rPr lang="en-US" sz="1000" dirty="0">
                <a:latin typeface="Aptos" panose="020B0004020202020204" pitchFamily="34" charset="0"/>
              </a:rPr>
              <a:t> </a:t>
            </a:r>
            <a:r>
              <a:rPr lang="en-US" sz="1000" dirty="0" err="1">
                <a:latin typeface="Aptos" panose="020B0004020202020204" pitchFamily="34" charset="0"/>
              </a:rPr>
              <a:t>bệnh</a:t>
            </a:r>
            <a:r>
              <a:rPr lang="en-US" sz="1000" dirty="0">
                <a:latin typeface="Aptos" panose="020B0004020202020204" pitchFamily="34" charset="0"/>
              </a:rPr>
              <a:t> Zona </a:t>
            </a:r>
            <a:r>
              <a:rPr lang="en-US" sz="1000" dirty="0" err="1">
                <a:latin typeface="Aptos" panose="020B0004020202020204" pitchFamily="34" charset="0"/>
              </a:rPr>
              <a:t>của</a:t>
            </a:r>
            <a:r>
              <a:rPr lang="en-US" sz="1000" dirty="0">
                <a:latin typeface="Aptos" panose="020B0004020202020204" pitchFamily="34" charset="0"/>
              </a:rPr>
              <a:t> </a:t>
            </a:r>
            <a:r>
              <a:rPr lang="vi-VN" sz="1000" dirty="0">
                <a:latin typeface="Aptos" panose="020B0004020202020204" pitchFamily="34" charset="0"/>
              </a:rPr>
              <a:t>VZV</a:t>
            </a:r>
            <a:r>
              <a:rPr lang="vi-VN" sz="1000" baseline="30000" dirty="0">
                <a:latin typeface="Aptos" panose="020B0004020202020204" pitchFamily="34" charset="0"/>
              </a:rPr>
              <a:t>6</a:t>
            </a:r>
            <a:endParaRPr lang="en-US" sz="1000" i="1" baseline="300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14AA11F-7FFB-0B02-BC63-DA9AF1F1D478}"/>
              </a:ext>
            </a:extLst>
          </p:cNvPr>
          <p:cNvSpPr>
            <a:spLocks/>
          </p:cNvSpPr>
          <p:nvPr/>
        </p:nvSpPr>
        <p:spPr>
          <a:xfrm>
            <a:off x="4576281" y="4100041"/>
            <a:ext cx="1802388" cy="553489"/>
          </a:xfrm>
          <a:prstGeom prst="roundRect">
            <a:avLst>
              <a:gd name="adj" fmla="val 10540"/>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defTabSz="514350">
              <a:lnSpc>
                <a:spcPct val="90000"/>
              </a:lnSpc>
              <a:spcBef>
                <a:spcPts val="563"/>
              </a:spcBef>
              <a:defRPr/>
            </a:pPr>
            <a:r>
              <a:rPr lang="en-US" sz="788" dirty="0" err="1">
                <a:solidFill>
                  <a:srgbClr val="EC7507"/>
                </a:solidFill>
                <a:latin typeface="Aptos" panose="020B0004020202020204" pitchFamily="34" charset="0"/>
                <a:cs typeface="Arial" panose="020B0604020202020204" pitchFamily="34" charset="0"/>
              </a:rPr>
              <a:t>Mỗi</a:t>
            </a:r>
            <a:r>
              <a:rPr lang="en-US" sz="788" dirty="0">
                <a:solidFill>
                  <a:srgbClr val="EC7507"/>
                </a:solidFill>
                <a:latin typeface="Aptos" panose="020B0004020202020204" pitchFamily="34" charset="0"/>
                <a:cs typeface="Arial" panose="020B0604020202020204" pitchFamily="34" charset="0"/>
              </a:rPr>
              <a:t> </a:t>
            </a:r>
            <a:r>
              <a:rPr lang="en-US" sz="788" dirty="0" err="1">
                <a:solidFill>
                  <a:srgbClr val="EC7507"/>
                </a:solidFill>
                <a:latin typeface="Aptos" panose="020B0004020202020204" pitchFamily="34" charset="0"/>
                <a:cs typeface="Arial" panose="020B0604020202020204" pitchFamily="34" charset="0"/>
              </a:rPr>
              <a:t>năm</a:t>
            </a:r>
            <a:r>
              <a:rPr lang="en-US" sz="788" dirty="0">
                <a:solidFill>
                  <a:srgbClr val="EC7507"/>
                </a:solidFill>
                <a:latin typeface="Aptos" panose="020B0004020202020204" pitchFamily="34" charset="0"/>
                <a:cs typeface="Arial" panose="020B0604020202020204" pitchFamily="34" charset="0"/>
              </a:rPr>
              <a:t> </a:t>
            </a:r>
            <a:r>
              <a:rPr lang="en-US" sz="788" dirty="0" err="1">
                <a:solidFill>
                  <a:srgbClr val="EC7507"/>
                </a:solidFill>
                <a:latin typeface="Aptos" panose="020B0004020202020204" pitchFamily="34" charset="0"/>
                <a:cs typeface="Arial" panose="020B0604020202020204" pitchFamily="34" charset="0"/>
              </a:rPr>
              <a:t>ước</a:t>
            </a:r>
            <a:r>
              <a:rPr lang="en-US" sz="788" dirty="0">
                <a:solidFill>
                  <a:srgbClr val="EC7507"/>
                </a:solidFill>
                <a:latin typeface="Aptos" panose="020B0004020202020204" pitchFamily="34" charset="0"/>
                <a:cs typeface="Arial" panose="020B0604020202020204" pitchFamily="34" charset="0"/>
              </a:rPr>
              <a:t> </a:t>
            </a:r>
            <a:r>
              <a:rPr lang="en-US" sz="788" dirty="0" err="1">
                <a:solidFill>
                  <a:srgbClr val="EC7507"/>
                </a:solidFill>
                <a:latin typeface="Aptos" panose="020B0004020202020204" pitchFamily="34" charset="0"/>
                <a:cs typeface="Arial" panose="020B0604020202020204" pitchFamily="34" charset="0"/>
              </a:rPr>
              <a:t>tính</a:t>
            </a:r>
            <a:r>
              <a:rPr lang="en-US" sz="788" dirty="0">
                <a:solidFill>
                  <a:srgbClr val="EC7507"/>
                </a:solidFill>
                <a:latin typeface="Aptos" panose="020B0004020202020204" pitchFamily="34" charset="0"/>
                <a:cs typeface="Arial" panose="020B0604020202020204" pitchFamily="34" charset="0"/>
              </a:rPr>
              <a:t> </a:t>
            </a:r>
            <a:r>
              <a:rPr lang="en-US" sz="788" dirty="0" err="1">
                <a:solidFill>
                  <a:srgbClr val="EC7507"/>
                </a:solidFill>
                <a:latin typeface="Aptos" panose="020B0004020202020204" pitchFamily="34" charset="0"/>
                <a:cs typeface="Arial" panose="020B0604020202020204" pitchFamily="34" charset="0"/>
              </a:rPr>
              <a:t>có</a:t>
            </a:r>
            <a:r>
              <a:rPr lang="en-US" sz="788" dirty="0">
                <a:solidFill>
                  <a:srgbClr val="EC7507"/>
                </a:solidFill>
                <a:latin typeface="Aptos" panose="020B0004020202020204" pitchFamily="34" charset="0"/>
                <a:cs typeface="Arial" panose="020B0604020202020204" pitchFamily="34" charset="0"/>
              </a:rPr>
              <a:t> </a:t>
            </a:r>
            <a:r>
              <a:rPr lang="en-US" sz="788" b="1" dirty="0" err="1">
                <a:solidFill>
                  <a:schemeClr val="accent1"/>
                </a:solidFill>
                <a:latin typeface="Aptos" panose="020B0004020202020204" pitchFamily="34" charset="0"/>
                <a:cs typeface="Arial" panose="020B0604020202020204" pitchFamily="34" charset="0"/>
              </a:rPr>
              <a:t>khoảng</a:t>
            </a:r>
            <a:r>
              <a:rPr lang="en-US" sz="788" b="1" dirty="0">
                <a:solidFill>
                  <a:schemeClr val="accent1"/>
                </a:solidFill>
                <a:latin typeface="Aptos" panose="020B0004020202020204" pitchFamily="34" charset="0"/>
                <a:cs typeface="Arial" panose="020B0604020202020204" pitchFamily="34" charset="0"/>
              </a:rPr>
              <a:t> </a:t>
            </a:r>
            <a:r>
              <a:rPr lang="vi-VN" sz="788" b="1" dirty="0">
                <a:solidFill>
                  <a:schemeClr val="accent1"/>
                </a:solidFill>
                <a:latin typeface="Aptos" panose="020B0004020202020204" pitchFamily="34" charset="0"/>
                <a:cs typeface="Arial" panose="020B0604020202020204" pitchFamily="34" charset="0"/>
              </a:rPr>
              <a:t>1.7 triệu ca ở châu Âu</a:t>
            </a:r>
            <a:r>
              <a:rPr lang="en-US" sz="788" baseline="30000" dirty="0">
                <a:solidFill>
                  <a:schemeClr val="accent1"/>
                </a:solidFill>
                <a:latin typeface="Aptos" panose="020B0004020202020204" pitchFamily="34" charset="0"/>
                <a:cs typeface="Arial" panose="020B0604020202020204" pitchFamily="34" charset="0"/>
              </a:rPr>
              <a:t>4 </a:t>
            </a:r>
            <a:r>
              <a:rPr lang="vi-VN" sz="788" dirty="0">
                <a:solidFill>
                  <a:schemeClr val="accent1"/>
                </a:solidFill>
                <a:latin typeface="Aptos" panose="020B0004020202020204" pitchFamily="34" charset="0"/>
                <a:cs typeface="Arial" panose="020B0604020202020204" pitchFamily="34" charset="0"/>
              </a:rPr>
              <a:t>và </a:t>
            </a:r>
            <a:r>
              <a:rPr lang="vi-VN" sz="788" b="1" dirty="0">
                <a:solidFill>
                  <a:schemeClr val="accent1"/>
                </a:solidFill>
                <a:latin typeface="Aptos" panose="020B0004020202020204" pitchFamily="34" charset="0"/>
                <a:cs typeface="Arial" panose="020B0604020202020204" pitchFamily="34" charset="0"/>
              </a:rPr>
              <a:t>1.5 triệu ca ở Trung Quốc</a:t>
            </a:r>
            <a:r>
              <a:rPr lang="vi-VN" sz="788" b="1" baseline="30000" dirty="0">
                <a:solidFill>
                  <a:schemeClr val="accent1"/>
                </a:solidFill>
                <a:latin typeface="Aptos" panose="020B0004020202020204" pitchFamily="34" charset="0"/>
                <a:cs typeface="Arial" panose="020B0604020202020204" pitchFamily="34" charset="0"/>
              </a:rPr>
              <a:t>5</a:t>
            </a:r>
          </a:p>
        </p:txBody>
      </p:sp>
      <p:sp>
        <p:nvSpPr>
          <p:cNvPr id="7" name="Rectangle: Rounded Corners 6">
            <a:extLst>
              <a:ext uri="{FF2B5EF4-FFF2-40B4-BE49-F238E27FC236}">
                <a16:creationId xmlns:a16="http://schemas.microsoft.com/office/drawing/2014/main" id="{247EFFA7-3D4A-2A00-89DD-031367232303}"/>
              </a:ext>
            </a:extLst>
          </p:cNvPr>
          <p:cNvSpPr>
            <a:spLocks/>
          </p:cNvSpPr>
          <p:nvPr/>
        </p:nvSpPr>
        <p:spPr>
          <a:xfrm>
            <a:off x="205720" y="4104115"/>
            <a:ext cx="1647836" cy="545342"/>
          </a:xfrm>
          <a:prstGeom prst="roundRect">
            <a:avLst>
              <a:gd name="adj" fmla="val 10540"/>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spcAft>
                <a:spcPts val="450"/>
              </a:spcAft>
            </a:pP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Cứ</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3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người</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sẽ</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có</a:t>
            </a:r>
            <a:r>
              <a:rPr lang="vi-VN"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1</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người</a:t>
            </a:r>
            <a:r>
              <a:rPr lang="vi-VN"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mắc</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bệnh</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zona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trong</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đời</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(~1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triệu</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ca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tại</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Mỹ</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mỗi</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chemeClr val="accent2"/>
                </a:solidFill>
                <a:latin typeface="Aptos" panose="020B0004020202020204" pitchFamily="34" charset="0"/>
                <a:ea typeface="Calibri" panose="020F0502020204030204" pitchFamily="34" charset="0"/>
                <a:cs typeface="Times New Roman" panose="02020603050405020304" pitchFamily="18" charset="0"/>
              </a:rPr>
              <a:t>năm</a:t>
            </a:r>
            <a:r>
              <a:rPr lang="en-US" sz="788" dirty="0">
                <a:solidFill>
                  <a:schemeClr val="accent2"/>
                </a:solidFill>
                <a:latin typeface="Aptos" panose="020B0004020202020204" pitchFamily="34" charset="0"/>
                <a:ea typeface="Calibri" panose="020F0502020204030204" pitchFamily="34" charset="0"/>
                <a:cs typeface="Times New Roman" panose="02020603050405020304" pitchFamily="18" charset="0"/>
              </a:rPr>
              <a:t>)</a:t>
            </a:r>
            <a:r>
              <a:rPr lang="en-US" sz="788" baseline="30000" dirty="0">
                <a:solidFill>
                  <a:schemeClr val="accent2"/>
                </a:solidFill>
                <a:latin typeface="Aptos" panose="020B0004020202020204" pitchFamily="34" charset="0"/>
                <a:ea typeface="Calibri" panose="020F0502020204030204" pitchFamily="34" charset="0"/>
                <a:cs typeface="Times New Roman" panose="02020603050405020304" pitchFamily="18" charset="0"/>
              </a:rPr>
              <a:t>2</a:t>
            </a:r>
          </a:p>
        </p:txBody>
      </p:sp>
      <p:sp>
        <p:nvSpPr>
          <p:cNvPr id="8" name="Rectangle: Rounded Corners 7">
            <a:extLst>
              <a:ext uri="{FF2B5EF4-FFF2-40B4-BE49-F238E27FC236}">
                <a16:creationId xmlns:a16="http://schemas.microsoft.com/office/drawing/2014/main" id="{335BB1EF-3E58-0B09-06F0-7D2CD25DA55A}"/>
              </a:ext>
            </a:extLst>
          </p:cNvPr>
          <p:cNvSpPr>
            <a:spLocks/>
          </p:cNvSpPr>
          <p:nvPr/>
        </p:nvSpPr>
        <p:spPr>
          <a:xfrm>
            <a:off x="2010868" y="4104114"/>
            <a:ext cx="2408100" cy="553489"/>
          </a:xfrm>
          <a:prstGeom prst="roundRect">
            <a:avLst>
              <a:gd name="adj" fmla="val 10540"/>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Tỉ</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lệ</a:t>
            </a:r>
            <a:r>
              <a:rPr lang="vi"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mắc bệnh</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theo</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độ</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tuổi</a:t>
            </a:r>
            <a:r>
              <a:rPr lang="vi"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là</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vi"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tương tự giữa các quốc gia</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chemeClr val="accent1"/>
                </a:solidFill>
                <a:latin typeface="Aptos" panose="020B0004020202020204" pitchFamily="34" charset="0"/>
                <a:ea typeface="Calibri" panose="020F0502020204030204" pitchFamily="34" charset="0"/>
                <a:cs typeface="Times New Roman" panose="02020603050405020304" pitchFamily="18" charset="0"/>
              </a:rPr>
              <a:t>với</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tỉ</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lệ</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mắc</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bệnh</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gia</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tăng</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sau</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a:t>
            </a:r>
            <a:r>
              <a:rPr lang="en-US" sz="788" b="1" dirty="0" err="1">
                <a:solidFill>
                  <a:srgbClr val="00B050"/>
                </a:solidFill>
                <a:latin typeface="Aptos" panose="020B0004020202020204" pitchFamily="34" charset="0"/>
                <a:ea typeface="Calibri" panose="020F0502020204030204" pitchFamily="34" charset="0"/>
                <a:cs typeface="Times New Roman" panose="02020603050405020304" pitchFamily="18" charset="0"/>
              </a:rPr>
              <a:t>tuổi</a:t>
            </a:r>
            <a:r>
              <a:rPr lang="en-US" sz="788" b="1" dirty="0">
                <a:solidFill>
                  <a:srgbClr val="00B050"/>
                </a:solidFill>
                <a:latin typeface="Aptos" panose="020B0004020202020204" pitchFamily="34" charset="0"/>
                <a:ea typeface="Calibri" panose="020F0502020204030204" pitchFamily="34" charset="0"/>
                <a:cs typeface="Times New Roman" panose="02020603050405020304" pitchFamily="18" charset="0"/>
              </a:rPr>
              <a:t> 50</a:t>
            </a:r>
            <a:r>
              <a:rPr lang="en-US" sz="788" b="1" dirty="0">
                <a:solidFill>
                  <a:schemeClr val="accent1"/>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rgbClr val="EC7507"/>
                </a:solidFill>
                <a:latin typeface="Aptos" panose="020B0004020202020204" pitchFamily="34" charset="0"/>
                <a:ea typeface="Calibri" panose="020F0502020204030204" pitchFamily="34" charset="0"/>
                <a:cs typeface="Times New Roman" panose="02020603050405020304" pitchFamily="18" charset="0"/>
              </a:rPr>
              <a:t>Tỉ</a:t>
            </a:r>
            <a:r>
              <a:rPr lang="en-US" sz="788" dirty="0">
                <a:solidFill>
                  <a:srgbClr val="EC7507"/>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rgbClr val="EC7507"/>
                </a:solidFill>
                <a:latin typeface="Aptos" panose="020B0004020202020204" pitchFamily="34" charset="0"/>
                <a:ea typeface="Calibri" panose="020F0502020204030204" pitchFamily="34" charset="0"/>
                <a:cs typeface="Times New Roman" panose="02020603050405020304" pitchFamily="18" charset="0"/>
              </a:rPr>
              <a:t>lệ</a:t>
            </a:r>
            <a:r>
              <a:rPr lang="en-US" sz="788" dirty="0">
                <a:solidFill>
                  <a:srgbClr val="EC7507"/>
                </a:solidFill>
                <a:latin typeface="Aptos" panose="020B0004020202020204" pitchFamily="34" charset="0"/>
                <a:ea typeface="Calibri" panose="020F0502020204030204" pitchFamily="34" charset="0"/>
                <a:cs typeface="Times New Roman" panose="02020603050405020304" pitchFamily="18" charset="0"/>
              </a:rPr>
              <a:t> </a:t>
            </a:r>
            <a:r>
              <a:rPr lang="en-US" sz="788" dirty="0" err="1">
                <a:solidFill>
                  <a:srgbClr val="EC7507"/>
                </a:solidFill>
                <a:latin typeface="Aptos" panose="020B0004020202020204" pitchFamily="34" charset="0"/>
                <a:ea typeface="Calibri" panose="020F0502020204030204" pitchFamily="34" charset="0"/>
                <a:cs typeface="Times New Roman" panose="02020603050405020304" pitchFamily="18" charset="0"/>
              </a:rPr>
              <a:t>mắc</a:t>
            </a:r>
            <a:r>
              <a:rPr lang="vi" sz="788" dirty="0">
                <a:solidFill>
                  <a:srgbClr val="EC7507"/>
                </a:solidFill>
                <a:latin typeface="Aptos" panose="020B0004020202020204" pitchFamily="34" charset="0"/>
                <a:ea typeface="Calibri" panose="020F0502020204030204" pitchFamily="34" charset="0"/>
                <a:cs typeface="Times New Roman" panose="02020603050405020304" pitchFamily="18" charset="0"/>
              </a:rPr>
              <a:t> chung là ~6-8 trên 1000 năm</a:t>
            </a:r>
            <a:r>
              <a:rPr lang="en-US" sz="788" dirty="0">
                <a:solidFill>
                  <a:srgbClr val="EC7507"/>
                </a:solidFill>
                <a:latin typeface="Aptos" panose="020B0004020202020204" pitchFamily="34" charset="0"/>
                <a:ea typeface="Calibri" panose="020F0502020204030204" pitchFamily="34" charset="0"/>
                <a:cs typeface="Times New Roman" panose="02020603050405020304" pitchFamily="18" charset="0"/>
              </a:rPr>
              <a:t>-</a:t>
            </a:r>
            <a:r>
              <a:rPr lang="vi" sz="788" dirty="0">
                <a:solidFill>
                  <a:srgbClr val="EC7507"/>
                </a:solidFill>
                <a:latin typeface="Aptos" panose="020B0004020202020204" pitchFamily="34" charset="0"/>
                <a:ea typeface="Calibri" panose="020F0502020204030204" pitchFamily="34" charset="0"/>
                <a:cs typeface="Times New Roman" panose="02020603050405020304" pitchFamily="18" charset="0"/>
              </a:rPr>
              <a:t>người ở tuổi 60</a:t>
            </a:r>
            <a:r>
              <a:rPr lang="vi" sz="788" baseline="30000" dirty="0">
                <a:solidFill>
                  <a:srgbClr val="EC7507"/>
                </a:solidFill>
                <a:latin typeface="Aptos" panose="020B0004020202020204" pitchFamily="34" charset="0"/>
                <a:ea typeface="Calibri" panose="020F0502020204030204" pitchFamily="34" charset="0"/>
                <a:cs typeface="Times New Roman" panose="02020603050405020304" pitchFamily="18" charset="0"/>
              </a:rPr>
              <a:t>3</a:t>
            </a:r>
            <a:endParaRPr lang="en-US" sz="788" dirty="0">
              <a:solidFill>
                <a:srgbClr val="EC7507"/>
              </a:solidFill>
              <a:latin typeface="Aptos" panose="020B00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AC4E227-6F35-87A2-AF92-9F371F925ABD}"/>
              </a:ext>
            </a:extLst>
          </p:cNvPr>
          <p:cNvSpPr/>
          <p:nvPr/>
        </p:nvSpPr>
        <p:spPr>
          <a:xfrm>
            <a:off x="132568" y="4797251"/>
            <a:ext cx="6451442" cy="346249"/>
          </a:xfrm>
          <a:prstGeom prst="rect">
            <a:avLst/>
          </a:prstGeom>
        </p:spPr>
        <p:txBody>
          <a:bodyPr wrap="square" lIns="51435" tIns="0" rIns="0" bIns="0" numCol="1" spcCol="0" anchor="b">
            <a:spAutoFit/>
          </a:bodyPr>
          <a:lstStyle/>
          <a:p>
            <a:pPr>
              <a:buClr>
                <a:srgbClr val="4C4D4E"/>
              </a:buClr>
            </a:pPr>
            <a:r>
              <a:rPr lang="vi-VN" sz="450" dirty="0">
                <a:latin typeface="Aptos" panose="020B0004020202020204" pitchFamily="34" charset="0"/>
              </a:rPr>
              <a:t>*</a:t>
            </a:r>
            <a:r>
              <a:rPr lang="en-US" sz="450" dirty="0" err="1">
                <a:latin typeface="Aptos" panose="020B0004020202020204" pitchFamily="34" charset="0"/>
              </a:rPr>
              <a:t>Dữ</a:t>
            </a:r>
            <a:r>
              <a:rPr lang="en-US" sz="450" dirty="0">
                <a:latin typeface="Aptos" panose="020B0004020202020204" pitchFamily="34" charset="0"/>
              </a:rPr>
              <a:t> </a:t>
            </a:r>
            <a:r>
              <a:rPr lang="en-US" sz="450" dirty="0" err="1">
                <a:latin typeface="Aptos" panose="020B0004020202020204" pitchFamily="34" charset="0"/>
              </a:rPr>
              <a:t>liệu</a:t>
            </a:r>
            <a:r>
              <a:rPr lang="en-US" sz="450" dirty="0">
                <a:latin typeface="Aptos" panose="020B0004020202020204" pitchFamily="34" charset="0"/>
              </a:rPr>
              <a:t> </a:t>
            </a:r>
            <a:r>
              <a:rPr lang="en-US" sz="450" dirty="0" err="1">
                <a:latin typeface="Aptos" panose="020B0004020202020204" pitchFamily="34" charset="0"/>
              </a:rPr>
              <a:t>tại</a:t>
            </a:r>
            <a:r>
              <a:rPr lang="en-US" sz="450" dirty="0">
                <a:latin typeface="Aptos" panose="020B0004020202020204" pitchFamily="34" charset="0"/>
              </a:rPr>
              <a:t> Hoa </a:t>
            </a:r>
            <a:r>
              <a:rPr lang="en-US" sz="450" dirty="0" err="1">
                <a:latin typeface="Aptos" panose="020B0004020202020204" pitchFamily="34" charset="0"/>
              </a:rPr>
              <a:t>Kỳ</a:t>
            </a:r>
            <a:r>
              <a:rPr lang="en-US" sz="450" dirty="0">
                <a:latin typeface="Aptos" panose="020B0004020202020204" pitchFamily="34" charset="0"/>
              </a:rPr>
              <a:t>. </a:t>
            </a:r>
            <a:r>
              <a:rPr lang="vi-VN" sz="450" dirty="0">
                <a:latin typeface="Aptos" panose="020B0004020202020204" pitchFamily="34" charset="0"/>
              </a:rPr>
              <a:t>Có thể không đại diện cho dân số toàn cầu</a:t>
            </a:r>
            <a:r>
              <a:rPr lang="en-US" sz="450" dirty="0">
                <a:latin typeface="Aptos" panose="020B0004020202020204" pitchFamily="34" charset="0"/>
              </a:rPr>
              <a:t> (n=1759 (50-59 </a:t>
            </a:r>
            <a:r>
              <a:rPr lang="en-US" sz="450" dirty="0" err="1">
                <a:latin typeface="Aptos" panose="020B0004020202020204" pitchFamily="34" charset="0"/>
              </a:rPr>
              <a:t>tuổi</a:t>
            </a:r>
            <a:r>
              <a:rPr lang="en-US" sz="450" dirty="0">
                <a:latin typeface="Aptos" panose="020B0004020202020204" pitchFamily="34" charset="0"/>
              </a:rPr>
              <a:t>), n=2217 (60-69 </a:t>
            </a:r>
            <a:r>
              <a:rPr lang="en-US" sz="450" dirty="0" err="1">
                <a:latin typeface="Aptos" panose="020B0004020202020204" pitchFamily="34" charset="0"/>
              </a:rPr>
              <a:t>tuổi</a:t>
            </a:r>
            <a:r>
              <a:rPr lang="en-US" sz="450" dirty="0">
                <a:latin typeface="Aptos" panose="020B0004020202020204" pitchFamily="34" charset="0"/>
              </a:rPr>
              <a:t>), n=2919(≥70)</a:t>
            </a:r>
            <a:r>
              <a:rPr lang="en-US" sz="450" baseline="30000" dirty="0">
                <a:latin typeface="Aptos" panose="020B0004020202020204" pitchFamily="34" charset="0"/>
              </a:rPr>
              <a:t>1</a:t>
            </a:r>
            <a:br>
              <a:rPr lang="en-US" sz="450" dirty="0">
                <a:latin typeface="Aptos" panose="020B0004020202020204" pitchFamily="34" charset="0"/>
              </a:rPr>
            </a:br>
            <a:r>
              <a:rPr lang="en-US" sz="450" dirty="0">
                <a:latin typeface="Aptos" panose="020B0004020202020204" pitchFamily="34" charset="0"/>
              </a:rPr>
              <a:t>** </a:t>
            </a:r>
            <a:r>
              <a:rPr lang="en-US" sz="450" dirty="0" err="1">
                <a:latin typeface="Aptos" panose="020B0004020202020204" pitchFamily="34" charset="0"/>
              </a:rPr>
              <a:t>Không</a:t>
            </a:r>
            <a:r>
              <a:rPr lang="en-US" sz="450" dirty="0">
                <a:latin typeface="Aptos" panose="020B0004020202020204" pitchFamily="34" charset="0"/>
              </a:rPr>
              <a:t> </a:t>
            </a:r>
            <a:r>
              <a:rPr lang="en-US" sz="450" dirty="0" err="1">
                <a:latin typeface="Aptos" panose="020B0004020202020204" pitchFamily="34" charset="0"/>
              </a:rPr>
              <a:t>phải</a:t>
            </a:r>
            <a:r>
              <a:rPr lang="en-US" sz="450" dirty="0">
                <a:latin typeface="Aptos" panose="020B0004020202020204" pitchFamily="34" charset="0"/>
              </a:rPr>
              <a:t> </a:t>
            </a:r>
            <a:r>
              <a:rPr lang="en-US" sz="450" dirty="0" err="1">
                <a:latin typeface="Aptos" panose="020B0004020202020204" pitchFamily="34" charset="0"/>
              </a:rPr>
              <a:t>tất</a:t>
            </a:r>
            <a:r>
              <a:rPr lang="en-US" sz="450" dirty="0">
                <a:latin typeface="Aptos" panose="020B0004020202020204" pitchFamily="34" charset="0"/>
              </a:rPr>
              <a:t> </a:t>
            </a:r>
            <a:r>
              <a:rPr lang="en-US" sz="450" dirty="0" err="1">
                <a:latin typeface="Aptos" panose="020B0004020202020204" pitchFamily="34" charset="0"/>
              </a:rPr>
              <a:t>cả</a:t>
            </a:r>
            <a:r>
              <a:rPr lang="en-US" sz="450" dirty="0">
                <a:latin typeface="Aptos" panose="020B0004020202020204" pitchFamily="34" charset="0"/>
              </a:rPr>
              <a:t> </a:t>
            </a:r>
            <a:r>
              <a:rPr lang="en-US" sz="450" dirty="0" err="1">
                <a:latin typeface="Aptos" panose="020B0004020202020204" pitchFamily="34" charset="0"/>
              </a:rPr>
              <a:t>mọi</a:t>
            </a:r>
            <a:r>
              <a:rPr lang="en-US" sz="450" dirty="0">
                <a:latin typeface="Aptos" panose="020B0004020202020204" pitchFamily="34" charset="0"/>
              </a:rPr>
              <a:t> </a:t>
            </a:r>
            <a:r>
              <a:rPr lang="en-US" sz="450" dirty="0" err="1">
                <a:latin typeface="Aptos" panose="020B0004020202020204" pitchFamily="34" charset="0"/>
              </a:rPr>
              <a:t>người</a:t>
            </a:r>
            <a:r>
              <a:rPr lang="en-US" sz="450" dirty="0">
                <a:latin typeface="Aptos" panose="020B0004020202020204" pitchFamily="34" charset="0"/>
              </a:rPr>
              <a:t> </a:t>
            </a:r>
            <a:r>
              <a:rPr lang="en-US" sz="450" dirty="0" err="1">
                <a:latin typeface="Aptos" panose="020B0004020202020204" pitchFamily="34" charset="0"/>
              </a:rPr>
              <a:t>có</a:t>
            </a:r>
            <a:r>
              <a:rPr lang="en-US" sz="450" dirty="0">
                <a:latin typeface="Aptos" panose="020B0004020202020204" pitchFamily="34" charset="0"/>
              </a:rPr>
              <a:t> </a:t>
            </a:r>
            <a:r>
              <a:rPr lang="en-US" sz="450" dirty="0" err="1">
                <a:latin typeface="Aptos" panose="020B0004020202020204" pitchFamily="34" charset="0"/>
              </a:rPr>
              <a:t>nguy</a:t>
            </a:r>
            <a:r>
              <a:rPr lang="en-US" sz="450" dirty="0">
                <a:latin typeface="Aptos" panose="020B0004020202020204" pitchFamily="34" charset="0"/>
              </a:rPr>
              <a:t> </a:t>
            </a:r>
            <a:r>
              <a:rPr lang="en-US" sz="450" dirty="0" err="1">
                <a:latin typeface="Aptos" panose="020B0004020202020204" pitchFamily="34" charset="0"/>
              </a:rPr>
              <a:t>cơ</a:t>
            </a:r>
            <a:r>
              <a:rPr lang="en-US" sz="450" dirty="0">
                <a:latin typeface="Aptos" panose="020B0004020202020204" pitchFamily="34" charset="0"/>
              </a:rPr>
              <a:t> </a:t>
            </a:r>
            <a:r>
              <a:rPr lang="en-US" sz="450" dirty="0" err="1">
                <a:latin typeface="Aptos" panose="020B0004020202020204" pitchFamily="34" charset="0"/>
              </a:rPr>
              <a:t>đều</a:t>
            </a:r>
            <a:r>
              <a:rPr lang="en-US" sz="450" dirty="0">
                <a:latin typeface="Aptos" panose="020B0004020202020204" pitchFamily="34" charset="0"/>
              </a:rPr>
              <a:t> </a:t>
            </a:r>
            <a:r>
              <a:rPr lang="en-US" sz="450" dirty="0" err="1">
                <a:latin typeface="Aptos" panose="020B0004020202020204" pitchFamily="34" charset="0"/>
              </a:rPr>
              <a:t>sẽ</a:t>
            </a:r>
            <a:r>
              <a:rPr lang="en-US" sz="450" dirty="0">
                <a:latin typeface="Aptos" panose="020B0004020202020204" pitchFamily="34" charset="0"/>
              </a:rPr>
              <a:t> </a:t>
            </a:r>
            <a:r>
              <a:rPr lang="en-US" sz="450" dirty="0" err="1">
                <a:latin typeface="Aptos" panose="020B0004020202020204" pitchFamily="34" charset="0"/>
              </a:rPr>
              <a:t>mắc</a:t>
            </a:r>
            <a:r>
              <a:rPr lang="en-US" sz="450" dirty="0">
                <a:latin typeface="Aptos" panose="020B0004020202020204" pitchFamily="34" charset="0"/>
              </a:rPr>
              <a:t> </a:t>
            </a:r>
            <a:r>
              <a:rPr lang="en-US" sz="450" dirty="0" err="1">
                <a:latin typeface="Aptos" panose="020B0004020202020204" pitchFamily="34" charset="0"/>
              </a:rPr>
              <a:t>bệnh</a:t>
            </a:r>
            <a:r>
              <a:rPr lang="en-US" sz="450" dirty="0">
                <a:latin typeface="Aptos" panose="020B0004020202020204" pitchFamily="34" charset="0"/>
              </a:rPr>
              <a:t> Zona</a:t>
            </a:r>
            <a:r>
              <a:rPr lang="en-US" sz="450" baseline="30000" dirty="0">
                <a:latin typeface="Aptos" panose="020B0004020202020204" pitchFamily="34" charset="0"/>
              </a:rPr>
              <a:t>1</a:t>
            </a:r>
            <a:endParaRPr lang="en-US" sz="450" dirty="0">
              <a:latin typeface="Aptos" panose="020B0004020202020204" pitchFamily="34" charset="0"/>
            </a:endParaRPr>
          </a:p>
          <a:p>
            <a:pPr>
              <a:buClr>
                <a:srgbClr val="4C4D4E"/>
              </a:buClr>
            </a:pPr>
            <a:r>
              <a:rPr lang="vi-VN" sz="450" dirty="0">
                <a:latin typeface="Aptos" panose="020B0004020202020204" pitchFamily="34" charset="0"/>
              </a:rPr>
              <a:t>VZV: Virus varicella zoster. </a:t>
            </a:r>
          </a:p>
          <a:p>
            <a:pPr marL="5001">
              <a:buClr>
                <a:srgbClr val="4C4D4E"/>
              </a:buClr>
              <a:defRPr/>
            </a:pPr>
            <a:r>
              <a:rPr lang="en-US" sz="450" b="1" dirty="0">
                <a:latin typeface="Aptos" panose="020B0004020202020204" pitchFamily="34" charset="0"/>
              </a:rPr>
              <a:t>1. </a:t>
            </a:r>
            <a:r>
              <a:rPr lang="en-US" sz="450" dirty="0">
                <a:latin typeface="Aptos" panose="020B0004020202020204" pitchFamily="34" charset="0"/>
              </a:rPr>
              <a:t>Kilgore PE, et al. J Med </a:t>
            </a:r>
            <a:r>
              <a:rPr lang="en-US" sz="450" dirty="0" err="1">
                <a:latin typeface="Aptos" panose="020B0004020202020204" pitchFamily="34" charset="0"/>
              </a:rPr>
              <a:t>Virol</a:t>
            </a:r>
            <a:r>
              <a:rPr lang="en-US" sz="450" dirty="0">
                <a:latin typeface="Aptos" panose="020B0004020202020204" pitchFamily="34" charset="0"/>
              </a:rPr>
              <a:t>. 2003;70(suppl 1):S111-S8. </a:t>
            </a:r>
            <a:r>
              <a:rPr lang="en-US" sz="450" b="1" dirty="0">
                <a:latin typeface="Aptos" panose="020B0004020202020204" pitchFamily="34" charset="0"/>
              </a:rPr>
              <a:t>2. </a:t>
            </a:r>
            <a:r>
              <a:rPr lang="en-US" sz="450" dirty="0">
                <a:latin typeface="Aptos" panose="020B0004020202020204" pitchFamily="34" charset="0"/>
              </a:rPr>
              <a:t>Harpaz R, et al. MMWR </a:t>
            </a:r>
            <a:r>
              <a:rPr lang="en-US" sz="450" dirty="0" err="1">
                <a:latin typeface="Aptos" panose="020B0004020202020204" pitchFamily="34" charset="0"/>
              </a:rPr>
              <a:t>Recomm</a:t>
            </a:r>
            <a:r>
              <a:rPr lang="en-US" sz="450" dirty="0">
                <a:latin typeface="Aptos" panose="020B0004020202020204" pitchFamily="34" charset="0"/>
              </a:rPr>
              <a:t> Rep 2008;57:1-30. </a:t>
            </a:r>
            <a:r>
              <a:rPr lang="en-US" sz="450" b="1" dirty="0">
                <a:latin typeface="Aptos" panose="020B0004020202020204" pitchFamily="34" charset="0"/>
              </a:rPr>
              <a:t>3. </a:t>
            </a:r>
            <a:r>
              <a:rPr lang="en-US" sz="450" dirty="0">
                <a:latin typeface="Aptos" panose="020B0004020202020204" pitchFamily="34" charset="0"/>
              </a:rPr>
              <a:t>Kawai K, et al. BMJ Open. 2014 Jun;4(6):e004833</a:t>
            </a:r>
            <a:r>
              <a:rPr lang="en-US" sz="450" b="1" dirty="0">
                <a:latin typeface="Aptos" panose="020B0004020202020204" pitchFamily="34" charset="0"/>
              </a:rPr>
              <a:t>. 4. </a:t>
            </a:r>
            <a:r>
              <a:rPr lang="en-US" sz="450" dirty="0">
                <a:latin typeface="Aptos" panose="020B0004020202020204" pitchFamily="34" charset="0"/>
              </a:rPr>
              <a:t>Pinchinat S, et al. BMC Infect Dis. 2013 April;13(170):1471-2334</a:t>
            </a:r>
            <a:r>
              <a:rPr lang="en-US" sz="450" b="1" dirty="0">
                <a:latin typeface="Aptos" panose="020B0004020202020204" pitchFamily="34" charset="0"/>
              </a:rPr>
              <a:t>. 5. </a:t>
            </a:r>
            <a:r>
              <a:rPr lang="en-US" sz="450" dirty="0">
                <a:latin typeface="Aptos" panose="020B0004020202020204" pitchFamily="34" charset="0"/>
              </a:rPr>
              <a:t>Li Y, et al. </a:t>
            </a:r>
            <a:r>
              <a:rPr lang="en-US" sz="450" dirty="0" err="1">
                <a:latin typeface="Aptos" panose="020B0004020202020204" pitchFamily="34" charset="0"/>
              </a:rPr>
              <a:t>PLoS</a:t>
            </a:r>
            <a:r>
              <a:rPr lang="en-US" sz="450" dirty="0">
                <a:latin typeface="Aptos" panose="020B0004020202020204" pitchFamily="34" charset="0"/>
              </a:rPr>
              <a:t> One 2016;11:e0152660 </a:t>
            </a:r>
            <a:r>
              <a:rPr lang="en-US" sz="450" b="1" dirty="0">
                <a:latin typeface="Aptos" panose="020B0004020202020204" pitchFamily="34" charset="0"/>
              </a:rPr>
              <a:t>6. </a:t>
            </a:r>
            <a:r>
              <a:rPr lang="en-US" altLang="en-US" sz="450" i="1" dirty="0" err="1">
                <a:latin typeface="Aptos" panose="020B0004020202020204" pitchFamily="34" charset="0"/>
                <a:cs typeface="Times New Roman" panose="02020603050405020304" pitchFamily="18" charset="0"/>
              </a:rPr>
              <a:t>Dự</a:t>
            </a:r>
            <a:r>
              <a:rPr lang="en-US" altLang="en-US" sz="450" i="1" dirty="0">
                <a:latin typeface="Aptos" panose="020B0004020202020204" pitchFamily="34" charset="0"/>
                <a:cs typeface="Times New Roman" panose="02020603050405020304" pitchFamily="18" charset="0"/>
              </a:rPr>
              <a:t> </a:t>
            </a:r>
            <a:r>
              <a:rPr lang="en-US" altLang="en-US" sz="450" i="1" dirty="0" err="1">
                <a:latin typeface="Aptos" panose="020B0004020202020204" pitchFamily="34" charset="0"/>
                <a:cs typeface="Times New Roman" panose="02020603050405020304" pitchFamily="18" charset="0"/>
              </a:rPr>
              <a:t>phòng</a:t>
            </a:r>
            <a:r>
              <a:rPr lang="en-US" altLang="en-US" sz="450" i="1" dirty="0">
                <a:latin typeface="Aptos" panose="020B0004020202020204" pitchFamily="34" charset="0"/>
                <a:cs typeface="Times New Roman" panose="02020603050405020304" pitchFamily="18" charset="0"/>
              </a:rPr>
              <a:t> </a:t>
            </a:r>
            <a:r>
              <a:rPr lang="en-US" altLang="en-US" sz="450" i="1" dirty="0" err="1">
                <a:latin typeface="Aptos" panose="020B0004020202020204" pitchFamily="34" charset="0"/>
                <a:cs typeface="Times New Roman" panose="02020603050405020304" pitchFamily="18" charset="0"/>
              </a:rPr>
              <a:t>bệnh</a:t>
            </a:r>
            <a:r>
              <a:rPr lang="en-US" altLang="en-US" sz="450" i="1" dirty="0">
                <a:latin typeface="Aptos" panose="020B0004020202020204" pitchFamily="34" charset="0"/>
                <a:cs typeface="Times New Roman" panose="02020603050405020304" pitchFamily="18" charset="0"/>
              </a:rPr>
              <a:t> zona </a:t>
            </a:r>
            <a:r>
              <a:rPr lang="en-US" altLang="en-US" sz="450" i="1" dirty="0" err="1">
                <a:latin typeface="Aptos" panose="020B0004020202020204" pitchFamily="34" charset="0"/>
                <a:cs typeface="Times New Roman" panose="02020603050405020304" pitchFamily="18" charset="0"/>
              </a:rPr>
              <a:t>bằng</a:t>
            </a:r>
            <a:r>
              <a:rPr lang="en-US" altLang="en-US" sz="450" i="1" dirty="0">
                <a:latin typeface="Aptos" panose="020B0004020202020204" pitchFamily="34" charset="0"/>
                <a:cs typeface="Times New Roman" panose="02020603050405020304" pitchFamily="18" charset="0"/>
              </a:rPr>
              <a:t> </a:t>
            </a:r>
            <a:r>
              <a:rPr lang="en-US" altLang="en-US" sz="450" i="1" dirty="0" err="1">
                <a:latin typeface="Aptos" panose="020B0004020202020204" pitchFamily="34" charset="0"/>
                <a:cs typeface="Times New Roman" panose="02020603050405020304" pitchFamily="18" charset="0"/>
              </a:rPr>
              <a:t>vắc</a:t>
            </a:r>
            <a:r>
              <a:rPr lang="en-US" altLang="en-US" sz="450" i="1" dirty="0">
                <a:latin typeface="Aptos" panose="020B0004020202020204" pitchFamily="34" charset="0"/>
                <a:cs typeface="Times New Roman" panose="02020603050405020304" pitchFamily="18" charset="0"/>
              </a:rPr>
              <a:t> </a:t>
            </a:r>
            <a:r>
              <a:rPr lang="en-US" altLang="en-US" sz="450" i="1" dirty="0" err="1">
                <a:latin typeface="Aptos" panose="020B0004020202020204" pitchFamily="34" charset="0"/>
                <a:cs typeface="Times New Roman" panose="02020603050405020304" pitchFamily="18" charset="0"/>
              </a:rPr>
              <a:t>xin</a:t>
            </a:r>
            <a:r>
              <a:rPr lang="en-US" altLang="en-US" sz="450" dirty="0">
                <a:latin typeface="Aptos" panose="020B0004020202020204" pitchFamily="34" charset="0"/>
                <a:cs typeface="Times New Roman" panose="02020603050405020304" pitchFamily="18" charset="0"/>
              </a:rPr>
              <a:t>. (2024). </a:t>
            </a:r>
            <a:r>
              <a:rPr lang="en-US" altLang="en-US" sz="450" dirty="0" err="1">
                <a:latin typeface="Aptos" panose="020B0004020202020204" pitchFamily="34" charset="0"/>
                <a:cs typeface="Times New Roman" panose="02020603050405020304" pitchFamily="18" charset="0"/>
              </a:rPr>
              <a:t>Tòa</a:t>
            </a:r>
            <a:r>
              <a:rPr lang="en-US" altLang="en-US" sz="450" dirty="0">
                <a:latin typeface="Aptos" panose="020B0004020202020204" pitchFamily="34" charset="0"/>
                <a:cs typeface="Times New Roman" panose="02020603050405020304" pitchFamily="18" charset="0"/>
              </a:rPr>
              <a:t> </a:t>
            </a:r>
            <a:r>
              <a:rPr lang="en-US" altLang="en-US" sz="450" dirty="0" err="1">
                <a:latin typeface="Aptos" panose="020B0004020202020204" pitchFamily="34" charset="0"/>
                <a:cs typeface="Times New Roman" panose="02020603050405020304" pitchFamily="18" charset="0"/>
              </a:rPr>
              <a:t>soạn</a:t>
            </a:r>
            <a:r>
              <a:rPr lang="en-US" altLang="en-US" sz="450" dirty="0">
                <a:latin typeface="Aptos" panose="020B0004020202020204" pitchFamily="34" charset="0"/>
                <a:cs typeface="Times New Roman" panose="02020603050405020304" pitchFamily="18" charset="0"/>
              </a:rPr>
              <a:t> Quản </a:t>
            </a:r>
            <a:r>
              <a:rPr lang="en-US" altLang="en-US" sz="450" dirty="0" err="1">
                <a:latin typeface="Aptos" panose="020B0004020202020204" pitchFamily="34" charset="0"/>
                <a:cs typeface="Times New Roman" panose="02020603050405020304" pitchFamily="18" charset="0"/>
              </a:rPr>
              <a:t>lý</a:t>
            </a:r>
            <a:r>
              <a:rPr lang="en-US" altLang="en-US" sz="450" dirty="0">
                <a:latin typeface="Aptos" panose="020B0004020202020204" pitchFamily="34" charset="0"/>
                <a:cs typeface="Times New Roman" panose="02020603050405020304" pitchFamily="18" charset="0"/>
              </a:rPr>
              <a:t> </a:t>
            </a:r>
            <a:r>
              <a:rPr lang="en-US" altLang="en-US" sz="450" dirty="0" err="1">
                <a:latin typeface="Aptos" panose="020B0004020202020204" pitchFamily="34" charset="0"/>
                <a:cs typeface="Times New Roman" panose="02020603050405020304" pitchFamily="18" charset="0"/>
              </a:rPr>
              <a:t>và</a:t>
            </a:r>
            <a:r>
              <a:rPr lang="en-US" altLang="en-US" sz="450" dirty="0">
                <a:latin typeface="Aptos" panose="020B0004020202020204" pitchFamily="34" charset="0"/>
                <a:cs typeface="Times New Roman" panose="02020603050405020304" pitchFamily="18" charset="0"/>
              </a:rPr>
              <a:t> </a:t>
            </a:r>
            <a:r>
              <a:rPr lang="en-US" altLang="en-US" sz="450" dirty="0" err="1">
                <a:latin typeface="Aptos" panose="020B0004020202020204" pitchFamily="34" charset="0"/>
                <a:cs typeface="Times New Roman" panose="02020603050405020304" pitchFamily="18" charset="0"/>
              </a:rPr>
              <a:t>Phát</a:t>
            </a:r>
            <a:r>
              <a:rPr lang="en-US" altLang="en-US" sz="450" dirty="0">
                <a:latin typeface="Aptos" panose="020B0004020202020204" pitchFamily="34" charset="0"/>
                <a:cs typeface="Times New Roman" panose="02020603050405020304" pitchFamily="18" charset="0"/>
              </a:rPr>
              <a:t> </a:t>
            </a:r>
            <a:r>
              <a:rPr lang="en-US" altLang="en-US" sz="450" dirty="0" err="1">
                <a:latin typeface="Aptos" panose="020B0004020202020204" pitchFamily="34" charset="0"/>
                <a:cs typeface="Times New Roman" panose="02020603050405020304" pitchFamily="18" charset="0"/>
              </a:rPr>
              <a:t>hành</a:t>
            </a:r>
            <a:r>
              <a:rPr lang="en-US" altLang="en-US" sz="450" dirty="0">
                <a:latin typeface="Aptos" panose="020B0004020202020204" pitchFamily="34" charset="0"/>
                <a:cs typeface="Times New Roman" panose="02020603050405020304" pitchFamily="18" charset="0"/>
              </a:rPr>
              <a:t> </a:t>
            </a:r>
            <a:r>
              <a:rPr lang="en-US" altLang="en-US" sz="450" dirty="0" err="1">
                <a:latin typeface="Aptos" panose="020B0004020202020204" pitchFamily="34" charset="0"/>
                <a:cs typeface="Times New Roman" panose="02020603050405020304" pitchFamily="18" charset="0"/>
              </a:rPr>
              <a:t>Tổng</a:t>
            </a:r>
            <a:r>
              <a:rPr lang="en-US" altLang="en-US" sz="450" dirty="0">
                <a:latin typeface="Aptos" panose="020B0004020202020204" pitchFamily="34" charset="0"/>
                <a:cs typeface="Times New Roman" panose="02020603050405020304" pitchFamily="18" charset="0"/>
              </a:rPr>
              <a:t> </a:t>
            </a:r>
            <a:r>
              <a:rPr lang="en-US" altLang="en-US" sz="450" dirty="0" err="1">
                <a:latin typeface="Aptos" panose="020B0004020202020204" pitchFamily="34" charset="0"/>
                <a:cs typeface="Times New Roman" panose="02020603050405020304" pitchFamily="18" charset="0"/>
              </a:rPr>
              <a:t>hội</a:t>
            </a:r>
            <a:r>
              <a:rPr lang="en-US" altLang="en-US" sz="450" dirty="0">
                <a:latin typeface="Aptos" panose="020B0004020202020204" pitchFamily="34" charset="0"/>
                <a:cs typeface="Times New Roman" panose="02020603050405020304" pitchFamily="18" charset="0"/>
              </a:rPr>
              <a:t> Y </a:t>
            </a:r>
            <a:r>
              <a:rPr lang="en-US" altLang="en-US" sz="450" dirty="0" err="1">
                <a:latin typeface="Aptos" panose="020B0004020202020204" pitchFamily="34" charset="0"/>
                <a:cs typeface="Times New Roman" panose="02020603050405020304" pitchFamily="18" charset="0"/>
              </a:rPr>
              <a:t>học</a:t>
            </a:r>
            <a:r>
              <a:rPr lang="en-US" altLang="en-US" sz="450" dirty="0">
                <a:latin typeface="Aptos" panose="020B0004020202020204" pitchFamily="34" charset="0"/>
                <a:cs typeface="Times New Roman" panose="02020603050405020304" pitchFamily="18" charset="0"/>
              </a:rPr>
              <a:t> Việt Nam</a:t>
            </a:r>
            <a:endParaRPr lang="en-US" sz="450" dirty="0">
              <a:latin typeface="Aptos" panose="020B0004020202020204" pitchFamily="34" charset="0"/>
              <a:cs typeface="Arial"/>
            </a:endParaRPr>
          </a:p>
        </p:txBody>
      </p:sp>
    </p:spTree>
    <p:extLst>
      <p:ext uri="{BB962C8B-B14F-4D97-AF65-F5344CB8AC3E}">
        <p14:creationId xmlns:p14="http://schemas.microsoft.com/office/powerpoint/2010/main" val="2511183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AFF8-0694-0FE7-2997-CA1EC2257467}"/>
              </a:ext>
            </a:extLst>
          </p:cNvPr>
          <p:cNvSpPr>
            <a:spLocks noGrp="1"/>
          </p:cNvSpPr>
          <p:nvPr>
            <p:ph type="title" idx="4294967295"/>
          </p:nvPr>
        </p:nvSpPr>
        <p:spPr>
          <a:xfrm>
            <a:off x="359045" y="246269"/>
            <a:ext cx="5915025" cy="331292"/>
          </a:xfrm>
        </p:spPr>
        <p:txBody>
          <a:bodyPr>
            <a:noAutofit/>
          </a:bodyPr>
          <a:lstStyle/>
          <a:p>
            <a:pPr algn="l"/>
            <a:r>
              <a:rPr lang="en-US" sz="2400" dirty="0"/>
              <a:t>Bệnh zona</a:t>
            </a:r>
          </a:p>
        </p:txBody>
      </p:sp>
      <p:pic>
        <p:nvPicPr>
          <p:cNvPr id="5" name="Image" descr="Image">
            <a:extLst>
              <a:ext uri="{FF2B5EF4-FFF2-40B4-BE49-F238E27FC236}">
                <a16:creationId xmlns:a16="http://schemas.microsoft.com/office/drawing/2014/main" id="{F7012C2F-E4F5-EB20-052D-38488C515F3D}"/>
              </a:ext>
            </a:extLst>
          </p:cNvPr>
          <p:cNvPicPr>
            <a:picLocks noChangeAspect="1"/>
          </p:cNvPicPr>
          <p:nvPr/>
        </p:nvPicPr>
        <p:blipFill>
          <a:blip r:embed="rId2"/>
          <a:srcRect l="48175" t="30786" r="3274" b="16531"/>
          <a:stretch>
            <a:fillRect/>
          </a:stretch>
        </p:blipFill>
        <p:spPr>
          <a:xfrm>
            <a:off x="4639239" y="901716"/>
            <a:ext cx="2184218" cy="1775135"/>
          </a:xfrm>
          <a:prstGeom prst="rect">
            <a:avLst/>
          </a:prstGeom>
          <a:noFill/>
        </p:spPr>
      </p:pic>
      <p:pic>
        <p:nvPicPr>
          <p:cNvPr id="6" name="Picture 5">
            <a:extLst>
              <a:ext uri="{FF2B5EF4-FFF2-40B4-BE49-F238E27FC236}">
                <a16:creationId xmlns:a16="http://schemas.microsoft.com/office/drawing/2014/main" id="{BA2DDCEB-17CC-7CDA-50AB-DAF1E093B523}"/>
              </a:ext>
            </a:extLst>
          </p:cNvPr>
          <p:cNvPicPr>
            <a:picLocks noChangeAspect="1"/>
          </p:cNvPicPr>
          <p:nvPr/>
        </p:nvPicPr>
        <p:blipFill>
          <a:blip r:embed="rId3"/>
          <a:srcRect l="45672" t="26920" r="5800" b="11749"/>
          <a:stretch>
            <a:fillRect/>
          </a:stretch>
        </p:blipFill>
        <p:spPr>
          <a:xfrm>
            <a:off x="4569099" y="2732209"/>
            <a:ext cx="2137767" cy="2023372"/>
          </a:xfrm>
          <a:prstGeom prst="rect">
            <a:avLst/>
          </a:prstGeom>
        </p:spPr>
      </p:pic>
      <p:pic>
        <p:nvPicPr>
          <p:cNvPr id="7" name="Image" descr="Image">
            <a:extLst>
              <a:ext uri="{FF2B5EF4-FFF2-40B4-BE49-F238E27FC236}">
                <a16:creationId xmlns:a16="http://schemas.microsoft.com/office/drawing/2014/main" id="{F5894E94-FAB3-B241-06AE-F42A9269C2CE}"/>
              </a:ext>
            </a:extLst>
          </p:cNvPr>
          <p:cNvPicPr>
            <a:picLocks noChangeAspect="1"/>
          </p:cNvPicPr>
          <p:nvPr/>
        </p:nvPicPr>
        <p:blipFill>
          <a:blip r:embed="rId4"/>
          <a:srcRect l="14888" t="6721" r="11881" b="21951"/>
          <a:stretch>
            <a:fillRect/>
          </a:stretch>
        </p:blipFill>
        <p:spPr>
          <a:xfrm>
            <a:off x="1780793" y="2167637"/>
            <a:ext cx="2828925" cy="2063672"/>
          </a:xfrm>
          <a:prstGeom prst="rect">
            <a:avLst/>
          </a:prstGeom>
          <a:noFill/>
        </p:spPr>
      </p:pic>
      <p:sp>
        <p:nvSpPr>
          <p:cNvPr id="8" name="TextBox 7">
            <a:extLst>
              <a:ext uri="{FF2B5EF4-FFF2-40B4-BE49-F238E27FC236}">
                <a16:creationId xmlns:a16="http://schemas.microsoft.com/office/drawing/2014/main" id="{52E26F40-2ED2-064E-326D-50BCEAC84913}"/>
              </a:ext>
            </a:extLst>
          </p:cNvPr>
          <p:cNvSpPr txBox="1"/>
          <p:nvPr/>
        </p:nvSpPr>
        <p:spPr>
          <a:xfrm>
            <a:off x="2138569" y="1474350"/>
            <a:ext cx="2142894" cy="715837"/>
          </a:xfrm>
          <a:prstGeom prst="rect">
            <a:avLst/>
          </a:prstGeom>
          <a:noFill/>
        </p:spPr>
        <p:txBody>
          <a:bodyPr wrap="none" rtlCol="0">
            <a:spAutoFit/>
          </a:bodyPr>
          <a:lstStyle/>
          <a:p>
            <a:pPr marL="192881" indent="-192881">
              <a:buAutoNum type="arabicPeriod"/>
            </a:pPr>
            <a:r>
              <a:rPr lang="en-US" sz="1013"/>
              <a:t>A cluster of small bumps</a:t>
            </a:r>
          </a:p>
          <a:p>
            <a:pPr marL="192881" indent="-192881">
              <a:buAutoNum type="arabicPeriod"/>
            </a:pPr>
            <a:r>
              <a:rPr lang="en-US" sz="1013"/>
              <a:t>Turns into blisters</a:t>
            </a:r>
          </a:p>
          <a:p>
            <a:pPr marL="192881" indent="-192881">
              <a:buAutoNum type="arabicPeriod"/>
            </a:pPr>
            <a:r>
              <a:rPr lang="en-US" sz="1013"/>
              <a:t>Blisters fill with lymp, break open</a:t>
            </a:r>
          </a:p>
          <a:p>
            <a:pPr marL="192881" indent="-192881">
              <a:buAutoNum type="arabicPeriod"/>
            </a:pPr>
            <a:r>
              <a:rPr lang="en-US" sz="1013"/>
              <a:t>Crust over</a:t>
            </a:r>
          </a:p>
        </p:txBody>
      </p:sp>
      <p:pic>
        <p:nvPicPr>
          <p:cNvPr id="9" name="Picture 8">
            <a:extLst>
              <a:ext uri="{FF2B5EF4-FFF2-40B4-BE49-F238E27FC236}">
                <a16:creationId xmlns:a16="http://schemas.microsoft.com/office/drawing/2014/main" id="{10E63CF8-DB05-0394-A7F7-06E85F40DAA9}"/>
              </a:ext>
            </a:extLst>
          </p:cNvPr>
          <p:cNvPicPr>
            <a:picLocks noChangeAspect="1"/>
          </p:cNvPicPr>
          <p:nvPr/>
        </p:nvPicPr>
        <p:blipFill>
          <a:blip r:embed="rId5"/>
          <a:srcRect l="58178" t="22788" r="2589" b="28700"/>
          <a:stretch>
            <a:fillRect/>
          </a:stretch>
        </p:blipFill>
        <p:spPr>
          <a:xfrm>
            <a:off x="203597" y="1775137"/>
            <a:ext cx="1516261" cy="1404107"/>
          </a:xfrm>
          <a:prstGeom prst="rect">
            <a:avLst/>
          </a:prstGeom>
        </p:spPr>
      </p:pic>
      <p:sp>
        <p:nvSpPr>
          <p:cNvPr id="10" name="TextBox 9">
            <a:extLst>
              <a:ext uri="{FF2B5EF4-FFF2-40B4-BE49-F238E27FC236}">
                <a16:creationId xmlns:a16="http://schemas.microsoft.com/office/drawing/2014/main" id="{4823CBB5-8579-D03F-90B5-728CC57CE1B3}"/>
              </a:ext>
            </a:extLst>
          </p:cNvPr>
          <p:cNvSpPr txBox="1"/>
          <p:nvPr/>
        </p:nvSpPr>
        <p:spPr>
          <a:xfrm>
            <a:off x="272033" y="4807751"/>
            <a:ext cx="3430113" cy="178960"/>
          </a:xfrm>
          <a:prstGeom prst="rect">
            <a:avLst/>
          </a:prstGeom>
          <a:noFill/>
        </p:spPr>
        <p:txBody>
          <a:bodyPr wrap="square">
            <a:spAutoFit/>
          </a:bodyPr>
          <a:lstStyle/>
          <a:p>
            <a:r>
              <a:rPr lang="vi-VN" sz="563" dirty="0">
                <a:hlinkClick r:id="rId6"/>
              </a:rPr>
              <a:t>Shingles Lesions: Pictures, Location, Duration, and Treatment</a:t>
            </a:r>
            <a:r>
              <a:rPr lang="en-US" sz="563" dirty="0"/>
              <a:t>; accessed Aug 2025</a:t>
            </a:r>
            <a:endParaRPr lang="vi-VN" sz="563" dirty="0"/>
          </a:p>
        </p:txBody>
      </p:sp>
      <p:sp>
        <p:nvSpPr>
          <p:cNvPr id="11" name="Text Placeholder 10">
            <a:extLst>
              <a:ext uri="{FF2B5EF4-FFF2-40B4-BE49-F238E27FC236}">
                <a16:creationId xmlns:a16="http://schemas.microsoft.com/office/drawing/2014/main" id="{207F96FD-E411-C56D-2D8F-DCF189913D7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9838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2B1263-F688-C00F-DFC1-2A90D06577F3}"/>
              </a:ext>
            </a:extLst>
          </p:cNvPr>
          <p:cNvSpPr>
            <a:spLocks noGrp="1"/>
          </p:cNvSpPr>
          <p:nvPr>
            <p:ph type="sldNum" sz="quarter" idx="4"/>
          </p:nvPr>
        </p:nvSpPr>
        <p:spPr/>
        <p:txBody>
          <a:bodyPr/>
          <a:lstStyle/>
          <a:p>
            <a:fld id="{563C169F-C792-4631-B823-745D61AECCB4}" type="slidenum">
              <a:rPr lang="en-US" smtClean="0"/>
              <a:pPr/>
              <a:t>27</a:t>
            </a:fld>
            <a:endParaRPr lang="en-US"/>
          </a:p>
        </p:txBody>
      </p:sp>
      <p:sp>
        <p:nvSpPr>
          <p:cNvPr id="3" name="Text Placeholder 2">
            <a:extLst>
              <a:ext uri="{FF2B5EF4-FFF2-40B4-BE49-F238E27FC236}">
                <a16:creationId xmlns:a16="http://schemas.microsoft.com/office/drawing/2014/main" id="{E07A76D4-AB30-4C0A-256A-DEAECF0F3B20}"/>
              </a:ext>
            </a:extLst>
          </p:cNvPr>
          <p:cNvSpPr>
            <a:spLocks noGrp="1"/>
          </p:cNvSpPr>
          <p:nvPr>
            <p:ph type="body" sz="quarter" idx="10"/>
          </p:nvPr>
        </p:nvSpPr>
        <p:spPr/>
        <p:txBody>
          <a:bodyPr/>
          <a:lstStyle/>
          <a:p>
            <a:r>
              <a:rPr lang="vi-VN" sz="394" dirty="0">
                <a:solidFill>
                  <a:schemeClr val="tx1">
                    <a:lumMod val="75000"/>
                    <a:lumOff val="25000"/>
                  </a:schemeClr>
                </a:solidFill>
              </a:rPr>
              <a:t>BN: Bệnh nhân; HZ: Herpes Zoster; HZO, Herpes Zoster ophthalmicus: Zona thần kinh ở mắt; PHN, postherpetic neuralgia: Đau thần kinh sau Zona. </a:t>
            </a:r>
            <a:r>
              <a:rPr lang="vi-VN" sz="394" dirty="0"/>
              <a:t>Tài liệu tham khảo: 1. </a:t>
            </a:r>
            <a:r>
              <a:rPr lang="en-US" altLang="en-US" sz="394" i="1" dirty="0" err="1">
                <a:latin typeface="Aptos" panose="020B0004020202020204" pitchFamily="34" charset="0"/>
                <a:cs typeface="Times New Roman" panose="02020603050405020304" pitchFamily="18" charset="0"/>
              </a:rPr>
              <a:t>Dự</a:t>
            </a:r>
            <a:r>
              <a:rPr lang="en-US" altLang="en-US" sz="394" i="1" dirty="0">
                <a:latin typeface="Aptos" panose="020B0004020202020204" pitchFamily="34" charset="0"/>
                <a:cs typeface="Times New Roman" panose="02020603050405020304" pitchFamily="18" charset="0"/>
              </a:rPr>
              <a:t> </a:t>
            </a:r>
            <a:r>
              <a:rPr lang="en-US" altLang="en-US" sz="394" i="1" dirty="0" err="1">
                <a:latin typeface="Aptos" panose="020B0004020202020204" pitchFamily="34" charset="0"/>
                <a:cs typeface="Times New Roman" panose="02020603050405020304" pitchFamily="18" charset="0"/>
              </a:rPr>
              <a:t>phòng</a:t>
            </a:r>
            <a:r>
              <a:rPr lang="en-US" altLang="en-US" sz="394" i="1" dirty="0">
                <a:latin typeface="Aptos" panose="020B0004020202020204" pitchFamily="34" charset="0"/>
                <a:cs typeface="Times New Roman" panose="02020603050405020304" pitchFamily="18" charset="0"/>
              </a:rPr>
              <a:t> </a:t>
            </a:r>
            <a:r>
              <a:rPr lang="en-US" altLang="en-US" sz="394" i="1" dirty="0" err="1">
                <a:latin typeface="Aptos" panose="020B0004020202020204" pitchFamily="34" charset="0"/>
                <a:cs typeface="Times New Roman" panose="02020603050405020304" pitchFamily="18" charset="0"/>
              </a:rPr>
              <a:t>bệnh</a:t>
            </a:r>
            <a:r>
              <a:rPr lang="en-US" altLang="en-US" sz="394" i="1" dirty="0">
                <a:latin typeface="Aptos" panose="020B0004020202020204" pitchFamily="34" charset="0"/>
                <a:cs typeface="Times New Roman" panose="02020603050405020304" pitchFamily="18" charset="0"/>
              </a:rPr>
              <a:t> zona </a:t>
            </a:r>
            <a:r>
              <a:rPr lang="en-US" altLang="en-US" sz="394" i="1" dirty="0" err="1">
                <a:latin typeface="Aptos" panose="020B0004020202020204" pitchFamily="34" charset="0"/>
                <a:cs typeface="Times New Roman" panose="02020603050405020304" pitchFamily="18" charset="0"/>
              </a:rPr>
              <a:t>bằng</a:t>
            </a:r>
            <a:r>
              <a:rPr lang="en-US" altLang="en-US" sz="394" i="1" dirty="0">
                <a:latin typeface="Aptos" panose="020B0004020202020204" pitchFamily="34" charset="0"/>
                <a:cs typeface="Times New Roman" panose="02020603050405020304" pitchFamily="18" charset="0"/>
              </a:rPr>
              <a:t> </a:t>
            </a:r>
            <a:r>
              <a:rPr lang="en-US" altLang="en-US" sz="394" i="1" dirty="0" err="1">
                <a:latin typeface="Aptos" panose="020B0004020202020204" pitchFamily="34" charset="0"/>
                <a:cs typeface="Times New Roman" panose="02020603050405020304" pitchFamily="18" charset="0"/>
              </a:rPr>
              <a:t>vắc</a:t>
            </a:r>
            <a:r>
              <a:rPr lang="en-US" altLang="en-US" sz="394" i="1" dirty="0">
                <a:latin typeface="Aptos" panose="020B0004020202020204" pitchFamily="34" charset="0"/>
                <a:cs typeface="Times New Roman" panose="02020603050405020304" pitchFamily="18" charset="0"/>
              </a:rPr>
              <a:t> </a:t>
            </a:r>
            <a:r>
              <a:rPr lang="en-US" altLang="en-US" sz="394" i="1" dirty="0" err="1">
                <a:latin typeface="Aptos" panose="020B0004020202020204" pitchFamily="34" charset="0"/>
                <a:cs typeface="Times New Roman" panose="02020603050405020304" pitchFamily="18" charset="0"/>
              </a:rPr>
              <a:t>xin</a:t>
            </a:r>
            <a:r>
              <a:rPr lang="en-US" altLang="en-US" sz="394" dirty="0">
                <a:latin typeface="Aptos" panose="020B0004020202020204" pitchFamily="34" charset="0"/>
                <a:cs typeface="Times New Roman" panose="02020603050405020304" pitchFamily="18" charset="0"/>
              </a:rPr>
              <a:t>. (2024). </a:t>
            </a:r>
            <a:r>
              <a:rPr lang="en-US" altLang="en-US" sz="394" dirty="0" err="1">
                <a:latin typeface="Aptos" panose="020B0004020202020204" pitchFamily="34" charset="0"/>
                <a:cs typeface="Times New Roman" panose="02020603050405020304" pitchFamily="18" charset="0"/>
              </a:rPr>
              <a:t>Tòa</a:t>
            </a:r>
            <a:r>
              <a:rPr lang="en-US" altLang="en-US" sz="394" dirty="0">
                <a:latin typeface="Aptos" panose="020B0004020202020204" pitchFamily="34" charset="0"/>
                <a:cs typeface="Times New Roman" panose="02020603050405020304" pitchFamily="18" charset="0"/>
              </a:rPr>
              <a:t> </a:t>
            </a:r>
            <a:r>
              <a:rPr lang="en-US" altLang="en-US" sz="394" dirty="0" err="1">
                <a:latin typeface="Aptos" panose="020B0004020202020204" pitchFamily="34" charset="0"/>
                <a:cs typeface="Times New Roman" panose="02020603050405020304" pitchFamily="18" charset="0"/>
              </a:rPr>
              <a:t>soạn</a:t>
            </a:r>
            <a:r>
              <a:rPr lang="en-US" altLang="en-US" sz="394" dirty="0">
                <a:latin typeface="Aptos" panose="020B0004020202020204" pitchFamily="34" charset="0"/>
                <a:cs typeface="Times New Roman" panose="02020603050405020304" pitchFamily="18" charset="0"/>
              </a:rPr>
              <a:t> Quản </a:t>
            </a:r>
            <a:r>
              <a:rPr lang="en-US" altLang="en-US" sz="394" dirty="0" err="1">
                <a:latin typeface="Aptos" panose="020B0004020202020204" pitchFamily="34" charset="0"/>
                <a:cs typeface="Times New Roman" panose="02020603050405020304" pitchFamily="18" charset="0"/>
              </a:rPr>
              <a:t>lý</a:t>
            </a:r>
            <a:r>
              <a:rPr lang="en-US" altLang="en-US" sz="394" dirty="0">
                <a:latin typeface="Aptos" panose="020B0004020202020204" pitchFamily="34" charset="0"/>
                <a:cs typeface="Times New Roman" panose="02020603050405020304" pitchFamily="18" charset="0"/>
              </a:rPr>
              <a:t> </a:t>
            </a:r>
            <a:r>
              <a:rPr lang="en-US" altLang="en-US" sz="394" dirty="0" err="1">
                <a:latin typeface="Aptos" panose="020B0004020202020204" pitchFamily="34" charset="0"/>
                <a:cs typeface="Times New Roman" panose="02020603050405020304" pitchFamily="18" charset="0"/>
              </a:rPr>
              <a:t>và</a:t>
            </a:r>
            <a:r>
              <a:rPr lang="en-US" altLang="en-US" sz="394" dirty="0">
                <a:latin typeface="Aptos" panose="020B0004020202020204" pitchFamily="34" charset="0"/>
                <a:cs typeface="Times New Roman" panose="02020603050405020304" pitchFamily="18" charset="0"/>
              </a:rPr>
              <a:t> </a:t>
            </a:r>
            <a:r>
              <a:rPr lang="en-US" altLang="en-US" sz="394" dirty="0" err="1">
                <a:latin typeface="Aptos" panose="020B0004020202020204" pitchFamily="34" charset="0"/>
                <a:cs typeface="Times New Roman" panose="02020603050405020304" pitchFamily="18" charset="0"/>
              </a:rPr>
              <a:t>Phát</a:t>
            </a:r>
            <a:r>
              <a:rPr lang="en-US" altLang="en-US" sz="394" dirty="0">
                <a:latin typeface="Aptos" panose="020B0004020202020204" pitchFamily="34" charset="0"/>
                <a:cs typeface="Times New Roman" panose="02020603050405020304" pitchFamily="18" charset="0"/>
              </a:rPr>
              <a:t> </a:t>
            </a:r>
            <a:r>
              <a:rPr lang="en-US" altLang="en-US" sz="394" dirty="0" err="1">
                <a:latin typeface="Aptos" panose="020B0004020202020204" pitchFamily="34" charset="0"/>
                <a:cs typeface="Times New Roman" panose="02020603050405020304" pitchFamily="18" charset="0"/>
              </a:rPr>
              <a:t>hành</a:t>
            </a:r>
            <a:r>
              <a:rPr lang="en-US" altLang="en-US" sz="394" dirty="0">
                <a:latin typeface="Aptos" panose="020B0004020202020204" pitchFamily="34" charset="0"/>
                <a:cs typeface="Times New Roman" panose="02020603050405020304" pitchFamily="18" charset="0"/>
              </a:rPr>
              <a:t> </a:t>
            </a:r>
            <a:r>
              <a:rPr lang="en-US" altLang="en-US" sz="394" dirty="0" err="1">
                <a:latin typeface="Aptos" panose="020B0004020202020204" pitchFamily="34" charset="0"/>
                <a:cs typeface="Times New Roman" panose="02020603050405020304" pitchFamily="18" charset="0"/>
              </a:rPr>
              <a:t>Tổng</a:t>
            </a:r>
            <a:r>
              <a:rPr lang="en-US" altLang="en-US" sz="394" dirty="0">
                <a:latin typeface="Aptos" panose="020B0004020202020204" pitchFamily="34" charset="0"/>
                <a:cs typeface="Times New Roman" panose="02020603050405020304" pitchFamily="18" charset="0"/>
              </a:rPr>
              <a:t> </a:t>
            </a:r>
            <a:r>
              <a:rPr lang="en-US" altLang="en-US" sz="394" dirty="0" err="1">
                <a:latin typeface="Aptos" panose="020B0004020202020204" pitchFamily="34" charset="0"/>
                <a:cs typeface="Times New Roman" panose="02020603050405020304" pitchFamily="18" charset="0"/>
              </a:rPr>
              <a:t>hội</a:t>
            </a:r>
            <a:r>
              <a:rPr lang="en-US" altLang="en-US" sz="394" dirty="0">
                <a:latin typeface="Aptos" panose="020B0004020202020204" pitchFamily="34" charset="0"/>
                <a:cs typeface="Times New Roman" panose="02020603050405020304" pitchFamily="18" charset="0"/>
              </a:rPr>
              <a:t> Y </a:t>
            </a:r>
            <a:r>
              <a:rPr lang="en-US" altLang="en-US" sz="394" dirty="0" err="1">
                <a:latin typeface="Aptos" panose="020B0004020202020204" pitchFamily="34" charset="0"/>
                <a:cs typeface="Times New Roman" panose="02020603050405020304" pitchFamily="18" charset="0"/>
              </a:rPr>
              <a:t>học</a:t>
            </a:r>
            <a:r>
              <a:rPr lang="en-US" altLang="en-US" sz="394" dirty="0">
                <a:latin typeface="Aptos" panose="020B0004020202020204" pitchFamily="34" charset="0"/>
                <a:cs typeface="Times New Roman" panose="02020603050405020304" pitchFamily="18" charset="0"/>
              </a:rPr>
              <a:t> Việt Nam </a:t>
            </a:r>
            <a:r>
              <a:rPr lang="vi-VN" altLang="en-US" sz="394" dirty="0">
                <a:latin typeface="Aptos" panose="020B0004020202020204" pitchFamily="34" charset="0"/>
                <a:cs typeface="Times New Roman" panose="02020603050405020304" pitchFamily="18" charset="0"/>
              </a:rPr>
              <a:t> 2</a:t>
            </a:r>
            <a:r>
              <a:rPr lang="vi-VN" sz="394" dirty="0"/>
              <a:t>. </a:t>
            </a:r>
            <a:r>
              <a:rPr lang="vi-VN" sz="394" dirty="0">
                <a:solidFill>
                  <a:schemeClr val="tx1">
                    <a:lumMod val="75000"/>
                    <a:lumOff val="25000"/>
                  </a:schemeClr>
                </a:solidFill>
              </a:rPr>
              <a:t>Cohen JI et al. </a:t>
            </a:r>
            <a:r>
              <a:rPr lang="vi-VN" sz="394" i="1" dirty="0">
                <a:solidFill>
                  <a:schemeClr val="tx1">
                    <a:lumMod val="75000"/>
                    <a:lumOff val="25000"/>
                  </a:schemeClr>
                </a:solidFill>
              </a:rPr>
              <a:t>N Engl J Med.</a:t>
            </a:r>
            <a:r>
              <a:rPr lang="vi-VN" sz="394" dirty="0">
                <a:solidFill>
                  <a:schemeClr val="tx1">
                    <a:lumMod val="75000"/>
                    <a:lumOff val="25000"/>
                  </a:schemeClr>
                </a:solidFill>
              </a:rPr>
              <a:t> 2013;369:255–263. 3</a:t>
            </a:r>
            <a:r>
              <a:rPr lang="vi-VN" sz="394" dirty="0"/>
              <a:t>. </a:t>
            </a:r>
            <a:r>
              <a:rPr lang="vi-VN" sz="394" dirty="0">
                <a:solidFill>
                  <a:schemeClr val="tx1">
                    <a:lumMod val="75000"/>
                    <a:lumOff val="25000"/>
                  </a:schemeClr>
                </a:solidFill>
              </a:rPr>
              <a:t>Harpaz R, et al. </a:t>
            </a:r>
            <a:r>
              <a:rPr lang="vi-VN" sz="394" i="1" dirty="0">
                <a:solidFill>
                  <a:schemeClr val="tx1">
                    <a:lumMod val="75000"/>
                    <a:lumOff val="25000"/>
                  </a:schemeClr>
                </a:solidFill>
              </a:rPr>
              <a:t>MMWR Recomm Rep</a:t>
            </a:r>
            <a:r>
              <a:rPr lang="vi-VN" sz="394" dirty="0">
                <a:solidFill>
                  <a:schemeClr val="tx1">
                    <a:lumMod val="75000"/>
                    <a:lumOff val="25000"/>
                  </a:schemeClr>
                </a:solidFill>
              </a:rPr>
              <a:t>. 2008;57:1‒30. 4</a:t>
            </a:r>
            <a:r>
              <a:rPr lang="vi-VN" sz="394" dirty="0"/>
              <a:t>.</a:t>
            </a:r>
            <a:r>
              <a:rPr lang="vi-VN" sz="394" dirty="0">
                <a:solidFill>
                  <a:schemeClr val="tx1">
                    <a:lumMod val="75000"/>
                    <a:lumOff val="25000"/>
                  </a:schemeClr>
                </a:solidFill>
              </a:rPr>
              <a:t> Kawai K, et al. </a:t>
            </a:r>
            <a:r>
              <a:rPr lang="vi-VN" sz="394" i="1" dirty="0">
                <a:solidFill>
                  <a:schemeClr val="tx1">
                    <a:lumMod val="75000"/>
                    <a:lumOff val="25000"/>
                  </a:schemeClr>
                </a:solidFill>
              </a:rPr>
              <a:t>BMJ Open. </a:t>
            </a:r>
            <a:r>
              <a:rPr lang="vi-VN" sz="394" dirty="0">
                <a:solidFill>
                  <a:schemeClr val="tx1">
                    <a:lumMod val="75000"/>
                    <a:lumOff val="25000"/>
                  </a:schemeClr>
                </a:solidFill>
              </a:rPr>
              <a:t>2014;4:e004833. 5</a:t>
            </a:r>
            <a:r>
              <a:rPr lang="vi-VN" sz="394" dirty="0"/>
              <a:t>. </a:t>
            </a:r>
            <a:r>
              <a:rPr lang="vi-VN" sz="394" dirty="0">
                <a:solidFill>
                  <a:schemeClr val="tx1">
                    <a:lumMod val="75000"/>
                    <a:lumOff val="25000"/>
                  </a:schemeClr>
                </a:solidFill>
              </a:rPr>
              <a:t>Meyers J, et al. </a:t>
            </a:r>
            <a:r>
              <a:rPr lang="vi-VN" sz="394" i="1" dirty="0">
                <a:solidFill>
                  <a:schemeClr val="tx1">
                    <a:lumMod val="75000"/>
                    <a:lumOff val="25000"/>
                  </a:schemeClr>
                </a:solidFill>
              </a:rPr>
              <a:t>Vaccine.</a:t>
            </a:r>
            <a:r>
              <a:rPr lang="vi-VN" sz="394" dirty="0">
                <a:solidFill>
                  <a:schemeClr val="tx1">
                    <a:lumMod val="75000"/>
                    <a:lumOff val="25000"/>
                  </a:schemeClr>
                </a:solidFill>
              </a:rPr>
              <a:t> 2019;37:1235–1244. 6</a:t>
            </a:r>
            <a:r>
              <a:rPr lang="vi-VN" sz="394" dirty="0"/>
              <a:t>.</a:t>
            </a:r>
            <a:r>
              <a:rPr lang="vi-VN" sz="394" dirty="0">
                <a:solidFill>
                  <a:schemeClr val="tx1">
                    <a:lumMod val="75000"/>
                    <a:lumOff val="25000"/>
                  </a:schemeClr>
                </a:solidFill>
              </a:rPr>
              <a:t> Tseng HF, et al. </a:t>
            </a:r>
            <a:r>
              <a:rPr lang="vi-VN" sz="394" i="1" dirty="0">
                <a:solidFill>
                  <a:schemeClr val="tx1">
                    <a:lumMod val="75000"/>
                    <a:lumOff val="25000"/>
                  </a:schemeClr>
                </a:solidFill>
              </a:rPr>
              <a:t>J Infect Dis</a:t>
            </a:r>
            <a:r>
              <a:rPr lang="vi-VN" sz="394" dirty="0">
                <a:solidFill>
                  <a:schemeClr val="tx1">
                    <a:lumMod val="75000"/>
                    <a:lumOff val="25000"/>
                  </a:schemeClr>
                </a:solidFill>
              </a:rPr>
              <a:t>. 2020;222:798-806. 7</a:t>
            </a:r>
            <a:r>
              <a:rPr lang="vi-VN" sz="394" dirty="0"/>
              <a:t>.</a:t>
            </a:r>
            <a:r>
              <a:rPr lang="vi-VN" sz="394" dirty="0">
                <a:solidFill>
                  <a:schemeClr val="tx1">
                    <a:lumMod val="75000"/>
                    <a:lumOff val="25000"/>
                  </a:schemeClr>
                </a:solidFill>
              </a:rPr>
              <a:t> Sundstrom K, et al. </a:t>
            </a:r>
            <a:r>
              <a:rPr lang="vi-VN" sz="394" i="1" dirty="0">
                <a:solidFill>
                  <a:schemeClr val="tx1">
                    <a:lumMod val="75000"/>
                    <a:lumOff val="25000"/>
                  </a:schemeClr>
                </a:solidFill>
              </a:rPr>
              <a:t>BMC Infect Dis. </a:t>
            </a:r>
            <a:r>
              <a:rPr lang="vi-VN" sz="394" dirty="0">
                <a:solidFill>
                  <a:schemeClr val="tx1">
                    <a:lumMod val="75000"/>
                    <a:lumOff val="25000"/>
                  </a:schemeClr>
                </a:solidFill>
              </a:rPr>
              <a:t>2015; 15:488. 8</a:t>
            </a:r>
            <a:r>
              <a:rPr lang="vi-VN" sz="394" dirty="0"/>
              <a:t>.</a:t>
            </a:r>
            <a:r>
              <a:rPr lang="vi-VN" sz="394" dirty="0">
                <a:solidFill>
                  <a:schemeClr val="tx1">
                    <a:lumMod val="75000"/>
                    <a:lumOff val="25000"/>
                  </a:schemeClr>
                </a:solidFill>
              </a:rPr>
              <a:t> Wang CC, et al. </a:t>
            </a:r>
            <a:r>
              <a:rPr lang="vi-VN" sz="394" i="1" dirty="0">
                <a:solidFill>
                  <a:schemeClr val="tx1">
                    <a:lumMod val="75000"/>
                    <a:lumOff val="25000"/>
                  </a:schemeClr>
                </a:solidFill>
              </a:rPr>
              <a:t>Br J Dermatol.</a:t>
            </a:r>
            <a:r>
              <a:rPr lang="vi-VN" sz="394" dirty="0">
                <a:solidFill>
                  <a:schemeClr val="tx1">
                    <a:lumMod val="75000"/>
                    <a:lumOff val="25000"/>
                  </a:schemeClr>
                </a:solidFill>
              </a:rPr>
              <a:t> 2014; 170:1122-9. 9</a:t>
            </a:r>
            <a:r>
              <a:rPr lang="vi-VN" sz="394" dirty="0"/>
              <a:t>.</a:t>
            </a:r>
            <a:r>
              <a:rPr lang="vi-VN" sz="394" dirty="0">
                <a:solidFill>
                  <a:schemeClr val="tx1">
                    <a:lumMod val="75000"/>
                    <a:lumOff val="25000"/>
                  </a:schemeClr>
                </a:solidFill>
              </a:rPr>
              <a:t> Kang JH, et al. Stroke. 2009;40:3443-8. </a:t>
            </a:r>
          </a:p>
          <a:p>
            <a:endParaRPr lang="en-US" dirty="0"/>
          </a:p>
        </p:txBody>
      </p:sp>
      <p:sp>
        <p:nvSpPr>
          <p:cNvPr id="4" name="Title 3">
            <a:extLst>
              <a:ext uri="{FF2B5EF4-FFF2-40B4-BE49-F238E27FC236}">
                <a16:creationId xmlns:a16="http://schemas.microsoft.com/office/drawing/2014/main" id="{9ED54C62-CCBA-E4A3-E700-F05CDDC098C4}"/>
              </a:ext>
            </a:extLst>
          </p:cNvPr>
          <p:cNvSpPr>
            <a:spLocks noGrp="1"/>
          </p:cNvSpPr>
          <p:nvPr>
            <p:ph type="title"/>
          </p:nvPr>
        </p:nvSpPr>
        <p:spPr>
          <a:xfrm>
            <a:off x="280663" y="298096"/>
            <a:ext cx="6384390" cy="257842"/>
          </a:xfrm>
        </p:spPr>
        <p:txBody>
          <a:bodyPr>
            <a:normAutofit/>
          </a:bodyPr>
          <a:lstStyle/>
          <a:p>
            <a:r>
              <a:rPr lang="vi-VN" sz="1350" dirty="0"/>
              <a:t>Zona có thể gây ra các biến chứng nghiêm trọng và </a:t>
            </a:r>
            <a:r>
              <a:rPr lang="vi-VN" sz="1350"/>
              <a:t>kéo dài</a:t>
            </a:r>
            <a:endParaRPr lang="en-US" sz="1350" dirty="0"/>
          </a:p>
        </p:txBody>
      </p:sp>
      <p:pic>
        <p:nvPicPr>
          <p:cNvPr id="5" name="Picture 4" descr="A close up of a person&#10;&#10;Description automatically generated">
            <a:extLst>
              <a:ext uri="{FF2B5EF4-FFF2-40B4-BE49-F238E27FC236}">
                <a16:creationId xmlns:a16="http://schemas.microsoft.com/office/drawing/2014/main" id="{C9108948-6A2D-5BAB-2BCC-F5999ED08C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 r="-121"/>
          <a:stretch/>
        </p:blipFill>
        <p:spPr>
          <a:xfrm>
            <a:off x="192948" y="2260445"/>
            <a:ext cx="1386774" cy="786720"/>
          </a:xfrm>
          <a:prstGeom prst="rect">
            <a:avLst/>
          </a:prstGeom>
          <a:noFill/>
          <a:ln>
            <a:noFill/>
          </a:ln>
          <a:effectLst>
            <a:outerShdw blurRad="50800" dist="38100" dir="5400000" algn="t" rotWithShape="0">
              <a:prstClr val="black">
                <a:alpha val="40000"/>
              </a:prstClr>
            </a:outerShdw>
          </a:effectLst>
        </p:spPr>
      </p:pic>
      <p:pic>
        <p:nvPicPr>
          <p:cNvPr id="6" name="Picture 5" descr="A tattoo on his arm&#10;&#10;Description automatically generated">
            <a:extLst>
              <a:ext uri="{FF2B5EF4-FFF2-40B4-BE49-F238E27FC236}">
                <a16:creationId xmlns:a16="http://schemas.microsoft.com/office/drawing/2014/main" id="{2AACC005-9FFA-7C2A-6D48-2072605CF9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948" y="1365644"/>
            <a:ext cx="1388745" cy="832493"/>
          </a:xfrm>
          <a:prstGeom prst="rect">
            <a:avLst/>
          </a:prstGeom>
          <a:ln>
            <a:no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EE6F368-ED0A-8A10-9C2B-6B911A7E9AB6}"/>
              </a:ext>
            </a:extLst>
          </p:cNvPr>
          <p:cNvPicPr>
            <a:picLocks noChangeAspect="1"/>
          </p:cNvPicPr>
          <p:nvPr/>
        </p:nvPicPr>
        <p:blipFill>
          <a:blip r:embed="rId4"/>
          <a:stretch>
            <a:fillRect/>
          </a:stretch>
        </p:blipFill>
        <p:spPr>
          <a:xfrm>
            <a:off x="176012" y="3149740"/>
            <a:ext cx="1395242" cy="788104"/>
          </a:xfrm>
          <a:prstGeom prst="rect">
            <a:avLst/>
          </a:prstGeom>
          <a:ln>
            <a:noFill/>
          </a:ln>
          <a:effectLst>
            <a:outerShdw blurRad="63500" sx="102000" sy="102000" algn="ctr" rotWithShape="0">
              <a:prstClr val="black">
                <a:alpha val="40000"/>
              </a:prstClr>
            </a:outerShdw>
          </a:effectLst>
        </p:spPr>
      </p:pic>
      <p:sp>
        <p:nvSpPr>
          <p:cNvPr id="8" name="Content Placeholder 49">
            <a:extLst>
              <a:ext uri="{FF2B5EF4-FFF2-40B4-BE49-F238E27FC236}">
                <a16:creationId xmlns:a16="http://schemas.microsoft.com/office/drawing/2014/main" id="{6CCCE08A-B8DE-0F4F-9561-67D06B536217}"/>
              </a:ext>
            </a:extLst>
          </p:cNvPr>
          <p:cNvSpPr txBox="1">
            <a:spLocks/>
          </p:cNvSpPr>
          <p:nvPr/>
        </p:nvSpPr>
        <p:spPr>
          <a:xfrm>
            <a:off x="1656029" y="1356393"/>
            <a:ext cx="5009024" cy="25784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txBody>
          <a:bodyPr vert="horz" lIns="51435" tIns="25718" rIns="51435" bIns="25718" rtlCol="0" anchor="ctr">
            <a:noAutofit/>
          </a:bodyPr>
          <a:lstStyle>
            <a:lvl1pPr marL="0" indent="0" algn="l" defTabSz="914400" rtl="0" eaLnBrk="1" latinLnBrk="0" hangingPunct="1">
              <a:lnSpc>
                <a:spcPct val="90000"/>
              </a:lnSpc>
              <a:spcBef>
                <a:spcPts val="1000"/>
              </a:spcBef>
              <a:buFont typeface="Arial"/>
              <a:buNone/>
              <a:defRPr sz="1800" kern="1200">
                <a:solidFill>
                  <a:schemeClr val="accent2"/>
                </a:solidFill>
                <a:latin typeface="+mn-lt"/>
                <a:ea typeface="+mn-ea"/>
                <a:cs typeface="+mn-cs"/>
              </a:defRPr>
            </a:lvl1pPr>
            <a:lvl2pPr marL="171450" indent="-171450"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2pPr>
            <a:lvl3pPr marL="341313" indent="-166688"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3pPr>
            <a:lvl4pPr marL="515938" indent="-174625"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4pPr>
            <a:lvl5pPr marL="682625" indent="-166688"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514350">
              <a:lnSpc>
                <a:spcPct val="100000"/>
              </a:lnSpc>
              <a:spcBef>
                <a:spcPts val="0"/>
              </a:spcBef>
              <a:defRPr/>
            </a:pPr>
            <a:r>
              <a:rPr lang="vi-VN" sz="1125" b="1" dirty="0">
                <a:solidFill>
                  <a:prstClr val="white"/>
                </a:solidFill>
                <a:latin typeface="Arial"/>
              </a:rPr>
              <a:t>Giai đoạn cấp tính</a:t>
            </a:r>
            <a:endParaRPr lang="en-US" sz="1125" b="1" dirty="0">
              <a:solidFill>
                <a:prstClr val="white"/>
              </a:solidFill>
              <a:latin typeface="Arial"/>
            </a:endParaRPr>
          </a:p>
        </p:txBody>
      </p:sp>
      <p:sp>
        <p:nvSpPr>
          <p:cNvPr id="9" name="Content Placeholder 49">
            <a:extLst>
              <a:ext uri="{FF2B5EF4-FFF2-40B4-BE49-F238E27FC236}">
                <a16:creationId xmlns:a16="http://schemas.microsoft.com/office/drawing/2014/main" id="{87E590D6-C7A3-C654-BFE6-0DAA44D8846C}"/>
              </a:ext>
            </a:extLst>
          </p:cNvPr>
          <p:cNvSpPr txBox="1">
            <a:spLocks/>
          </p:cNvSpPr>
          <p:nvPr/>
        </p:nvSpPr>
        <p:spPr>
          <a:xfrm>
            <a:off x="1656029" y="2260444"/>
            <a:ext cx="5009024" cy="2442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vert="horz" lIns="51435" tIns="25718" rIns="51435" bIns="25718" rtlCol="0" anchor="ctr">
            <a:noAutofit/>
          </a:bodyPr>
          <a:lstStyle>
            <a:lvl1pPr marL="0" indent="0" algn="l" defTabSz="914400" rtl="0" eaLnBrk="1" latinLnBrk="0" hangingPunct="1">
              <a:lnSpc>
                <a:spcPct val="90000"/>
              </a:lnSpc>
              <a:spcBef>
                <a:spcPts val="1000"/>
              </a:spcBef>
              <a:buFont typeface="Arial"/>
              <a:buNone/>
              <a:defRPr sz="1800" kern="1200">
                <a:solidFill>
                  <a:schemeClr val="accent2"/>
                </a:solidFill>
                <a:latin typeface="+mn-lt"/>
                <a:ea typeface="+mn-ea"/>
                <a:cs typeface="+mn-cs"/>
              </a:defRPr>
            </a:lvl1pPr>
            <a:lvl2pPr marL="171450" indent="-171450"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2pPr>
            <a:lvl3pPr marL="341313" indent="-166688"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3pPr>
            <a:lvl4pPr marL="515938" indent="-174625"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4pPr>
            <a:lvl5pPr marL="682625" indent="-166688" algn="l" defTabSz="914400" rtl="0" eaLnBrk="1" latinLnBrk="0" hangingPunct="1">
              <a:lnSpc>
                <a:spcPct val="90000"/>
              </a:lnSpc>
              <a:spcBef>
                <a:spcPts val="500"/>
              </a:spcBef>
              <a:buFont typeface="Arial"/>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514350">
              <a:spcBef>
                <a:spcPts val="563"/>
              </a:spcBef>
              <a:defRPr/>
            </a:pPr>
            <a:r>
              <a:rPr lang="en-US" sz="1125" b="1" dirty="0">
                <a:solidFill>
                  <a:prstClr val="white"/>
                </a:solidFill>
                <a:latin typeface="Arial"/>
              </a:rPr>
              <a:t>Các </a:t>
            </a:r>
            <a:r>
              <a:rPr lang="en-US" sz="1125" b="1" dirty="0" err="1">
                <a:solidFill>
                  <a:prstClr val="white"/>
                </a:solidFill>
                <a:latin typeface="Arial"/>
              </a:rPr>
              <a:t>biến</a:t>
            </a:r>
            <a:r>
              <a:rPr lang="en-US" sz="1125" b="1" dirty="0">
                <a:solidFill>
                  <a:prstClr val="white"/>
                </a:solidFill>
                <a:latin typeface="Arial"/>
              </a:rPr>
              <a:t> </a:t>
            </a:r>
            <a:r>
              <a:rPr lang="en-US" sz="1125" b="1" dirty="0" err="1">
                <a:solidFill>
                  <a:prstClr val="white"/>
                </a:solidFill>
                <a:latin typeface="Arial"/>
              </a:rPr>
              <a:t>chứng</a:t>
            </a:r>
            <a:r>
              <a:rPr lang="vi-VN" sz="1125" b="1" dirty="0">
                <a:solidFill>
                  <a:prstClr val="white"/>
                </a:solidFill>
                <a:latin typeface="Arial"/>
              </a:rPr>
              <a:t> </a:t>
            </a:r>
            <a:endParaRPr lang="en-US" sz="1125" b="1" dirty="0">
              <a:solidFill>
                <a:prstClr val="white"/>
              </a:solidFill>
              <a:latin typeface="Arial"/>
            </a:endParaRPr>
          </a:p>
        </p:txBody>
      </p:sp>
      <p:sp>
        <p:nvSpPr>
          <p:cNvPr id="11" name="TextBox 10">
            <a:extLst>
              <a:ext uri="{FF2B5EF4-FFF2-40B4-BE49-F238E27FC236}">
                <a16:creationId xmlns:a16="http://schemas.microsoft.com/office/drawing/2014/main" id="{FA5D52C7-CBC0-4742-FF94-9FEB238FA7C2}"/>
              </a:ext>
            </a:extLst>
          </p:cNvPr>
          <p:cNvSpPr txBox="1"/>
          <p:nvPr/>
        </p:nvSpPr>
        <p:spPr>
          <a:xfrm>
            <a:off x="1661386" y="1631348"/>
            <a:ext cx="4765490" cy="559961"/>
          </a:xfrm>
          <a:prstGeom prst="rect">
            <a:avLst/>
          </a:prstGeom>
          <a:noFill/>
        </p:spPr>
        <p:txBody>
          <a:bodyPr wrap="square">
            <a:spAutoFit/>
          </a:bodyPr>
          <a:lstStyle/>
          <a:p>
            <a:pPr algn="just"/>
            <a:r>
              <a:rPr lang="vi-VN" sz="1013" b="1" dirty="0">
                <a:highlight>
                  <a:srgbClr val="FFFF00"/>
                </a:highlight>
              </a:rPr>
              <a:t>Trên 90% bệnh nhân</a:t>
            </a:r>
            <a:r>
              <a:rPr lang="vi-VN" sz="1013" dirty="0">
                <a:highlight>
                  <a:srgbClr val="FFFF00"/>
                </a:highlight>
              </a:rPr>
              <a:t> </a:t>
            </a:r>
            <a:r>
              <a:rPr lang="vi-VN" sz="1013" dirty="0"/>
              <a:t>bị zona bị </a:t>
            </a:r>
            <a:r>
              <a:rPr lang="vi-VN" sz="1013" b="1" dirty="0"/>
              <a:t>đau do zona giai đoạn cấp tính</a:t>
            </a:r>
            <a:r>
              <a:rPr lang="vi-VN" sz="1013" dirty="0"/>
              <a:t>.</a:t>
            </a:r>
            <a:r>
              <a:rPr lang="vi-VN" sz="1013" baseline="30000" dirty="0"/>
              <a:t>1</a:t>
            </a:r>
          </a:p>
          <a:p>
            <a:pPr algn="just"/>
            <a:r>
              <a:rPr lang="vi-VN" sz="1013" dirty="0"/>
              <a:t>Mức độ đau đa dạng từ nhẹ đến cảm giác rát bỏng, âm ỉ tại chỗ hay nặng như kim châm, giật từng cơn, thậm chí như dao đâm.</a:t>
            </a:r>
            <a:r>
              <a:rPr lang="vi-VN" sz="1013" baseline="30000" dirty="0"/>
              <a:t>1</a:t>
            </a:r>
            <a:endParaRPr lang="en-US" sz="1013" baseline="30000" dirty="0"/>
          </a:p>
        </p:txBody>
      </p:sp>
      <p:sp>
        <p:nvSpPr>
          <p:cNvPr id="12" name="TextBox 11">
            <a:extLst>
              <a:ext uri="{FF2B5EF4-FFF2-40B4-BE49-F238E27FC236}">
                <a16:creationId xmlns:a16="http://schemas.microsoft.com/office/drawing/2014/main" id="{2829ADCF-C61D-BB99-EDF9-9B6ABB697B16}"/>
              </a:ext>
            </a:extLst>
          </p:cNvPr>
          <p:cNvSpPr txBox="1"/>
          <p:nvPr/>
        </p:nvSpPr>
        <p:spPr>
          <a:xfrm>
            <a:off x="1656028" y="2572317"/>
            <a:ext cx="2314112" cy="797526"/>
          </a:xfrm>
          <a:prstGeom prst="rect">
            <a:avLst/>
          </a:prstGeom>
          <a:noFill/>
        </p:spPr>
        <p:txBody>
          <a:bodyPr wrap="square" rtlCol="0">
            <a:spAutoFit/>
          </a:bodyPr>
          <a:lstStyle/>
          <a:p>
            <a:pPr>
              <a:lnSpc>
                <a:spcPct val="150000"/>
              </a:lnSpc>
            </a:pPr>
            <a:r>
              <a:rPr lang="vi-VN" sz="788" b="1" dirty="0">
                <a:solidFill>
                  <a:srgbClr val="FF0000"/>
                </a:solidFill>
              </a:rPr>
              <a:t>Đau thần kinh sau zona (PHN)</a:t>
            </a:r>
          </a:p>
          <a:p>
            <a:pPr marL="160734" indent="-160734">
              <a:lnSpc>
                <a:spcPct val="150000"/>
              </a:lnSpc>
              <a:buFont typeface="Arial" panose="020B0604020202020204" pitchFamily="34" charset="0"/>
              <a:buChar char="•"/>
            </a:pPr>
            <a:r>
              <a:rPr lang="vi-VN" sz="788" dirty="0"/>
              <a:t>Kéo dài </a:t>
            </a:r>
            <a:r>
              <a:rPr lang="vi-VN" sz="788" b="1" dirty="0">
                <a:latin typeface="Arial" panose="020B0604020202020204" pitchFamily="34" charset="0"/>
                <a:cs typeface="Arial" panose="020B0604020202020204" pitchFamily="34" charset="0"/>
              </a:rPr>
              <a:t>≥90 ngày</a:t>
            </a:r>
            <a:r>
              <a:rPr lang="vi-VN" sz="788" dirty="0">
                <a:latin typeface="Arial" panose="020B0604020202020204" pitchFamily="34" charset="0"/>
                <a:cs typeface="Arial" panose="020B0604020202020204" pitchFamily="34" charset="0"/>
              </a:rPr>
              <a:t> sau khi phát ban zona</a:t>
            </a:r>
            <a:r>
              <a:rPr lang="vi-VN" sz="788" baseline="30000" dirty="0">
                <a:latin typeface="Arial" panose="020B0604020202020204" pitchFamily="34" charset="0"/>
                <a:cs typeface="Arial" panose="020B0604020202020204" pitchFamily="34" charset="0"/>
              </a:rPr>
              <a:t>2,3</a:t>
            </a:r>
          </a:p>
          <a:p>
            <a:pPr marL="160734" indent="-160734">
              <a:lnSpc>
                <a:spcPct val="150000"/>
              </a:lnSpc>
              <a:buFont typeface="Arial" panose="020B0604020202020204" pitchFamily="34" charset="0"/>
              <a:buChar char="•"/>
            </a:pPr>
            <a:r>
              <a:rPr lang="vi-VN" sz="788" dirty="0"/>
              <a:t>Nguy cơ có thể lên tới </a:t>
            </a:r>
            <a:r>
              <a:rPr lang="vi-VN" sz="788" b="1" dirty="0"/>
              <a:t>&gt;30% BN </a:t>
            </a:r>
            <a:r>
              <a:rPr lang="vi-VN" sz="788" dirty="0"/>
              <a:t>nhiễm zona</a:t>
            </a:r>
            <a:r>
              <a:rPr lang="vi-VN" sz="788" baseline="30000" dirty="0"/>
              <a:t>4</a:t>
            </a:r>
            <a:r>
              <a:rPr lang="vi-VN" sz="788" dirty="0"/>
              <a:t> </a:t>
            </a:r>
            <a:endParaRPr lang="vi-VN" sz="1013" b="1" dirty="0"/>
          </a:p>
        </p:txBody>
      </p:sp>
      <p:sp>
        <p:nvSpPr>
          <p:cNvPr id="13" name="TextBox 12">
            <a:extLst>
              <a:ext uri="{FF2B5EF4-FFF2-40B4-BE49-F238E27FC236}">
                <a16:creationId xmlns:a16="http://schemas.microsoft.com/office/drawing/2014/main" id="{6EC4466F-5A49-B288-0AAF-C8552DF405EB}"/>
              </a:ext>
            </a:extLst>
          </p:cNvPr>
          <p:cNvSpPr txBox="1"/>
          <p:nvPr/>
        </p:nvSpPr>
        <p:spPr>
          <a:xfrm>
            <a:off x="4038773" y="2524257"/>
            <a:ext cx="2706558" cy="615618"/>
          </a:xfrm>
          <a:prstGeom prst="rect">
            <a:avLst/>
          </a:prstGeom>
          <a:noFill/>
        </p:spPr>
        <p:txBody>
          <a:bodyPr wrap="square" rtlCol="0">
            <a:spAutoFit/>
          </a:bodyPr>
          <a:lstStyle/>
          <a:p>
            <a:pPr>
              <a:lnSpc>
                <a:spcPct val="150000"/>
              </a:lnSpc>
            </a:pPr>
            <a:r>
              <a:rPr lang="vi-VN" sz="788" b="1" dirty="0">
                <a:solidFill>
                  <a:srgbClr val="FF0000"/>
                </a:solidFill>
              </a:rPr>
              <a:t>Zona thần kinh ở mắt (HZO) </a:t>
            </a:r>
          </a:p>
          <a:p>
            <a:pPr marL="160734" indent="-160734">
              <a:lnSpc>
                <a:spcPct val="150000"/>
              </a:lnSpc>
              <a:buFont typeface="Arial" panose="020B0604020202020204" pitchFamily="34" charset="0"/>
              <a:buChar char="•"/>
            </a:pPr>
            <a:r>
              <a:rPr lang="vi-VN" sz="788" dirty="0"/>
              <a:t>Nguy cơ có thể lên đến 25% bệnh nhân nhiễm zona</a:t>
            </a:r>
            <a:r>
              <a:rPr lang="vi-VN" sz="788" baseline="30000" dirty="0"/>
              <a:t>3</a:t>
            </a:r>
          </a:p>
          <a:p>
            <a:pPr marL="160734" indent="-160734">
              <a:lnSpc>
                <a:spcPct val="150000"/>
              </a:lnSpc>
              <a:buFont typeface="Arial" panose="020B0604020202020204" pitchFamily="34" charset="0"/>
              <a:buChar char="•"/>
            </a:pPr>
            <a:r>
              <a:rPr lang="vi-VN" sz="788" dirty="0"/>
              <a:t>Có thể dẫn đến mù lòa trong một số trường hợp</a:t>
            </a:r>
            <a:r>
              <a:rPr lang="vi-VN" sz="788" baseline="30000" dirty="0"/>
              <a:t>3</a:t>
            </a:r>
            <a:r>
              <a:rPr lang="vi-VN" sz="788" dirty="0"/>
              <a:t> </a:t>
            </a:r>
          </a:p>
        </p:txBody>
      </p:sp>
      <p:sp>
        <p:nvSpPr>
          <p:cNvPr id="14" name="TextBox 13">
            <a:extLst>
              <a:ext uri="{FF2B5EF4-FFF2-40B4-BE49-F238E27FC236}">
                <a16:creationId xmlns:a16="http://schemas.microsoft.com/office/drawing/2014/main" id="{EC7B222C-C2AD-4C55-E6C2-74ADE577E296}"/>
              </a:ext>
            </a:extLst>
          </p:cNvPr>
          <p:cNvSpPr txBox="1"/>
          <p:nvPr/>
        </p:nvSpPr>
        <p:spPr>
          <a:xfrm>
            <a:off x="1644683" y="3147126"/>
            <a:ext cx="2336802" cy="1161344"/>
          </a:xfrm>
          <a:prstGeom prst="rect">
            <a:avLst/>
          </a:prstGeom>
          <a:noFill/>
        </p:spPr>
        <p:txBody>
          <a:bodyPr wrap="square" rtlCol="0">
            <a:spAutoFit/>
          </a:bodyPr>
          <a:lstStyle/>
          <a:p>
            <a:pPr>
              <a:lnSpc>
                <a:spcPct val="150000"/>
              </a:lnSpc>
            </a:pPr>
            <a:r>
              <a:rPr lang="vi-VN" sz="788" b="1" dirty="0">
                <a:solidFill>
                  <a:srgbClr val="FF0000"/>
                </a:solidFill>
              </a:rPr>
              <a:t>Thần kinh  </a:t>
            </a:r>
          </a:p>
          <a:p>
            <a:pPr marL="160734" indent="-160734">
              <a:lnSpc>
                <a:spcPct val="150000"/>
              </a:lnSpc>
              <a:buFont typeface="Arial" panose="020B0604020202020204" pitchFamily="34" charset="0"/>
              <a:buChar char="•"/>
            </a:pPr>
            <a:r>
              <a:rPr lang="vi-VN" sz="788" dirty="0"/>
              <a:t>Viêm màng não vô khuẩn, viêm não, viêm tủy, hội chứng Guillain-Barré, hội chứng Ramsay Hunt và liệt một bên mặt - Bell’s palsy</a:t>
            </a:r>
            <a:r>
              <a:rPr lang="vi-VN" sz="788" baseline="30000" dirty="0"/>
              <a:t>3</a:t>
            </a:r>
          </a:p>
          <a:p>
            <a:pPr marL="160734" indent="-160734">
              <a:lnSpc>
                <a:spcPct val="150000"/>
              </a:lnSpc>
              <a:buFont typeface="Arial" panose="020B0604020202020204" pitchFamily="34" charset="0"/>
              <a:buChar char="•"/>
            </a:pPr>
            <a:r>
              <a:rPr lang="vi-VN" sz="788" dirty="0"/>
              <a:t>Ảnh hưởng &lt;1% bệnh nhân nhiễm zona</a:t>
            </a:r>
            <a:r>
              <a:rPr lang="vi-VN" sz="788" baseline="30000" dirty="0"/>
              <a:t>5,6</a:t>
            </a:r>
          </a:p>
        </p:txBody>
      </p:sp>
      <p:sp>
        <p:nvSpPr>
          <p:cNvPr id="15" name="TextBox 14">
            <a:extLst>
              <a:ext uri="{FF2B5EF4-FFF2-40B4-BE49-F238E27FC236}">
                <a16:creationId xmlns:a16="http://schemas.microsoft.com/office/drawing/2014/main" id="{EE7A9FC3-B1AB-76A4-3FDD-3C5C72992EB2}"/>
              </a:ext>
            </a:extLst>
          </p:cNvPr>
          <p:cNvSpPr txBox="1"/>
          <p:nvPr/>
        </p:nvSpPr>
        <p:spPr>
          <a:xfrm>
            <a:off x="4038774" y="3274719"/>
            <a:ext cx="2336802" cy="979435"/>
          </a:xfrm>
          <a:prstGeom prst="rect">
            <a:avLst/>
          </a:prstGeom>
          <a:noFill/>
        </p:spPr>
        <p:txBody>
          <a:bodyPr wrap="square" rtlCol="0">
            <a:spAutoFit/>
          </a:bodyPr>
          <a:lstStyle/>
          <a:p>
            <a:pPr>
              <a:lnSpc>
                <a:spcPct val="150000"/>
              </a:lnSpc>
            </a:pPr>
            <a:r>
              <a:rPr lang="vi-VN" sz="788" b="1" dirty="0">
                <a:solidFill>
                  <a:srgbClr val="FF0000"/>
                </a:solidFill>
              </a:rPr>
              <a:t>Mạch máu não và tim mạch  </a:t>
            </a:r>
          </a:p>
          <a:p>
            <a:pPr marL="160734" indent="-160734">
              <a:lnSpc>
                <a:spcPct val="150000"/>
              </a:lnSpc>
              <a:buFont typeface="Arial" panose="020B0604020202020204" pitchFamily="34" charset="0"/>
              <a:buChar char="•"/>
            </a:pPr>
            <a:r>
              <a:rPr lang="vi-VN" sz="788" dirty="0"/>
              <a:t>Đột quỵ, cơn thiếu máu cục bộ thoáng qua, nhồi máu cơ tim, bệnh tim mạch</a:t>
            </a:r>
            <a:r>
              <a:rPr lang="vi-VN" sz="788" baseline="30000" dirty="0"/>
              <a:t>7-9</a:t>
            </a:r>
          </a:p>
          <a:p>
            <a:pPr marL="160734" indent="-160734">
              <a:lnSpc>
                <a:spcPct val="150000"/>
              </a:lnSpc>
              <a:buFont typeface="Arial" panose="020B0604020202020204" pitchFamily="34" charset="0"/>
              <a:buChar char="•"/>
            </a:pPr>
            <a:r>
              <a:rPr lang="vi-VN" sz="788" dirty="0"/>
              <a:t>Ảnh hưởng đến ~1% bệnh nhân nhiễm zona</a:t>
            </a:r>
            <a:r>
              <a:rPr lang="vi-VN" sz="788" baseline="30000" dirty="0"/>
              <a:t>7-9</a:t>
            </a:r>
            <a:r>
              <a:rPr lang="vi-VN" sz="788" dirty="0"/>
              <a:t> </a:t>
            </a:r>
          </a:p>
        </p:txBody>
      </p:sp>
    </p:spTree>
    <p:extLst>
      <p:ext uri="{BB962C8B-B14F-4D97-AF65-F5344CB8AC3E}">
        <p14:creationId xmlns:p14="http://schemas.microsoft.com/office/powerpoint/2010/main" val="1669197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A875-9033-C621-F102-3D2B18472110}"/>
              </a:ext>
            </a:extLst>
          </p:cNvPr>
          <p:cNvSpPr>
            <a:spLocks noGrp="1"/>
          </p:cNvSpPr>
          <p:nvPr>
            <p:ph type="title" idx="4294967295"/>
          </p:nvPr>
        </p:nvSpPr>
        <p:spPr>
          <a:xfrm>
            <a:off x="313039" y="228039"/>
            <a:ext cx="5915025" cy="331292"/>
          </a:xfrm>
        </p:spPr>
        <p:txBody>
          <a:bodyPr>
            <a:noAutofit/>
          </a:bodyPr>
          <a:lstStyle/>
          <a:p>
            <a:pPr algn="l"/>
            <a:r>
              <a:rPr lang="en-US" dirty="0"/>
              <a:t>Zoster sine herpete - </a:t>
            </a:r>
            <a:r>
              <a:rPr lang="vi-VN" dirty="0"/>
              <a:t>Zona không nổi mụn nước</a:t>
            </a:r>
            <a:endParaRPr lang="en-US" dirty="0"/>
          </a:p>
        </p:txBody>
      </p:sp>
      <p:pic>
        <p:nvPicPr>
          <p:cNvPr id="5" name="Content Placeholder 4">
            <a:extLst>
              <a:ext uri="{FF2B5EF4-FFF2-40B4-BE49-F238E27FC236}">
                <a16:creationId xmlns:a16="http://schemas.microsoft.com/office/drawing/2014/main" id="{67BAA0D1-6CD1-F8A2-24E0-11C61D1FAFC9}"/>
              </a:ext>
            </a:extLst>
          </p:cNvPr>
          <p:cNvPicPr>
            <a:picLocks noGrp="1" noChangeAspect="1"/>
          </p:cNvPicPr>
          <p:nvPr>
            <p:ph idx="4294967295"/>
          </p:nvPr>
        </p:nvPicPr>
        <p:blipFill>
          <a:blip r:embed="rId3"/>
          <a:srcRect l="12437" t="499" r="12934" b="25361"/>
          <a:stretch>
            <a:fillRect/>
          </a:stretch>
        </p:blipFill>
        <p:spPr>
          <a:xfrm>
            <a:off x="403622" y="1474292"/>
            <a:ext cx="3291483" cy="2452985"/>
          </a:xfrm>
          <a:prstGeom prst="rect">
            <a:avLst/>
          </a:prstGeom>
        </p:spPr>
      </p:pic>
      <p:pic>
        <p:nvPicPr>
          <p:cNvPr id="7" name="Picture 6">
            <a:extLst>
              <a:ext uri="{FF2B5EF4-FFF2-40B4-BE49-F238E27FC236}">
                <a16:creationId xmlns:a16="http://schemas.microsoft.com/office/drawing/2014/main" id="{72C6D11F-D368-701E-2EC7-1700BA132024}"/>
              </a:ext>
            </a:extLst>
          </p:cNvPr>
          <p:cNvPicPr>
            <a:picLocks noChangeAspect="1"/>
          </p:cNvPicPr>
          <p:nvPr/>
        </p:nvPicPr>
        <p:blipFill>
          <a:blip r:embed="rId4"/>
          <a:srcRect t="18699" b="4737"/>
          <a:stretch>
            <a:fillRect/>
          </a:stretch>
        </p:blipFill>
        <p:spPr>
          <a:xfrm>
            <a:off x="4165526" y="880682"/>
            <a:ext cx="2619970" cy="3857625"/>
          </a:xfrm>
          <a:prstGeom prst="rect">
            <a:avLst/>
          </a:prstGeom>
        </p:spPr>
      </p:pic>
      <p:sp>
        <p:nvSpPr>
          <p:cNvPr id="6" name="TextBox 5">
            <a:extLst>
              <a:ext uri="{FF2B5EF4-FFF2-40B4-BE49-F238E27FC236}">
                <a16:creationId xmlns:a16="http://schemas.microsoft.com/office/drawing/2014/main" id="{59DCCBEA-5858-BFCB-CB4F-5E3B6326CB88}"/>
              </a:ext>
            </a:extLst>
          </p:cNvPr>
          <p:cNvSpPr txBox="1"/>
          <p:nvPr/>
        </p:nvSpPr>
        <p:spPr>
          <a:xfrm>
            <a:off x="139303" y="4176530"/>
            <a:ext cx="4207170" cy="178960"/>
          </a:xfrm>
          <a:prstGeom prst="rect">
            <a:avLst/>
          </a:prstGeom>
          <a:noFill/>
        </p:spPr>
        <p:txBody>
          <a:bodyPr wrap="square">
            <a:spAutoFit/>
          </a:bodyPr>
          <a:lstStyle/>
          <a:p>
            <a:r>
              <a:rPr lang="vi-VN" sz="563" dirty="0">
                <a:solidFill>
                  <a:srgbClr val="1B1B1B"/>
                </a:solidFill>
                <a:latin typeface="Roboto Mono Web"/>
              </a:rPr>
              <a:t>Zhou J, Li J, Ma L, Cao S. Zoster sine herpete: a review. </a:t>
            </a:r>
            <a:r>
              <a:rPr lang="vi-VN" sz="563" i="1" dirty="0">
                <a:solidFill>
                  <a:srgbClr val="1B1B1B"/>
                </a:solidFill>
                <a:latin typeface="Roboto Mono Web"/>
              </a:rPr>
              <a:t>Korean J Pain</a:t>
            </a:r>
            <a:r>
              <a:rPr lang="vi-VN" sz="563" dirty="0">
                <a:solidFill>
                  <a:srgbClr val="1B1B1B"/>
                </a:solidFill>
                <a:latin typeface="Roboto Mono Web"/>
              </a:rPr>
              <a:t>. 2020;33(3):208-215. doi:10.3344/kjp.2020.33.3.208</a:t>
            </a:r>
            <a:endParaRPr lang="vi-VN" sz="563" dirty="0"/>
          </a:p>
        </p:txBody>
      </p:sp>
      <p:sp>
        <p:nvSpPr>
          <p:cNvPr id="10" name="TextBox 9">
            <a:extLst>
              <a:ext uri="{FF2B5EF4-FFF2-40B4-BE49-F238E27FC236}">
                <a16:creationId xmlns:a16="http://schemas.microsoft.com/office/drawing/2014/main" id="{97FA91D7-AB92-E2D0-35B7-190A42A60A71}"/>
              </a:ext>
            </a:extLst>
          </p:cNvPr>
          <p:cNvSpPr txBox="1"/>
          <p:nvPr/>
        </p:nvSpPr>
        <p:spPr>
          <a:xfrm>
            <a:off x="139303" y="4315030"/>
            <a:ext cx="3430113" cy="178960"/>
          </a:xfrm>
          <a:prstGeom prst="rect">
            <a:avLst/>
          </a:prstGeom>
          <a:noFill/>
        </p:spPr>
        <p:txBody>
          <a:bodyPr wrap="square">
            <a:spAutoFit/>
          </a:bodyPr>
          <a:lstStyle/>
          <a:p>
            <a:r>
              <a:rPr lang="vi-VN" sz="563" dirty="0">
                <a:hlinkClick r:id="rId5"/>
              </a:rPr>
              <a:t>TP.HCM: 2 bệnh nhân viêm não do biến chứng Zona thần kinh hiếm gặp</a:t>
            </a:r>
            <a:r>
              <a:rPr lang="en-US" sz="563" dirty="0"/>
              <a:t>, accessed Aug 2025</a:t>
            </a:r>
            <a:endParaRPr lang="vi-VN" sz="563" dirty="0"/>
          </a:p>
        </p:txBody>
      </p:sp>
    </p:spTree>
    <p:extLst>
      <p:ext uri="{BB962C8B-B14F-4D97-AF65-F5344CB8AC3E}">
        <p14:creationId xmlns:p14="http://schemas.microsoft.com/office/powerpoint/2010/main" val="2081300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ỉ định">
            <a:extLst>
              <a:ext uri="{FF2B5EF4-FFF2-40B4-BE49-F238E27FC236}">
                <a16:creationId xmlns:a16="http://schemas.microsoft.com/office/drawing/2014/main" id="{DFBD7ECA-B4D7-BFFC-9A0E-8AAD5487733E}"/>
              </a:ext>
            </a:extLst>
          </p:cNvPr>
          <p:cNvSpPr txBox="1"/>
          <p:nvPr/>
        </p:nvSpPr>
        <p:spPr>
          <a:xfrm>
            <a:off x="255674" y="4886325"/>
            <a:ext cx="5829300" cy="25717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38576" tIns="19288" rIns="38576" bIns="19288" rtlCol="0" anchor="t">
            <a:normAutofit/>
          </a:bodyPr>
          <a:lstStyle>
            <a:lvl1pPr>
              <a:defRPr b="1" cap="all">
                <a:solidFill>
                  <a:srgbClr val="9E0B0F"/>
                </a:solidFill>
                <a:latin typeface="Arial"/>
                <a:ea typeface="Arial"/>
                <a:cs typeface="Arial"/>
                <a:sym typeface="Arial"/>
              </a:defRPr>
            </a:lvl1pPr>
          </a:lstStyle>
          <a:p>
            <a:pPr defTabSz="514312">
              <a:lnSpc>
                <a:spcPct val="90000"/>
              </a:lnSpc>
              <a:spcBef>
                <a:spcPts val="563"/>
              </a:spcBef>
            </a:pPr>
            <a:r>
              <a:rPr lang="en-US" sz="591" b="0" i="1" cap="none" dirty="0">
                <a:solidFill>
                  <a:schemeClr val="tx1"/>
                </a:solidFill>
                <a:latin typeface="+mn-lt"/>
                <a:ea typeface="+mn-ea"/>
                <a:cs typeface="+mn-cs"/>
              </a:rPr>
              <a:t>Adapted from Arvin A. N Engl J Med. 2005.</a:t>
            </a:r>
          </a:p>
        </p:txBody>
      </p:sp>
      <p:sp>
        <p:nvSpPr>
          <p:cNvPr id="4" name="Title 3">
            <a:extLst>
              <a:ext uri="{FF2B5EF4-FFF2-40B4-BE49-F238E27FC236}">
                <a16:creationId xmlns:a16="http://schemas.microsoft.com/office/drawing/2014/main" id="{4B7476E0-67CE-8438-04AC-A074A372859C}"/>
              </a:ext>
            </a:extLst>
          </p:cNvPr>
          <p:cNvSpPr>
            <a:spLocks noGrp="1"/>
          </p:cNvSpPr>
          <p:nvPr>
            <p:ph type="title"/>
          </p:nvPr>
        </p:nvSpPr>
        <p:spPr>
          <a:xfrm>
            <a:off x="255674" y="223215"/>
            <a:ext cx="5898238" cy="467496"/>
          </a:xfrm>
        </p:spPr>
        <p:txBody>
          <a:bodyPr vert="horz" lIns="38576" tIns="19288" rIns="38576" bIns="19288" rtlCol="0" anchor="t">
            <a:normAutofit/>
          </a:bodyPr>
          <a:lstStyle/>
          <a:p>
            <a:r>
              <a:rPr lang="en-US" sz="1125" b="1" dirty="0"/>
              <a:t>Lão </a:t>
            </a:r>
            <a:r>
              <a:rPr lang="en-US" sz="1125" b="1" dirty="0" err="1"/>
              <a:t>hóa</a:t>
            </a:r>
            <a:r>
              <a:rPr lang="en-US" sz="1125" b="1" dirty="0"/>
              <a:t> </a:t>
            </a:r>
            <a:r>
              <a:rPr lang="en-US" sz="1125" b="1" dirty="0" err="1"/>
              <a:t>miễn</a:t>
            </a:r>
            <a:r>
              <a:rPr lang="en-US" sz="1125" b="1" dirty="0"/>
              <a:t> </a:t>
            </a:r>
            <a:r>
              <a:rPr lang="en-US" sz="1125" b="1" dirty="0" err="1"/>
              <a:t>dịch</a:t>
            </a:r>
            <a:r>
              <a:rPr lang="en-US" sz="1125" b="1" dirty="0"/>
              <a:t> ở </a:t>
            </a:r>
            <a:r>
              <a:rPr lang="en-US" sz="1125" b="1" dirty="0" err="1"/>
              <a:t>người</a:t>
            </a:r>
            <a:r>
              <a:rPr lang="en-US" sz="1125" b="1" dirty="0"/>
              <a:t> </a:t>
            </a:r>
            <a:r>
              <a:rPr lang="en-US" sz="1125" b="1" dirty="0" err="1"/>
              <a:t>lớn</a:t>
            </a:r>
            <a:r>
              <a:rPr lang="en-US" sz="1125" b="1" dirty="0"/>
              <a:t> </a:t>
            </a:r>
            <a:r>
              <a:rPr lang="en-US" sz="1125" b="1" dirty="0" err="1"/>
              <a:t>tuổi</a:t>
            </a:r>
            <a:r>
              <a:rPr lang="en-US" sz="1125" b="1" dirty="0"/>
              <a:t> </a:t>
            </a:r>
            <a:r>
              <a:rPr lang="en-US" sz="1125" b="1" dirty="0" err="1"/>
              <a:t>và</a:t>
            </a:r>
            <a:r>
              <a:rPr lang="en-US" sz="1125" b="1" dirty="0"/>
              <a:t> </a:t>
            </a:r>
            <a:r>
              <a:rPr lang="en-US" sz="1125" b="1" dirty="0" err="1"/>
              <a:t>tình</a:t>
            </a:r>
            <a:r>
              <a:rPr lang="en-US" sz="1125" b="1" dirty="0"/>
              <a:t> </a:t>
            </a:r>
            <a:r>
              <a:rPr lang="en-US" sz="1125" b="1" dirty="0" err="1"/>
              <a:t>trạng</a:t>
            </a:r>
            <a:r>
              <a:rPr lang="en-US" sz="1125" b="1" dirty="0"/>
              <a:t> </a:t>
            </a:r>
            <a:r>
              <a:rPr lang="en-US" sz="1125" b="1" dirty="0" err="1"/>
              <a:t>suy</a:t>
            </a:r>
            <a:r>
              <a:rPr lang="en-US" sz="1125" b="1" dirty="0"/>
              <a:t> </a:t>
            </a:r>
            <a:r>
              <a:rPr lang="en-US" sz="1125" b="1" dirty="0" err="1"/>
              <a:t>giảm</a:t>
            </a:r>
            <a:r>
              <a:rPr lang="en-US" sz="1125" b="1" dirty="0"/>
              <a:t> </a:t>
            </a:r>
            <a:r>
              <a:rPr lang="en-US" sz="1125" b="1" dirty="0" err="1"/>
              <a:t>miễn</a:t>
            </a:r>
            <a:r>
              <a:rPr lang="en-US" sz="1125" b="1" dirty="0"/>
              <a:t> </a:t>
            </a:r>
            <a:r>
              <a:rPr lang="en-US" sz="1125" b="1" dirty="0" err="1"/>
              <a:t>dịch</a:t>
            </a:r>
            <a:r>
              <a:rPr lang="en-US" sz="1125" b="1" dirty="0"/>
              <a:t> </a:t>
            </a:r>
            <a:r>
              <a:rPr lang="en-US" sz="1125" b="1" dirty="0" err="1"/>
              <a:t>là</a:t>
            </a:r>
            <a:r>
              <a:rPr lang="en-US" sz="1125" b="1" dirty="0"/>
              <a:t> </a:t>
            </a:r>
            <a:r>
              <a:rPr lang="en-US" sz="1125" b="1" dirty="0" err="1"/>
              <a:t>những</a:t>
            </a:r>
            <a:r>
              <a:rPr lang="en-US" sz="1125" b="1" dirty="0"/>
              <a:t> </a:t>
            </a:r>
            <a:r>
              <a:rPr lang="en-US" sz="1125" b="1" dirty="0" err="1"/>
              <a:t>yếu</a:t>
            </a:r>
            <a:r>
              <a:rPr lang="en-US" sz="1125" b="1" dirty="0"/>
              <a:t> </a:t>
            </a:r>
            <a:r>
              <a:rPr lang="en-US" sz="1125" b="1" dirty="0" err="1"/>
              <a:t>tố</a:t>
            </a:r>
            <a:r>
              <a:rPr lang="en-US" sz="1125" b="1" dirty="0"/>
              <a:t> </a:t>
            </a:r>
            <a:r>
              <a:rPr lang="en-US" sz="1125" b="1" dirty="0" err="1"/>
              <a:t>chính</a:t>
            </a:r>
            <a:r>
              <a:rPr lang="en-US" sz="1125" b="1" dirty="0"/>
              <a:t> làm </a:t>
            </a:r>
            <a:r>
              <a:rPr lang="en-US" sz="1125" b="1" dirty="0" err="1"/>
              <a:t>tăng</a:t>
            </a:r>
            <a:r>
              <a:rPr lang="en-US" sz="1125" b="1" dirty="0"/>
              <a:t> </a:t>
            </a:r>
            <a:r>
              <a:rPr lang="en-US" sz="1125" b="1" dirty="0" err="1"/>
              <a:t>nguy</a:t>
            </a:r>
            <a:r>
              <a:rPr lang="en-US" sz="1125" b="1" dirty="0"/>
              <a:t> </a:t>
            </a:r>
            <a:r>
              <a:rPr lang="en-US" sz="1125" b="1" dirty="0" err="1"/>
              <a:t>cơ</a:t>
            </a:r>
            <a:r>
              <a:rPr lang="en-US" sz="1125" b="1" dirty="0"/>
              <a:t> </a:t>
            </a:r>
            <a:r>
              <a:rPr lang="en-US" sz="1125" b="1" dirty="0" err="1"/>
              <a:t>tái</a:t>
            </a:r>
            <a:r>
              <a:rPr lang="en-US" sz="1125" b="1" dirty="0"/>
              <a:t> </a:t>
            </a:r>
            <a:r>
              <a:rPr lang="en-US" sz="1125" b="1" dirty="0" err="1"/>
              <a:t>hoạt</a:t>
            </a:r>
            <a:r>
              <a:rPr lang="en-US" sz="1125" b="1" dirty="0"/>
              <a:t> VZV*</a:t>
            </a:r>
            <a:r>
              <a:rPr lang="en-US" sz="1125" b="1" baseline="30000" dirty="0"/>
              <a:t>1-3</a:t>
            </a:r>
          </a:p>
        </p:txBody>
      </p:sp>
      <p:sp>
        <p:nvSpPr>
          <p:cNvPr id="12" name="chỉ định">
            <a:extLst>
              <a:ext uri="{FF2B5EF4-FFF2-40B4-BE49-F238E27FC236}">
                <a16:creationId xmlns:a16="http://schemas.microsoft.com/office/drawing/2014/main" id="{630D0259-6C90-5B1D-E3D7-7FCEF82F18A9}"/>
              </a:ext>
            </a:extLst>
          </p:cNvPr>
          <p:cNvSpPr txBox="1"/>
          <p:nvPr/>
        </p:nvSpPr>
        <p:spPr>
          <a:xfrm>
            <a:off x="316396" y="4350098"/>
            <a:ext cx="5707856" cy="20538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38576" tIns="19288" rIns="38576" bIns="19288" rtlCol="0" anchor="ctr">
            <a:noAutofit/>
          </a:bodyPr>
          <a:lstStyle>
            <a:lvl1pPr>
              <a:defRPr b="1" cap="all">
                <a:solidFill>
                  <a:srgbClr val="9E0B0F"/>
                </a:solidFill>
                <a:latin typeface="Arial"/>
                <a:ea typeface="Arial"/>
                <a:cs typeface="Arial"/>
                <a:sym typeface="Arial"/>
              </a:defRPr>
            </a:lvl1pPr>
          </a:lstStyle>
          <a:p>
            <a:pPr defTabSz="514312">
              <a:lnSpc>
                <a:spcPct val="90000"/>
              </a:lnSpc>
              <a:spcBef>
                <a:spcPts val="563"/>
              </a:spcBef>
            </a:pPr>
            <a:r>
              <a:rPr lang="en-US" sz="1000" b="0" cap="none" dirty="0">
                <a:solidFill>
                  <a:schemeClr val="tx1"/>
                </a:solidFill>
                <a:latin typeface="+mn-lt"/>
                <a:ea typeface="+mn-ea"/>
                <a:cs typeface="+mn-cs"/>
              </a:rPr>
              <a:t>*</a:t>
            </a:r>
            <a:r>
              <a:rPr lang="en-US" sz="1000" b="0" cap="none" dirty="0" err="1">
                <a:solidFill>
                  <a:schemeClr val="tx1"/>
                </a:solidFill>
                <a:latin typeface="+mn-lt"/>
                <a:ea typeface="+mn-ea"/>
                <a:cs typeface="+mn-cs"/>
              </a:rPr>
              <a:t>Tình</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trạng</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suy</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giảm</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miễn</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dịch</a:t>
            </a:r>
            <a:r>
              <a:rPr lang="en-US" sz="1000" b="0" cap="none" dirty="0">
                <a:solidFill>
                  <a:schemeClr val="tx1"/>
                </a:solidFill>
                <a:latin typeface="+mn-lt"/>
                <a:ea typeface="+mn-ea"/>
                <a:cs typeface="+mn-cs"/>
              </a:rPr>
              <a:t> do </a:t>
            </a:r>
            <a:r>
              <a:rPr lang="en-US" sz="1000" b="0" cap="none" dirty="0" err="1">
                <a:solidFill>
                  <a:schemeClr val="tx1"/>
                </a:solidFill>
                <a:latin typeface="+mn-lt"/>
                <a:ea typeface="+mn-ea"/>
                <a:cs typeface="+mn-cs"/>
              </a:rPr>
              <a:t>bệnh</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lý</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hoặc</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dùng</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thuốc</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ức</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chế</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miễn</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dịch</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cũng</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có</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thể</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làm</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tăng</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nguy</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cơ</a:t>
            </a:r>
            <a:r>
              <a:rPr lang="en-US" sz="1000" b="0" cap="none" dirty="0">
                <a:solidFill>
                  <a:schemeClr val="tx1"/>
                </a:solidFill>
                <a:latin typeface="+mn-lt"/>
                <a:ea typeface="+mn-ea"/>
                <a:cs typeface="+mn-cs"/>
              </a:rPr>
              <a:t> </a:t>
            </a:r>
            <a:r>
              <a:rPr lang="en-US" sz="1000" b="0" cap="none" dirty="0" err="1">
                <a:solidFill>
                  <a:schemeClr val="tx1"/>
                </a:solidFill>
                <a:latin typeface="+mn-lt"/>
                <a:ea typeface="+mn-ea"/>
                <a:cs typeface="+mn-cs"/>
              </a:rPr>
              <a:t>nhiễm</a:t>
            </a:r>
            <a:r>
              <a:rPr lang="en-US" sz="1000" b="0" cap="none" dirty="0">
                <a:solidFill>
                  <a:schemeClr val="tx1"/>
                </a:solidFill>
                <a:latin typeface="+mn-lt"/>
                <a:ea typeface="+mn-ea"/>
                <a:cs typeface="+mn-cs"/>
              </a:rPr>
              <a:t> HZ</a:t>
            </a:r>
            <a:r>
              <a:rPr lang="en-US" sz="1000" b="0" cap="none" baseline="30000" dirty="0">
                <a:solidFill>
                  <a:schemeClr val="tx1"/>
                </a:solidFill>
                <a:latin typeface="+mn-lt"/>
                <a:ea typeface="+mn-ea"/>
                <a:cs typeface="+mn-cs"/>
              </a:rPr>
              <a:t>1</a:t>
            </a:r>
            <a:r>
              <a:rPr lang="en-US" sz="1000" b="0" cap="none" dirty="0">
                <a:solidFill>
                  <a:schemeClr val="tx1"/>
                </a:solidFill>
                <a:latin typeface="+mn-lt"/>
                <a:ea typeface="+mn-ea"/>
                <a:cs typeface="+mn-cs"/>
              </a:rPr>
              <a:t>. </a:t>
            </a:r>
            <a:r>
              <a:rPr lang="en-US" sz="1000" cap="none" dirty="0">
                <a:solidFill>
                  <a:schemeClr val="tx1"/>
                </a:solidFill>
                <a:latin typeface="+mn-lt"/>
                <a:ea typeface="+mn-ea"/>
                <a:cs typeface="+mn-cs"/>
              </a:rPr>
              <a:t>HZ:</a:t>
            </a:r>
            <a:r>
              <a:rPr lang="en-US" sz="1000" b="0" cap="none" dirty="0">
                <a:solidFill>
                  <a:schemeClr val="tx1"/>
                </a:solidFill>
                <a:latin typeface="+mn-lt"/>
                <a:ea typeface="+mn-ea"/>
                <a:cs typeface="+mn-cs"/>
              </a:rPr>
              <a:t> Herpes zoster; </a:t>
            </a:r>
            <a:r>
              <a:rPr lang="en-US" sz="1000" cap="none" dirty="0">
                <a:solidFill>
                  <a:schemeClr val="tx1"/>
                </a:solidFill>
                <a:latin typeface="+mn-lt"/>
                <a:ea typeface="+mn-ea"/>
                <a:cs typeface="+mn-cs"/>
              </a:rPr>
              <a:t>VZV:</a:t>
            </a:r>
            <a:r>
              <a:rPr lang="en-US" sz="1000" b="0" cap="none" dirty="0">
                <a:solidFill>
                  <a:schemeClr val="tx1"/>
                </a:solidFill>
                <a:latin typeface="+mn-lt"/>
                <a:ea typeface="+mn-ea"/>
                <a:cs typeface="+mn-cs"/>
              </a:rPr>
              <a:t> varicella zoster virus.</a:t>
            </a:r>
            <a:br>
              <a:rPr lang="en-US" sz="1000" b="0" cap="none" dirty="0">
                <a:solidFill>
                  <a:schemeClr val="tx1"/>
                </a:solidFill>
                <a:latin typeface="+mn-lt"/>
                <a:ea typeface="+mn-ea"/>
                <a:cs typeface="+mn-cs"/>
              </a:rPr>
            </a:br>
            <a:r>
              <a:rPr lang="en-US" sz="1000" cap="none" dirty="0">
                <a:solidFill>
                  <a:schemeClr val="tx1"/>
                </a:solidFill>
                <a:latin typeface="+mn-lt"/>
                <a:ea typeface="+mn-ea"/>
                <a:cs typeface="+mn-cs"/>
              </a:rPr>
              <a:t>Tài </a:t>
            </a:r>
            <a:r>
              <a:rPr lang="en-US" sz="1000" cap="none" dirty="0" err="1">
                <a:solidFill>
                  <a:schemeClr val="tx1"/>
                </a:solidFill>
                <a:latin typeface="+mn-lt"/>
                <a:ea typeface="+mn-ea"/>
                <a:cs typeface="+mn-cs"/>
              </a:rPr>
              <a:t>liệu</a:t>
            </a:r>
            <a:r>
              <a:rPr lang="en-US" sz="1000" cap="none" dirty="0">
                <a:solidFill>
                  <a:schemeClr val="tx1"/>
                </a:solidFill>
                <a:latin typeface="+mn-lt"/>
                <a:ea typeface="+mn-ea"/>
                <a:cs typeface="+mn-cs"/>
              </a:rPr>
              <a:t> </a:t>
            </a:r>
            <a:r>
              <a:rPr lang="en-US" sz="1000" cap="none" dirty="0" err="1">
                <a:solidFill>
                  <a:schemeClr val="tx1"/>
                </a:solidFill>
                <a:latin typeface="+mn-lt"/>
                <a:ea typeface="+mn-ea"/>
                <a:cs typeface="+mn-cs"/>
              </a:rPr>
              <a:t>tham</a:t>
            </a:r>
            <a:r>
              <a:rPr lang="en-US" sz="1000" cap="none" dirty="0">
                <a:solidFill>
                  <a:schemeClr val="tx1"/>
                </a:solidFill>
                <a:latin typeface="+mn-lt"/>
                <a:ea typeface="+mn-ea"/>
                <a:cs typeface="+mn-cs"/>
              </a:rPr>
              <a:t> </a:t>
            </a:r>
            <a:r>
              <a:rPr lang="en-US" sz="1000" cap="none" dirty="0" err="1">
                <a:solidFill>
                  <a:schemeClr val="tx1"/>
                </a:solidFill>
                <a:latin typeface="+mn-lt"/>
                <a:ea typeface="+mn-ea"/>
                <a:cs typeface="+mn-cs"/>
              </a:rPr>
              <a:t>khảo</a:t>
            </a:r>
            <a:r>
              <a:rPr lang="en-US" sz="1000" cap="none" dirty="0">
                <a:solidFill>
                  <a:schemeClr val="tx1"/>
                </a:solidFill>
                <a:latin typeface="+mn-lt"/>
                <a:ea typeface="+mn-ea"/>
                <a:cs typeface="+mn-cs"/>
              </a:rPr>
              <a:t>: 1. </a:t>
            </a:r>
            <a:r>
              <a:rPr lang="en-US" sz="1000" b="0" cap="none" dirty="0">
                <a:solidFill>
                  <a:schemeClr val="tx1"/>
                </a:solidFill>
                <a:latin typeface="+mn-lt"/>
                <a:ea typeface="+mn-ea"/>
                <a:cs typeface="+mn-cs"/>
              </a:rPr>
              <a:t>Harpaz R, et al. </a:t>
            </a:r>
            <a:r>
              <a:rPr lang="en-US" sz="1000" b="0" i="1" cap="none" dirty="0">
                <a:solidFill>
                  <a:schemeClr val="tx1"/>
                </a:solidFill>
                <a:latin typeface="+mn-lt"/>
                <a:ea typeface="+mn-ea"/>
                <a:cs typeface="+mn-cs"/>
              </a:rPr>
              <a:t>MMWR </a:t>
            </a:r>
            <a:r>
              <a:rPr lang="en-US" sz="1000" b="0" i="1" cap="none" dirty="0" err="1">
                <a:solidFill>
                  <a:schemeClr val="tx1"/>
                </a:solidFill>
                <a:latin typeface="+mn-lt"/>
                <a:ea typeface="+mn-ea"/>
                <a:cs typeface="+mn-cs"/>
              </a:rPr>
              <a:t>Recomm</a:t>
            </a:r>
            <a:r>
              <a:rPr lang="en-US" sz="1000" b="0" i="1" cap="none" dirty="0">
                <a:solidFill>
                  <a:schemeClr val="tx1"/>
                </a:solidFill>
                <a:latin typeface="+mn-lt"/>
                <a:ea typeface="+mn-ea"/>
                <a:cs typeface="+mn-cs"/>
              </a:rPr>
              <a:t> Rep. </a:t>
            </a:r>
            <a:r>
              <a:rPr lang="en-US" sz="1000" b="0" cap="none" dirty="0">
                <a:solidFill>
                  <a:schemeClr val="tx1"/>
                </a:solidFill>
                <a:latin typeface="+mn-lt"/>
                <a:ea typeface="+mn-ea"/>
                <a:cs typeface="+mn-cs"/>
              </a:rPr>
              <a:t>2008;57:1–30. </a:t>
            </a:r>
            <a:r>
              <a:rPr lang="en-US" sz="1000" cap="none" dirty="0">
                <a:solidFill>
                  <a:schemeClr val="tx1"/>
                </a:solidFill>
                <a:latin typeface="+mn-lt"/>
                <a:ea typeface="+mn-ea"/>
                <a:cs typeface="+mn-cs"/>
              </a:rPr>
              <a:t>2. </a:t>
            </a:r>
            <a:r>
              <a:rPr lang="en-US" sz="1000" b="0" cap="none" dirty="0">
                <a:solidFill>
                  <a:schemeClr val="tx1"/>
                </a:solidFill>
                <a:latin typeface="+mn-lt"/>
                <a:ea typeface="+mn-ea"/>
                <a:cs typeface="+mn-cs"/>
              </a:rPr>
              <a:t>Arvin A. </a:t>
            </a:r>
            <a:r>
              <a:rPr lang="en-US" sz="1000" b="0" i="1" cap="none" dirty="0">
                <a:solidFill>
                  <a:schemeClr val="tx1"/>
                </a:solidFill>
                <a:latin typeface="+mn-lt"/>
                <a:ea typeface="+mn-ea"/>
                <a:cs typeface="+mn-cs"/>
              </a:rPr>
              <a:t>N Engl J Med. </a:t>
            </a:r>
            <a:r>
              <a:rPr lang="en-US" sz="1000" b="0" cap="none" dirty="0">
                <a:solidFill>
                  <a:schemeClr val="tx1"/>
                </a:solidFill>
                <a:latin typeface="+mn-lt"/>
                <a:ea typeface="+mn-ea"/>
                <a:cs typeface="+mn-cs"/>
              </a:rPr>
              <a:t>2005;352:2266–2267. </a:t>
            </a:r>
            <a:r>
              <a:rPr lang="en-US" sz="1000" cap="none" dirty="0">
                <a:solidFill>
                  <a:schemeClr val="tx1"/>
                </a:solidFill>
                <a:latin typeface="+mn-lt"/>
                <a:ea typeface="+mn-ea"/>
                <a:cs typeface="+mn-cs"/>
              </a:rPr>
              <a:t>3.</a:t>
            </a:r>
            <a:r>
              <a:rPr lang="en-US" sz="1000" b="0" cap="none" dirty="0">
                <a:solidFill>
                  <a:schemeClr val="tx1"/>
                </a:solidFill>
                <a:latin typeface="+mn-lt"/>
                <a:ea typeface="+mn-ea"/>
                <a:cs typeface="+mn-cs"/>
              </a:rPr>
              <a:t> Tseng HF, et al. </a:t>
            </a:r>
            <a:r>
              <a:rPr lang="en-US" sz="1000" b="0" i="1" cap="none" dirty="0">
                <a:solidFill>
                  <a:schemeClr val="tx1"/>
                </a:solidFill>
                <a:latin typeface="+mn-lt"/>
                <a:ea typeface="+mn-ea"/>
                <a:cs typeface="+mn-cs"/>
              </a:rPr>
              <a:t>J Infect Dis. </a:t>
            </a:r>
            <a:r>
              <a:rPr lang="en-US" sz="1000" b="0" cap="none" dirty="0">
                <a:solidFill>
                  <a:schemeClr val="tx1"/>
                </a:solidFill>
                <a:latin typeface="+mn-lt"/>
                <a:ea typeface="+mn-ea"/>
                <a:cs typeface="+mn-cs"/>
              </a:rPr>
              <a:t>2016;213:1872–1875. </a:t>
            </a:r>
          </a:p>
        </p:txBody>
      </p:sp>
      <p:pic>
        <p:nvPicPr>
          <p:cNvPr id="56" name="Picture 55" descr="A diagram of a graph&#10;&#10;AI-generated content may be incorrect.">
            <a:extLst>
              <a:ext uri="{FF2B5EF4-FFF2-40B4-BE49-F238E27FC236}">
                <a16:creationId xmlns:a16="http://schemas.microsoft.com/office/drawing/2014/main" id="{4BDCA709-310C-72B6-2920-A53AD91203A9}"/>
              </a:ext>
            </a:extLst>
          </p:cNvPr>
          <p:cNvPicPr>
            <a:picLocks noChangeAspect="1"/>
          </p:cNvPicPr>
          <p:nvPr/>
        </p:nvPicPr>
        <p:blipFill>
          <a:blip r:embed="rId2"/>
          <a:srcRect l="2646" t="7896" r="2629" b="5342"/>
          <a:stretch/>
        </p:blipFill>
        <p:spPr>
          <a:xfrm>
            <a:off x="255674" y="1080861"/>
            <a:ext cx="6350729" cy="2835702"/>
          </a:xfrm>
          <a:prstGeom prst="rect">
            <a:avLst/>
          </a:prstGeom>
          <a:noFill/>
        </p:spPr>
      </p:pic>
    </p:spTree>
    <p:extLst>
      <p:ext uri="{BB962C8B-B14F-4D97-AF65-F5344CB8AC3E}">
        <p14:creationId xmlns:p14="http://schemas.microsoft.com/office/powerpoint/2010/main" val="20045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9E5A-93D4-28A6-B094-5C5F03AFB873}"/>
              </a:ext>
            </a:extLst>
          </p:cNvPr>
          <p:cNvSpPr>
            <a:spLocks noGrp="1"/>
          </p:cNvSpPr>
          <p:nvPr>
            <p:ph type="title"/>
          </p:nvPr>
        </p:nvSpPr>
        <p:spPr>
          <a:xfrm>
            <a:off x="270231" y="212390"/>
            <a:ext cx="5841906" cy="441723"/>
          </a:xfrm>
        </p:spPr>
        <p:txBody>
          <a:bodyPr>
            <a:noAutofit/>
          </a:bodyPr>
          <a:lstStyle/>
          <a:p>
            <a:r>
              <a:rPr lang="en-US" sz="2000" b="1"/>
              <a:t>Những bệnh có thể ngừa được bằng vaccine</a:t>
            </a:r>
          </a:p>
        </p:txBody>
      </p:sp>
      <p:pic>
        <p:nvPicPr>
          <p:cNvPr id="5" name="Content Placeholder 3">
            <a:extLst>
              <a:ext uri="{FF2B5EF4-FFF2-40B4-BE49-F238E27FC236}">
                <a16:creationId xmlns:a16="http://schemas.microsoft.com/office/drawing/2014/main" id="{BAB17330-DF3B-09FF-E057-706FAFC03056}"/>
              </a:ext>
            </a:extLst>
          </p:cNvPr>
          <p:cNvPicPr>
            <a:picLocks noGrp="1" noChangeAspect="1"/>
          </p:cNvPicPr>
          <p:nvPr>
            <p:ph idx="1"/>
          </p:nvPr>
        </p:nvPicPr>
        <p:blipFill>
          <a:blip r:embed="rId2"/>
          <a:stretch>
            <a:fillRect/>
          </a:stretch>
        </p:blipFill>
        <p:spPr>
          <a:xfrm>
            <a:off x="1091142" y="1049338"/>
            <a:ext cx="4675716" cy="3506787"/>
          </a:xfrm>
          <a:prstGeom prst="rect">
            <a:avLst/>
          </a:prstGeom>
        </p:spPr>
      </p:pic>
    </p:spTree>
    <p:extLst>
      <p:ext uri="{BB962C8B-B14F-4D97-AF65-F5344CB8AC3E}">
        <p14:creationId xmlns:p14="http://schemas.microsoft.com/office/powerpoint/2010/main" val="2253104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704E82-5FC5-AFEE-BF99-04ED73B0F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 b="2927"/>
          <a:stretch>
            <a:fillRect/>
          </a:stretch>
        </p:blipFill>
        <p:spPr bwMode="auto">
          <a:xfrm>
            <a:off x="11" y="825824"/>
            <a:ext cx="6857989" cy="3777982"/>
          </a:xfrm>
          <a:prstGeom prst="rect">
            <a:avLst/>
          </a:prstGeom>
          <a:solidFill>
            <a:srgbClr val="FFFFFF"/>
          </a:solidFill>
        </p:spPr>
      </p:pic>
      <p:sp>
        <p:nvSpPr>
          <p:cNvPr id="6" name="TextBox 5">
            <a:extLst>
              <a:ext uri="{FF2B5EF4-FFF2-40B4-BE49-F238E27FC236}">
                <a16:creationId xmlns:a16="http://schemas.microsoft.com/office/drawing/2014/main" id="{F2F14F88-FC6E-1B63-AA1F-A3A2334EB724}"/>
              </a:ext>
            </a:extLst>
          </p:cNvPr>
          <p:cNvSpPr txBox="1"/>
          <p:nvPr/>
        </p:nvSpPr>
        <p:spPr>
          <a:xfrm>
            <a:off x="0" y="4878898"/>
            <a:ext cx="5960533" cy="178960"/>
          </a:xfrm>
          <a:prstGeom prst="rect">
            <a:avLst/>
          </a:prstGeom>
          <a:solidFill>
            <a:schemeClr val="bg1"/>
          </a:solidFill>
        </p:spPr>
        <p:txBody>
          <a:bodyPr wrap="square">
            <a:spAutoFit/>
          </a:bodyPr>
          <a:lstStyle/>
          <a:p>
            <a:r>
              <a:rPr lang="en-US" sz="563">
                <a:solidFill>
                  <a:srgbClr val="1B1B1B"/>
                </a:solidFill>
                <a:latin typeface="Roboto Mono Web"/>
              </a:rPr>
              <a:t>Safonova, E., Yawn, B. P., Welte, T., &amp; Wang, C. (2023). Risk factors for herpes zoster: should people with asthma or COPD be vaccinated?. </a:t>
            </a:r>
            <a:r>
              <a:rPr lang="en-US" sz="563" i="1">
                <a:solidFill>
                  <a:srgbClr val="1B1B1B"/>
                </a:solidFill>
                <a:latin typeface="Roboto Mono Web"/>
              </a:rPr>
              <a:t>Respiratory research</a:t>
            </a:r>
            <a:r>
              <a:rPr lang="en-US" sz="563">
                <a:solidFill>
                  <a:srgbClr val="1B1B1B"/>
                </a:solidFill>
                <a:latin typeface="Roboto Mono Web"/>
              </a:rPr>
              <a:t>, </a:t>
            </a:r>
            <a:r>
              <a:rPr lang="en-US" sz="563" i="1">
                <a:solidFill>
                  <a:srgbClr val="1B1B1B"/>
                </a:solidFill>
                <a:latin typeface="Roboto Mono Web"/>
              </a:rPr>
              <a:t>24</a:t>
            </a:r>
            <a:r>
              <a:rPr lang="en-US" sz="563">
                <a:solidFill>
                  <a:srgbClr val="1B1B1B"/>
                </a:solidFill>
                <a:latin typeface="Roboto Mono Web"/>
              </a:rPr>
              <a:t>(1), 35. </a:t>
            </a:r>
            <a:endParaRPr lang="en-US" sz="563"/>
          </a:p>
        </p:txBody>
      </p:sp>
      <p:sp>
        <p:nvSpPr>
          <p:cNvPr id="2" name="Oval 1">
            <a:extLst>
              <a:ext uri="{FF2B5EF4-FFF2-40B4-BE49-F238E27FC236}">
                <a16:creationId xmlns:a16="http://schemas.microsoft.com/office/drawing/2014/main" id="{77E62AB0-1D7E-D07C-8905-D077028F9DDC}"/>
              </a:ext>
            </a:extLst>
          </p:cNvPr>
          <p:cNvSpPr/>
          <p:nvPr/>
        </p:nvSpPr>
        <p:spPr bwMode="auto">
          <a:xfrm>
            <a:off x="6170212" y="882595"/>
            <a:ext cx="687777" cy="564542"/>
          </a:xfrm>
          <a:prstGeom prst="ellipse">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err="1">
              <a:solidFill>
                <a:srgbClr val="FFFFFF"/>
              </a:solidFill>
              <a:latin typeface="Arial"/>
            </a:endParaRPr>
          </a:p>
        </p:txBody>
      </p:sp>
      <p:sp>
        <p:nvSpPr>
          <p:cNvPr id="3" name="Title 1">
            <a:extLst>
              <a:ext uri="{FF2B5EF4-FFF2-40B4-BE49-F238E27FC236}">
                <a16:creationId xmlns:a16="http://schemas.microsoft.com/office/drawing/2014/main" id="{4A60F54D-7931-AE96-BCA3-B9EA990A8FAC}"/>
              </a:ext>
            </a:extLst>
          </p:cNvPr>
          <p:cNvSpPr>
            <a:spLocks noGrp="1"/>
          </p:cNvSpPr>
          <p:nvPr>
            <p:ph type="title"/>
          </p:nvPr>
        </p:nvSpPr>
        <p:spPr>
          <a:xfrm>
            <a:off x="281927" y="138023"/>
            <a:ext cx="5853697" cy="536907"/>
          </a:xfrm>
        </p:spPr>
        <p:txBody>
          <a:bodyPr>
            <a:noAutofit/>
          </a:bodyPr>
          <a:lstStyle/>
          <a:p>
            <a:r>
              <a:rPr lang="en-NZ" sz="2400"/>
              <a:t>Zona và Hen, COPD</a:t>
            </a:r>
            <a:endParaRPr lang="en-US" sz="2400" dirty="0"/>
          </a:p>
        </p:txBody>
      </p:sp>
    </p:spTree>
    <p:extLst>
      <p:ext uri="{BB962C8B-B14F-4D97-AF65-F5344CB8AC3E}">
        <p14:creationId xmlns:p14="http://schemas.microsoft.com/office/powerpoint/2010/main" val="2999426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4086-7DC4-19E5-30BE-EBB1E5EA2F30}"/>
              </a:ext>
            </a:extLst>
          </p:cNvPr>
          <p:cNvSpPr>
            <a:spLocks noGrp="1"/>
          </p:cNvSpPr>
          <p:nvPr>
            <p:ph type="title"/>
          </p:nvPr>
        </p:nvSpPr>
        <p:spPr>
          <a:xfrm>
            <a:off x="281927" y="138023"/>
            <a:ext cx="5853697" cy="536907"/>
          </a:xfrm>
        </p:spPr>
        <p:txBody>
          <a:bodyPr>
            <a:noAutofit/>
          </a:bodyPr>
          <a:lstStyle/>
          <a:p>
            <a:pPr algn="ctr"/>
            <a:r>
              <a:rPr lang="en-NZ" sz="1350" dirty="0"/>
              <a:t>Hiệu </a:t>
            </a:r>
            <a:r>
              <a:rPr lang="en-NZ" sz="1350" dirty="0" err="1"/>
              <a:t>lực</a:t>
            </a:r>
            <a:r>
              <a:rPr lang="en-NZ" sz="1350" dirty="0"/>
              <a:t> </a:t>
            </a:r>
            <a:r>
              <a:rPr lang="en-NZ" sz="1350" dirty="0" err="1"/>
              <a:t>ngừa</a:t>
            </a:r>
            <a:r>
              <a:rPr lang="en-NZ" sz="1350" dirty="0"/>
              <a:t> zona </a:t>
            </a:r>
            <a:r>
              <a:rPr lang="en-NZ" sz="1350" dirty="0" err="1"/>
              <a:t>của</a:t>
            </a:r>
            <a:r>
              <a:rPr lang="en-NZ" sz="1350" dirty="0"/>
              <a:t> </a:t>
            </a:r>
            <a:r>
              <a:rPr lang="en-NZ" sz="1350" dirty="0" err="1"/>
              <a:t>vắc</a:t>
            </a:r>
            <a:r>
              <a:rPr lang="en-NZ" sz="1350" dirty="0"/>
              <a:t> </a:t>
            </a:r>
            <a:r>
              <a:rPr lang="en-NZ" sz="1350" dirty="0" err="1"/>
              <a:t>xin</a:t>
            </a:r>
            <a:r>
              <a:rPr lang="en-NZ" sz="1350" dirty="0"/>
              <a:t> </a:t>
            </a:r>
            <a:r>
              <a:rPr lang="en-NZ" sz="1350" dirty="0" err="1"/>
              <a:t>cho</a:t>
            </a:r>
            <a:r>
              <a:rPr lang="en-NZ" sz="1350" dirty="0"/>
              <a:t> </a:t>
            </a:r>
            <a:r>
              <a:rPr lang="en-NZ" sz="1350" dirty="0" err="1"/>
              <a:t>người</a:t>
            </a:r>
            <a:r>
              <a:rPr lang="en-NZ" sz="1350" dirty="0"/>
              <a:t> </a:t>
            </a:r>
            <a:r>
              <a:rPr lang="en-NZ" sz="1350" dirty="0" err="1"/>
              <a:t>bệnh</a:t>
            </a:r>
            <a:r>
              <a:rPr lang="en-NZ" sz="1350" dirty="0"/>
              <a:t> </a:t>
            </a:r>
            <a:r>
              <a:rPr lang="en-NZ" sz="1350" dirty="0" err="1"/>
              <a:t>trên</a:t>
            </a:r>
            <a:r>
              <a:rPr lang="en-NZ" sz="1350" dirty="0"/>
              <a:t> 50 </a:t>
            </a:r>
            <a:r>
              <a:rPr lang="en-NZ" sz="1350" dirty="0" err="1"/>
              <a:t>tuổi</a:t>
            </a:r>
            <a:r>
              <a:rPr lang="en-NZ" sz="1350" dirty="0"/>
              <a:t> </a:t>
            </a:r>
            <a:r>
              <a:rPr lang="en-NZ" sz="1350" dirty="0" err="1"/>
              <a:t>có</a:t>
            </a:r>
            <a:r>
              <a:rPr lang="en-NZ" sz="1350" dirty="0"/>
              <a:t> </a:t>
            </a:r>
            <a:r>
              <a:rPr lang="en-NZ" sz="1350" dirty="0" err="1"/>
              <a:t>bệnh</a:t>
            </a:r>
            <a:r>
              <a:rPr lang="en-NZ" sz="1350" dirty="0"/>
              <a:t> </a:t>
            </a:r>
            <a:r>
              <a:rPr lang="en-NZ" sz="1350" dirty="0" err="1"/>
              <a:t>nền</a:t>
            </a:r>
            <a:r>
              <a:rPr lang="en-NZ" sz="1350" dirty="0"/>
              <a:t> (</a:t>
            </a:r>
            <a:r>
              <a:rPr lang="en-NZ" sz="1350" dirty="0" err="1"/>
              <a:t>phân</a:t>
            </a:r>
            <a:r>
              <a:rPr lang="en-NZ" sz="1350" dirty="0"/>
              <a:t> </a:t>
            </a:r>
            <a:r>
              <a:rPr lang="en-NZ" sz="1350" dirty="0" err="1"/>
              <a:t>tích</a:t>
            </a:r>
            <a:r>
              <a:rPr lang="en-NZ" sz="1350" dirty="0"/>
              <a:t> </a:t>
            </a:r>
            <a:r>
              <a:rPr lang="en-NZ" sz="1350" dirty="0" err="1"/>
              <a:t>hậu</a:t>
            </a:r>
            <a:r>
              <a:rPr lang="en-NZ" sz="1350" dirty="0"/>
              <a:t> </a:t>
            </a:r>
            <a:r>
              <a:rPr lang="en-NZ" sz="1350" dirty="0" err="1"/>
              <a:t>kỳ</a:t>
            </a:r>
            <a:r>
              <a:rPr lang="en-NZ" sz="1350" dirty="0"/>
              <a:t> </a:t>
            </a:r>
            <a:r>
              <a:rPr lang="en-NZ" sz="1350" dirty="0" err="1"/>
              <a:t>tổng</a:t>
            </a:r>
            <a:r>
              <a:rPr lang="en-NZ" sz="1350" dirty="0"/>
              <a:t> </a:t>
            </a:r>
            <a:r>
              <a:rPr lang="en-NZ" sz="1350" dirty="0" err="1"/>
              <a:t>hợp</a:t>
            </a:r>
            <a:r>
              <a:rPr lang="en-NZ" sz="1350" dirty="0"/>
              <a:t> </a:t>
            </a:r>
            <a:r>
              <a:rPr lang="en-NZ" sz="1350" dirty="0" err="1"/>
              <a:t>từ</a:t>
            </a:r>
            <a:r>
              <a:rPr lang="en-NZ" sz="1350" dirty="0"/>
              <a:t> 2 </a:t>
            </a:r>
            <a:r>
              <a:rPr lang="en-NZ" sz="1350" dirty="0" err="1"/>
              <a:t>nghiên</a:t>
            </a:r>
            <a:r>
              <a:rPr lang="en-NZ" sz="1350" dirty="0"/>
              <a:t> cứu ZOE-50/70)</a:t>
            </a:r>
            <a:r>
              <a:rPr lang="en-NZ" sz="1350" baseline="30000" dirty="0"/>
              <a:t>1</a:t>
            </a:r>
            <a:endParaRPr lang="en-US" sz="1125" dirty="0"/>
          </a:p>
        </p:txBody>
      </p:sp>
      <p:sp>
        <p:nvSpPr>
          <p:cNvPr id="4" name="Subtitle 10">
            <a:extLst>
              <a:ext uri="{FF2B5EF4-FFF2-40B4-BE49-F238E27FC236}">
                <a16:creationId xmlns:a16="http://schemas.microsoft.com/office/drawing/2014/main" id="{FA93A2C4-EA9C-235F-9B54-2A104E9CE163}"/>
              </a:ext>
            </a:extLst>
          </p:cNvPr>
          <p:cNvSpPr txBox="1">
            <a:spLocks/>
          </p:cNvSpPr>
          <p:nvPr/>
        </p:nvSpPr>
        <p:spPr>
          <a:xfrm>
            <a:off x="362687" y="1252291"/>
            <a:ext cx="6132628" cy="270605"/>
          </a:xfrm>
          <a:prstGeom prst="rect">
            <a:avLst/>
          </a:prstGeom>
        </p:spPr>
        <p:txBody>
          <a:bodyPr vert="horz" lIns="68580" tIns="34290" rIns="68580" bIns="34290" rtlCol="0">
            <a:noAutofit/>
          </a:bodyPr>
          <a:lstStyle>
            <a:lvl1pPr marL="171450" indent="-171450" algn="just" defTabSz="685800" rtl="0" eaLnBrk="1" latinLnBrk="0" hangingPunct="1">
              <a:lnSpc>
                <a:spcPct val="90000"/>
              </a:lnSpc>
              <a:spcBef>
                <a:spcPts val="750"/>
              </a:spcBef>
              <a:buFont typeface="Arial" panose="020B0604020202020204" pitchFamily="34" charset="0"/>
              <a:buChar char="•"/>
              <a:defRPr sz="2100" kern="1200">
                <a:solidFill>
                  <a:schemeClr val="accent6">
                    <a:lumMod val="50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Arial" panose="020B0604020202020204" pitchFamily="34" charset="0"/>
              <a:buChar char="•"/>
              <a:defRPr sz="1800" kern="1200">
                <a:solidFill>
                  <a:schemeClr val="accent6">
                    <a:lumMod val="50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Arial" panose="020B0604020202020204" pitchFamily="34" charset="0"/>
              <a:buChar char="•"/>
              <a:defRPr sz="1500" kern="1200">
                <a:solidFill>
                  <a:schemeClr val="accent6">
                    <a:lumMod val="50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Arial" panose="020B0604020202020204" pitchFamily="34" charset="0"/>
              <a:buChar char="•"/>
              <a:defRPr sz="1350" kern="1200">
                <a:solidFill>
                  <a:schemeClr val="accent6">
                    <a:lumMod val="50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Arial" panose="020B0604020202020204" pitchFamily="34" charset="0"/>
              <a:buChar char="•"/>
              <a:defRPr sz="1350" kern="1200">
                <a:solidFill>
                  <a:schemeClr val="accent6">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NZ" sz="1050" dirty="0" err="1">
                <a:solidFill>
                  <a:srgbClr val="002060"/>
                </a:solidFill>
              </a:rPr>
              <a:t>mTVC</a:t>
            </a:r>
            <a:r>
              <a:rPr lang="en-NZ" sz="1050" dirty="0">
                <a:solidFill>
                  <a:srgbClr val="002060"/>
                </a:solidFill>
              </a:rPr>
              <a:t>; </a:t>
            </a:r>
            <a:r>
              <a:rPr lang="vi-VN" sz="1050" dirty="0">
                <a:solidFill>
                  <a:srgbClr val="002060"/>
                </a:solidFill>
              </a:rPr>
              <a:t>Đợt HZ đầu tiên hoặc duy nhất trong toàn bộ thời gian nghiên cứu </a:t>
            </a:r>
            <a:r>
              <a:rPr lang="en-US" sz="1050" dirty="0">
                <a:solidFill>
                  <a:srgbClr val="002060"/>
                </a:solidFill>
              </a:rPr>
              <a:t>ở </a:t>
            </a:r>
            <a:r>
              <a:rPr lang="en-US" sz="1050" dirty="0" err="1">
                <a:solidFill>
                  <a:srgbClr val="002060"/>
                </a:solidFill>
              </a:rPr>
              <a:t>những</a:t>
            </a:r>
            <a:r>
              <a:rPr lang="en-US" sz="1050" dirty="0">
                <a:solidFill>
                  <a:srgbClr val="002060"/>
                </a:solidFill>
              </a:rPr>
              <a:t> </a:t>
            </a:r>
            <a:r>
              <a:rPr lang="en-US" sz="1050" dirty="0" err="1">
                <a:solidFill>
                  <a:srgbClr val="002060"/>
                </a:solidFill>
              </a:rPr>
              <a:t>đối</a:t>
            </a:r>
            <a:r>
              <a:rPr lang="en-US" sz="1050" dirty="0">
                <a:solidFill>
                  <a:srgbClr val="002060"/>
                </a:solidFill>
              </a:rPr>
              <a:t> </a:t>
            </a:r>
            <a:r>
              <a:rPr lang="en-US" sz="1050" dirty="0" err="1">
                <a:solidFill>
                  <a:srgbClr val="002060"/>
                </a:solidFill>
              </a:rPr>
              <a:t>tượng</a:t>
            </a:r>
            <a:r>
              <a:rPr lang="en-US" sz="1050" dirty="0">
                <a:solidFill>
                  <a:srgbClr val="002060"/>
                </a:solidFill>
              </a:rPr>
              <a:t> </a:t>
            </a:r>
            <a:r>
              <a:rPr lang="en-US" sz="1050" dirty="0" err="1">
                <a:solidFill>
                  <a:srgbClr val="002060"/>
                </a:solidFill>
              </a:rPr>
              <a:t>có</a:t>
            </a:r>
            <a:r>
              <a:rPr lang="en-US" sz="1050" dirty="0">
                <a:solidFill>
                  <a:srgbClr val="002060"/>
                </a:solidFill>
              </a:rPr>
              <a:t> </a:t>
            </a:r>
            <a:r>
              <a:rPr lang="en-US" sz="1050" dirty="0" err="1">
                <a:solidFill>
                  <a:srgbClr val="002060"/>
                </a:solidFill>
              </a:rPr>
              <a:t>bệnh</a:t>
            </a:r>
            <a:r>
              <a:rPr lang="en-US" sz="1050" dirty="0">
                <a:solidFill>
                  <a:srgbClr val="002060"/>
                </a:solidFill>
              </a:rPr>
              <a:t> </a:t>
            </a:r>
            <a:r>
              <a:rPr lang="en-US" sz="1050" dirty="0" err="1">
                <a:solidFill>
                  <a:srgbClr val="002060"/>
                </a:solidFill>
              </a:rPr>
              <a:t>nền</a:t>
            </a:r>
            <a:r>
              <a:rPr lang="en-US" sz="1050" dirty="0">
                <a:solidFill>
                  <a:srgbClr val="002060"/>
                </a:solidFill>
              </a:rPr>
              <a:t>, </a:t>
            </a:r>
            <a:r>
              <a:rPr lang="vi-VN" sz="1050" dirty="0">
                <a:solidFill>
                  <a:srgbClr val="002060"/>
                </a:solidFill>
              </a:rPr>
              <a:t>sử dụng phương pháp Poisson</a:t>
            </a:r>
            <a:endParaRPr lang="en-NZ" sz="1050" dirty="0">
              <a:solidFill>
                <a:srgbClr val="002060"/>
              </a:solidFill>
            </a:endParaRPr>
          </a:p>
        </p:txBody>
      </p:sp>
      <p:graphicFrame>
        <p:nvGraphicFramePr>
          <p:cNvPr id="5" name="Content Placeholder 8">
            <a:extLst>
              <a:ext uri="{FF2B5EF4-FFF2-40B4-BE49-F238E27FC236}">
                <a16:creationId xmlns:a16="http://schemas.microsoft.com/office/drawing/2014/main" id="{A9453C30-BB7A-648F-E0D8-BC4E0571A730}"/>
              </a:ext>
            </a:extLst>
          </p:cNvPr>
          <p:cNvGraphicFramePr>
            <a:graphicFrameLocks/>
          </p:cNvGraphicFramePr>
          <p:nvPr/>
        </p:nvGraphicFramePr>
        <p:xfrm>
          <a:off x="362687" y="1603560"/>
          <a:ext cx="6132628" cy="2517602"/>
        </p:xfrm>
        <a:graphic>
          <a:graphicData uri="http://schemas.openxmlformats.org/drawingml/2006/table">
            <a:tbl>
              <a:tblPr firstRow="1" firstCol="1" bandRow="1"/>
              <a:tblGrid>
                <a:gridCol w="1860757">
                  <a:extLst>
                    <a:ext uri="{9D8B030D-6E8A-4147-A177-3AD203B41FA5}">
                      <a16:colId xmlns:a16="http://schemas.microsoft.com/office/drawing/2014/main" val="2045770422"/>
                    </a:ext>
                  </a:extLst>
                </a:gridCol>
                <a:gridCol w="784753">
                  <a:extLst>
                    <a:ext uri="{9D8B030D-6E8A-4147-A177-3AD203B41FA5}">
                      <a16:colId xmlns:a16="http://schemas.microsoft.com/office/drawing/2014/main" val="1353085099"/>
                    </a:ext>
                  </a:extLst>
                </a:gridCol>
                <a:gridCol w="889215">
                  <a:extLst>
                    <a:ext uri="{9D8B030D-6E8A-4147-A177-3AD203B41FA5}">
                      <a16:colId xmlns:a16="http://schemas.microsoft.com/office/drawing/2014/main" val="3499675477"/>
                    </a:ext>
                  </a:extLst>
                </a:gridCol>
                <a:gridCol w="804209">
                  <a:extLst>
                    <a:ext uri="{9D8B030D-6E8A-4147-A177-3AD203B41FA5}">
                      <a16:colId xmlns:a16="http://schemas.microsoft.com/office/drawing/2014/main" val="552724476"/>
                    </a:ext>
                  </a:extLst>
                </a:gridCol>
                <a:gridCol w="875419">
                  <a:extLst>
                    <a:ext uri="{9D8B030D-6E8A-4147-A177-3AD203B41FA5}">
                      <a16:colId xmlns:a16="http://schemas.microsoft.com/office/drawing/2014/main" val="1184315119"/>
                    </a:ext>
                  </a:extLst>
                </a:gridCol>
                <a:gridCol w="918275">
                  <a:extLst>
                    <a:ext uri="{9D8B030D-6E8A-4147-A177-3AD203B41FA5}">
                      <a16:colId xmlns:a16="http://schemas.microsoft.com/office/drawing/2014/main" val="1967851015"/>
                    </a:ext>
                  </a:extLst>
                </a:gridCol>
              </a:tblGrid>
              <a:tr h="189000">
                <a:tc>
                  <a:txBody>
                    <a:bodyPr/>
                    <a:lstStyle>
                      <a:lvl1pPr marL="0" algn="l" defTabSz="685800" rtl="0" eaLnBrk="1" latinLnBrk="0" hangingPunct="1">
                        <a:defRPr sz="1350" b="1" kern="1200">
                          <a:solidFill>
                            <a:schemeClr val="lt1"/>
                          </a:solidFill>
                          <a:latin typeface="Arial"/>
                          <a:cs typeface="Noto Sans"/>
                        </a:defRPr>
                      </a:lvl1pPr>
                      <a:lvl2pPr marL="342900" algn="l" defTabSz="685800" rtl="0" eaLnBrk="1" latinLnBrk="0" hangingPunct="1">
                        <a:defRPr sz="1350" b="1" kern="1200">
                          <a:solidFill>
                            <a:schemeClr val="lt1"/>
                          </a:solidFill>
                          <a:latin typeface="Arial"/>
                          <a:cs typeface="Noto Sans"/>
                        </a:defRPr>
                      </a:lvl2pPr>
                      <a:lvl3pPr marL="685800" algn="l" defTabSz="685800" rtl="0" eaLnBrk="1" latinLnBrk="0" hangingPunct="1">
                        <a:defRPr sz="1350" b="1" kern="1200">
                          <a:solidFill>
                            <a:schemeClr val="lt1"/>
                          </a:solidFill>
                          <a:latin typeface="Arial"/>
                          <a:cs typeface="Noto Sans"/>
                        </a:defRPr>
                      </a:lvl3pPr>
                      <a:lvl4pPr marL="1028700" algn="l" defTabSz="685800" rtl="0" eaLnBrk="1" latinLnBrk="0" hangingPunct="1">
                        <a:defRPr sz="1350" b="1" kern="1200">
                          <a:solidFill>
                            <a:schemeClr val="lt1"/>
                          </a:solidFill>
                          <a:latin typeface="Arial"/>
                          <a:cs typeface="Noto Sans"/>
                        </a:defRPr>
                      </a:lvl4pPr>
                      <a:lvl5pPr marL="1371600" algn="l" defTabSz="685800" rtl="0" eaLnBrk="1" latinLnBrk="0" hangingPunct="1">
                        <a:defRPr sz="1350" b="1" kern="1200">
                          <a:solidFill>
                            <a:schemeClr val="lt1"/>
                          </a:solidFill>
                          <a:latin typeface="Arial"/>
                          <a:cs typeface="Noto Sans"/>
                        </a:defRPr>
                      </a:lvl5pPr>
                      <a:lvl6pPr marL="1714500" algn="l" defTabSz="685800" rtl="0" eaLnBrk="1" latinLnBrk="0" hangingPunct="1">
                        <a:defRPr sz="1350" b="1" kern="1200">
                          <a:solidFill>
                            <a:schemeClr val="lt1"/>
                          </a:solidFill>
                          <a:latin typeface="Arial"/>
                          <a:cs typeface="Noto Sans"/>
                        </a:defRPr>
                      </a:lvl6pPr>
                      <a:lvl7pPr marL="2057400" algn="l" defTabSz="685800" rtl="0" eaLnBrk="1" latinLnBrk="0" hangingPunct="1">
                        <a:defRPr sz="1350" b="1" kern="1200">
                          <a:solidFill>
                            <a:schemeClr val="lt1"/>
                          </a:solidFill>
                          <a:latin typeface="Arial"/>
                          <a:cs typeface="Noto Sans"/>
                        </a:defRPr>
                      </a:lvl7pPr>
                      <a:lvl8pPr marL="2400300" algn="l" defTabSz="685800" rtl="0" eaLnBrk="1" latinLnBrk="0" hangingPunct="1">
                        <a:defRPr sz="1350" b="1" kern="1200">
                          <a:solidFill>
                            <a:schemeClr val="lt1"/>
                          </a:solidFill>
                          <a:latin typeface="Arial"/>
                          <a:cs typeface="Noto Sans"/>
                        </a:defRPr>
                      </a:lvl8pPr>
                      <a:lvl9pPr marL="2743200" algn="l" defTabSz="685800" rtl="0" eaLnBrk="1" latinLnBrk="0" hangingPunct="1">
                        <a:defRPr sz="1350" b="1" kern="1200">
                          <a:solidFill>
                            <a:schemeClr val="lt1"/>
                          </a:solidFill>
                          <a:latin typeface="Arial"/>
                          <a:cs typeface="Noto Sans"/>
                        </a:defRPr>
                      </a:lvl9pPr>
                    </a:lstStyle>
                    <a:p>
                      <a:pPr algn="ctr">
                        <a:lnSpc>
                          <a:spcPct val="120000"/>
                        </a:lnSpc>
                        <a:spcBef>
                          <a:spcPts val="600"/>
                        </a:spcBef>
                        <a:spcAft>
                          <a:spcPts val="0"/>
                        </a:spcAft>
                      </a:pPr>
                      <a:r>
                        <a:rPr lang="en-US" sz="800" dirty="0">
                          <a:solidFill>
                            <a:schemeClr val="bg1"/>
                          </a:solidFill>
                          <a:effectLst/>
                        </a:rPr>
                        <a:t>Bệnh </a:t>
                      </a:r>
                      <a:r>
                        <a:rPr lang="en-US" sz="800" dirty="0" err="1">
                          <a:solidFill>
                            <a:schemeClr val="bg1"/>
                          </a:solidFill>
                          <a:effectLst/>
                        </a:rPr>
                        <a:t>lý</a:t>
                      </a:r>
                      <a:r>
                        <a:rPr lang="en-US" sz="800" dirty="0">
                          <a:solidFill>
                            <a:schemeClr val="bg1"/>
                          </a:solidFill>
                          <a:effectLst/>
                        </a:rPr>
                        <a:t> </a:t>
                      </a:r>
                      <a:r>
                        <a:rPr lang="en-US" sz="800" dirty="0" err="1">
                          <a:solidFill>
                            <a:schemeClr val="bg1"/>
                          </a:solidFill>
                          <a:effectLst/>
                        </a:rPr>
                        <a:t>nền</a:t>
                      </a:r>
                      <a:endParaRPr lang="fr-BE" sz="800" dirty="0">
                        <a:solidFill>
                          <a:schemeClr val="bg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solidFill>
                  </a:tcPr>
                </a:tc>
                <a:tc gridSpan="2">
                  <a:txBody>
                    <a:bodyPr/>
                    <a:lstStyle>
                      <a:lvl1pPr marL="0" algn="l" defTabSz="685800" rtl="0" eaLnBrk="1" latinLnBrk="0" hangingPunct="1">
                        <a:defRPr sz="1350" b="1" kern="1200">
                          <a:solidFill>
                            <a:schemeClr val="lt1"/>
                          </a:solidFill>
                          <a:latin typeface="Arial"/>
                          <a:cs typeface="Noto Sans"/>
                        </a:defRPr>
                      </a:lvl1pPr>
                      <a:lvl2pPr marL="342900" algn="l" defTabSz="685800" rtl="0" eaLnBrk="1" latinLnBrk="0" hangingPunct="1">
                        <a:defRPr sz="1350" b="1" kern="1200">
                          <a:solidFill>
                            <a:schemeClr val="lt1"/>
                          </a:solidFill>
                          <a:latin typeface="Arial"/>
                          <a:cs typeface="Noto Sans"/>
                        </a:defRPr>
                      </a:lvl2pPr>
                      <a:lvl3pPr marL="685800" algn="l" defTabSz="685800" rtl="0" eaLnBrk="1" latinLnBrk="0" hangingPunct="1">
                        <a:defRPr sz="1350" b="1" kern="1200">
                          <a:solidFill>
                            <a:schemeClr val="lt1"/>
                          </a:solidFill>
                          <a:latin typeface="Arial"/>
                          <a:cs typeface="Noto Sans"/>
                        </a:defRPr>
                      </a:lvl3pPr>
                      <a:lvl4pPr marL="1028700" algn="l" defTabSz="685800" rtl="0" eaLnBrk="1" latinLnBrk="0" hangingPunct="1">
                        <a:defRPr sz="1350" b="1" kern="1200">
                          <a:solidFill>
                            <a:schemeClr val="lt1"/>
                          </a:solidFill>
                          <a:latin typeface="Arial"/>
                          <a:cs typeface="Noto Sans"/>
                        </a:defRPr>
                      </a:lvl4pPr>
                      <a:lvl5pPr marL="1371600" algn="l" defTabSz="685800" rtl="0" eaLnBrk="1" latinLnBrk="0" hangingPunct="1">
                        <a:defRPr sz="1350" b="1" kern="1200">
                          <a:solidFill>
                            <a:schemeClr val="lt1"/>
                          </a:solidFill>
                          <a:latin typeface="Arial"/>
                          <a:cs typeface="Noto Sans"/>
                        </a:defRPr>
                      </a:lvl5pPr>
                      <a:lvl6pPr marL="1714500" algn="l" defTabSz="685800" rtl="0" eaLnBrk="1" latinLnBrk="0" hangingPunct="1">
                        <a:defRPr sz="1350" b="1" kern="1200">
                          <a:solidFill>
                            <a:schemeClr val="lt1"/>
                          </a:solidFill>
                          <a:latin typeface="Arial"/>
                          <a:cs typeface="Noto Sans"/>
                        </a:defRPr>
                      </a:lvl6pPr>
                      <a:lvl7pPr marL="2057400" algn="l" defTabSz="685800" rtl="0" eaLnBrk="1" latinLnBrk="0" hangingPunct="1">
                        <a:defRPr sz="1350" b="1" kern="1200">
                          <a:solidFill>
                            <a:schemeClr val="lt1"/>
                          </a:solidFill>
                          <a:latin typeface="Arial"/>
                          <a:cs typeface="Noto Sans"/>
                        </a:defRPr>
                      </a:lvl7pPr>
                      <a:lvl8pPr marL="2400300" algn="l" defTabSz="685800" rtl="0" eaLnBrk="1" latinLnBrk="0" hangingPunct="1">
                        <a:defRPr sz="1350" b="1" kern="1200">
                          <a:solidFill>
                            <a:schemeClr val="lt1"/>
                          </a:solidFill>
                          <a:latin typeface="Arial"/>
                          <a:cs typeface="Noto Sans"/>
                        </a:defRPr>
                      </a:lvl8pPr>
                      <a:lvl9pPr marL="2743200" algn="l" defTabSz="685800" rtl="0" eaLnBrk="1" latinLnBrk="0" hangingPunct="1">
                        <a:defRPr sz="1350" b="1" kern="1200">
                          <a:solidFill>
                            <a:schemeClr val="lt1"/>
                          </a:solidFill>
                          <a:latin typeface="Arial"/>
                          <a:cs typeface="Noto Sans"/>
                        </a:defRPr>
                      </a:lvl9pPr>
                    </a:lstStyle>
                    <a:p>
                      <a:pPr algn="ctr">
                        <a:lnSpc>
                          <a:spcPct val="120000"/>
                        </a:lnSpc>
                        <a:spcBef>
                          <a:spcPts val="600"/>
                        </a:spcBef>
                        <a:spcAft>
                          <a:spcPts val="0"/>
                        </a:spcAft>
                      </a:pPr>
                      <a:r>
                        <a:rPr lang="en-US" sz="800">
                          <a:solidFill>
                            <a:schemeClr val="bg1"/>
                          </a:solidFill>
                          <a:effectLst/>
                        </a:rPr>
                        <a:t>RZV</a:t>
                      </a:r>
                      <a:endParaRPr lang="fr-BE" sz="800">
                        <a:solidFill>
                          <a:schemeClr val="bg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solidFill>
                  </a:tcPr>
                </a:tc>
                <a:tc hMerge="1">
                  <a:txBody>
                    <a:bodyPr/>
                    <a:lstStyle/>
                    <a:p>
                      <a:endParaRPr lang="fr-BE"/>
                    </a:p>
                  </a:txBody>
                  <a:tcPr/>
                </a:tc>
                <a:tc gridSpan="2">
                  <a:txBody>
                    <a:bodyPr/>
                    <a:lstStyle>
                      <a:lvl1pPr marL="0" algn="l" defTabSz="685800" rtl="0" eaLnBrk="1" latinLnBrk="0" hangingPunct="1">
                        <a:defRPr sz="1350" b="1" kern="1200">
                          <a:solidFill>
                            <a:schemeClr val="lt1"/>
                          </a:solidFill>
                          <a:latin typeface="Arial"/>
                          <a:cs typeface="Noto Sans"/>
                        </a:defRPr>
                      </a:lvl1pPr>
                      <a:lvl2pPr marL="342900" algn="l" defTabSz="685800" rtl="0" eaLnBrk="1" latinLnBrk="0" hangingPunct="1">
                        <a:defRPr sz="1350" b="1" kern="1200">
                          <a:solidFill>
                            <a:schemeClr val="lt1"/>
                          </a:solidFill>
                          <a:latin typeface="Arial"/>
                          <a:cs typeface="Noto Sans"/>
                        </a:defRPr>
                      </a:lvl2pPr>
                      <a:lvl3pPr marL="685800" algn="l" defTabSz="685800" rtl="0" eaLnBrk="1" latinLnBrk="0" hangingPunct="1">
                        <a:defRPr sz="1350" b="1" kern="1200">
                          <a:solidFill>
                            <a:schemeClr val="lt1"/>
                          </a:solidFill>
                          <a:latin typeface="Arial"/>
                          <a:cs typeface="Noto Sans"/>
                        </a:defRPr>
                      </a:lvl3pPr>
                      <a:lvl4pPr marL="1028700" algn="l" defTabSz="685800" rtl="0" eaLnBrk="1" latinLnBrk="0" hangingPunct="1">
                        <a:defRPr sz="1350" b="1" kern="1200">
                          <a:solidFill>
                            <a:schemeClr val="lt1"/>
                          </a:solidFill>
                          <a:latin typeface="Arial"/>
                          <a:cs typeface="Noto Sans"/>
                        </a:defRPr>
                      </a:lvl4pPr>
                      <a:lvl5pPr marL="1371600" algn="l" defTabSz="685800" rtl="0" eaLnBrk="1" latinLnBrk="0" hangingPunct="1">
                        <a:defRPr sz="1350" b="1" kern="1200">
                          <a:solidFill>
                            <a:schemeClr val="lt1"/>
                          </a:solidFill>
                          <a:latin typeface="Arial"/>
                          <a:cs typeface="Noto Sans"/>
                        </a:defRPr>
                      </a:lvl5pPr>
                      <a:lvl6pPr marL="1714500" algn="l" defTabSz="685800" rtl="0" eaLnBrk="1" latinLnBrk="0" hangingPunct="1">
                        <a:defRPr sz="1350" b="1" kern="1200">
                          <a:solidFill>
                            <a:schemeClr val="lt1"/>
                          </a:solidFill>
                          <a:latin typeface="Arial"/>
                          <a:cs typeface="Noto Sans"/>
                        </a:defRPr>
                      </a:lvl6pPr>
                      <a:lvl7pPr marL="2057400" algn="l" defTabSz="685800" rtl="0" eaLnBrk="1" latinLnBrk="0" hangingPunct="1">
                        <a:defRPr sz="1350" b="1" kern="1200">
                          <a:solidFill>
                            <a:schemeClr val="lt1"/>
                          </a:solidFill>
                          <a:latin typeface="Arial"/>
                          <a:cs typeface="Noto Sans"/>
                        </a:defRPr>
                      </a:lvl7pPr>
                      <a:lvl8pPr marL="2400300" algn="l" defTabSz="685800" rtl="0" eaLnBrk="1" latinLnBrk="0" hangingPunct="1">
                        <a:defRPr sz="1350" b="1" kern="1200">
                          <a:solidFill>
                            <a:schemeClr val="lt1"/>
                          </a:solidFill>
                          <a:latin typeface="Arial"/>
                          <a:cs typeface="Noto Sans"/>
                        </a:defRPr>
                      </a:lvl8pPr>
                      <a:lvl9pPr marL="2743200" algn="l" defTabSz="685800" rtl="0" eaLnBrk="1" latinLnBrk="0" hangingPunct="1">
                        <a:defRPr sz="1350" b="1" kern="1200">
                          <a:solidFill>
                            <a:schemeClr val="lt1"/>
                          </a:solidFill>
                          <a:latin typeface="Arial"/>
                          <a:cs typeface="Noto Sans"/>
                        </a:defRPr>
                      </a:lvl9pPr>
                    </a:lstStyle>
                    <a:p>
                      <a:pPr algn="ctr">
                        <a:lnSpc>
                          <a:spcPct val="120000"/>
                        </a:lnSpc>
                        <a:spcBef>
                          <a:spcPts val="600"/>
                        </a:spcBef>
                        <a:spcAft>
                          <a:spcPts val="0"/>
                        </a:spcAft>
                      </a:pPr>
                      <a:r>
                        <a:rPr lang="en-US" sz="800" err="1">
                          <a:solidFill>
                            <a:schemeClr val="bg1"/>
                          </a:solidFill>
                          <a:effectLst/>
                        </a:rPr>
                        <a:t>Giả</a:t>
                      </a:r>
                      <a:r>
                        <a:rPr lang="en-US" sz="800">
                          <a:solidFill>
                            <a:schemeClr val="bg1"/>
                          </a:solidFill>
                          <a:effectLst/>
                        </a:rPr>
                        <a:t> </a:t>
                      </a:r>
                      <a:r>
                        <a:rPr lang="en-US" sz="800" err="1">
                          <a:solidFill>
                            <a:schemeClr val="bg1"/>
                          </a:solidFill>
                          <a:effectLst/>
                        </a:rPr>
                        <a:t>dược</a:t>
                      </a:r>
                      <a:endParaRPr lang="fr-BE" sz="800">
                        <a:solidFill>
                          <a:schemeClr val="bg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solidFill>
                  </a:tcPr>
                </a:tc>
                <a:tc hMerge="1">
                  <a:txBody>
                    <a:bodyPr/>
                    <a:lstStyle/>
                    <a:p>
                      <a:endParaRPr lang="fr-BE"/>
                    </a:p>
                  </a:txBody>
                  <a:tcPr/>
                </a:tc>
                <a:tc>
                  <a:txBody>
                    <a:bodyPr/>
                    <a:lstStyle>
                      <a:lvl1pPr marL="0" algn="l" defTabSz="685800" rtl="0" eaLnBrk="1" latinLnBrk="0" hangingPunct="1">
                        <a:defRPr sz="1350" b="1" kern="1200">
                          <a:solidFill>
                            <a:schemeClr val="lt1"/>
                          </a:solidFill>
                          <a:latin typeface="Arial"/>
                          <a:cs typeface="Noto Sans"/>
                        </a:defRPr>
                      </a:lvl1pPr>
                      <a:lvl2pPr marL="342900" algn="l" defTabSz="685800" rtl="0" eaLnBrk="1" latinLnBrk="0" hangingPunct="1">
                        <a:defRPr sz="1350" b="1" kern="1200">
                          <a:solidFill>
                            <a:schemeClr val="lt1"/>
                          </a:solidFill>
                          <a:latin typeface="Arial"/>
                          <a:cs typeface="Noto Sans"/>
                        </a:defRPr>
                      </a:lvl2pPr>
                      <a:lvl3pPr marL="685800" algn="l" defTabSz="685800" rtl="0" eaLnBrk="1" latinLnBrk="0" hangingPunct="1">
                        <a:defRPr sz="1350" b="1" kern="1200">
                          <a:solidFill>
                            <a:schemeClr val="lt1"/>
                          </a:solidFill>
                          <a:latin typeface="Arial"/>
                          <a:cs typeface="Noto Sans"/>
                        </a:defRPr>
                      </a:lvl3pPr>
                      <a:lvl4pPr marL="1028700" algn="l" defTabSz="685800" rtl="0" eaLnBrk="1" latinLnBrk="0" hangingPunct="1">
                        <a:defRPr sz="1350" b="1" kern="1200">
                          <a:solidFill>
                            <a:schemeClr val="lt1"/>
                          </a:solidFill>
                          <a:latin typeface="Arial"/>
                          <a:cs typeface="Noto Sans"/>
                        </a:defRPr>
                      </a:lvl4pPr>
                      <a:lvl5pPr marL="1371600" algn="l" defTabSz="685800" rtl="0" eaLnBrk="1" latinLnBrk="0" hangingPunct="1">
                        <a:defRPr sz="1350" b="1" kern="1200">
                          <a:solidFill>
                            <a:schemeClr val="lt1"/>
                          </a:solidFill>
                          <a:latin typeface="Arial"/>
                          <a:cs typeface="Noto Sans"/>
                        </a:defRPr>
                      </a:lvl5pPr>
                      <a:lvl6pPr marL="1714500" algn="l" defTabSz="685800" rtl="0" eaLnBrk="1" latinLnBrk="0" hangingPunct="1">
                        <a:defRPr sz="1350" b="1" kern="1200">
                          <a:solidFill>
                            <a:schemeClr val="lt1"/>
                          </a:solidFill>
                          <a:latin typeface="Arial"/>
                          <a:cs typeface="Noto Sans"/>
                        </a:defRPr>
                      </a:lvl6pPr>
                      <a:lvl7pPr marL="2057400" algn="l" defTabSz="685800" rtl="0" eaLnBrk="1" latinLnBrk="0" hangingPunct="1">
                        <a:defRPr sz="1350" b="1" kern="1200">
                          <a:solidFill>
                            <a:schemeClr val="lt1"/>
                          </a:solidFill>
                          <a:latin typeface="Arial"/>
                          <a:cs typeface="Noto Sans"/>
                        </a:defRPr>
                      </a:lvl7pPr>
                      <a:lvl8pPr marL="2400300" algn="l" defTabSz="685800" rtl="0" eaLnBrk="1" latinLnBrk="0" hangingPunct="1">
                        <a:defRPr sz="1350" b="1" kern="1200">
                          <a:solidFill>
                            <a:schemeClr val="lt1"/>
                          </a:solidFill>
                          <a:latin typeface="Arial"/>
                          <a:cs typeface="Noto Sans"/>
                        </a:defRPr>
                      </a:lvl8pPr>
                      <a:lvl9pPr marL="2743200" algn="l" defTabSz="685800" rtl="0" eaLnBrk="1" latinLnBrk="0" hangingPunct="1">
                        <a:defRPr sz="1350" b="1" kern="1200">
                          <a:solidFill>
                            <a:schemeClr val="lt1"/>
                          </a:solidFill>
                          <a:latin typeface="Arial"/>
                          <a:cs typeface="Noto Sans"/>
                        </a:defRPr>
                      </a:lvl9pPr>
                    </a:lstStyle>
                    <a:p>
                      <a:pPr algn="ctr">
                        <a:lnSpc>
                          <a:spcPct val="100000"/>
                        </a:lnSpc>
                        <a:spcBef>
                          <a:spcPts val="0"/>
                        </a:spcBef>
                        <a:spcAft>
                          <a:spcPts val="0"/>
                        </a:spcAft>
                      </a:pPr>
                      <a:r>
                        <a:rPr lang="en-US" sz="800">
                          <a:solidFill>
                            <a:schemeClr val="bg1"/>
                          </a:solidFill>
                          <a:effectLst/>
                        </a:rPr>
                        <a:t>VE % (95% CI)</a:t>
                      </a:r>
                      <a:endParaRPr lang="fr-BE" sz="800">
                        <a:solidFill>
                          <a:schemeClr val="bg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solidFill>
                  </a:tcPr>
                </a:tc>
                <a:extLst>
                  <a:ext uri="{0D108BD9-81ED-4DB2-BD59-A6C34878D82A}">
                    <a16:rowId xmlns:a16="http://schemas.microsoft.com/office/drawing/2014/main" val="1220421375"/>
                  </a:ext>
                </a:extLst>
              </a:tr>
              <a:tr h="189000">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a:solidFill>
                            <a:schemeClr val="bg1"/>
                          </a:solidFill>
                          <a:effectLst/>
                        </a:rPr>
                        <a:t> </a:t>
                      </a:r>
                      <a:endParaRPr lang="fr-BE" sz="800">
                        <a:solidFill>
                          <a:schemeClr val="bg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N</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err="1">
                          <a:solidFill>
                            <a:schemeClr val="tx1"/>
                          </a:solidFill>
                          <a:effectLst/>
                        </a:rPr>
                        <a:t>Tỉ</a:t>
                      </a:r>
                      <a:r>
                        <a:rPr lang="en-US" sz="800">
                          <a:solidFill>
                            <a:schemeClr val="tx1"/>
                          </a:solidFill>
                          <a:effectLst/>
                        </a:rPr>
                        <a:t> </a:t>
                      </a:r>
                      <a:r>
                        <a:rPr lang="en-US" sz="800" err="1">
                          <a:solidFill>
                            <a:schemeClr val="tx1"/>
                          </a:solidFill>
                          <a:effectLst/>
                        </a:rPr>
                        <a:t>lệ</a:t>
                      </a:r>
                      <a:r>
                        <a:rPr lang="en-US" sz="800">
                          <a:solidFill>
                            <a:schemeClr val="tx1"/>
                          </a:solidFill>
                          <a:effectLst/>
                        </a:rPr>
                        <a:t> HZ/1000 </a:t>
                      </a:r>
                      <a:r>
                        <a:rPr lang="en-US" sz="800" err="1">
                          <a:solidFill>
                            <a:schemeClr val="tx1"/>
                          </a:solidFill>
                          <a:effectLst/>
                        </a:rPr>
                        <a:t>py</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N</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err="1">
                          <a:solidFill>
                            <a:schemeClr val="tx1"/>
                          </a:solidFill>
                          <a:effectLst/>
                        </a:rPr>
                        <a:t>Tỉ</a:t>
                      </a:r>
                      <a:r>
                        <a:rPr lang="en-US" sz="800">
                          <a:solidFill>
                            <a:schemeClr val="tx1"/>
                          </a:solidFill>
                          <a:effectLst/>
                        </a:rPr>
                        <a:t> </a:t>
                      </a:r>
                      <a:r>
                        <a:rPr lang="en-US" sz="800" err="1">
                          <a:solidFill>
                            <a:schemeClr val="tx1"/>
                          </a:solidFill>
                          <a:effectLst/>
                        </a:rPr>
                        <a:t>lệ</a:t>
                      </a:r>
                      <a:r>
                        <a:rPr lang="en-US" sz="800">
                          <a:solidFill>
                            <a:schemeClr val="tx1"/>
                          </a:solidFill>
                          <a:effectLst/>
                        </a:rPr>
                        <a:t> HZ/1000 </a:t>
                      </a:r>
                      <a:r>
                        <a:rPr lang="en-US" sz="800" err="1">
                          <a:solidFill>
                            <a:schemeClr val="tx1"/>
                          </a:solidFill>
                          <a:effectLst/>
                        </a:rPr>
                        <a:t>py</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just">
                        <a:lnSpc>
                          <a:spcPct val="120000"/>
                        </a:lnSpc>
                        <a:spcBef>
                          <a:spcPts val="600"/>
                        </a:spcBef>
                        <a:spcAft>
                          <a:spcPts val="0"/>
                        </a:spcAft>
                      </a:pPr>
                      <a:r>
                        <a:rPr lang="en-US" sz="800">
                          <a:solidFill>
                            <a:schemeClr val="tx1"/>
                          </a:solidFill>
                          <a:effectLst/>
                        </a:rPr>
                        <a:t> </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extLst>
                  <a:ext uri="{0D108BD9-81ED-4DB2-BD59-A6C34878D82A}">
                    <a16:rowId xmlns:a16="http://schemas.microsoft.com/office/drawing/2014/main" val="2149098254"/>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Tăng</a:t>
                      </a:r>
                      <a:r>
                        <a:rPr lang="en-US" sz="800">
                          <a:solidFill>
                            <a:schemeClr val="tx1"/>
                          </a:solidFill>
                          <a:effectLst/>
                        </a:rPr>
                        <a:t> </a:t>
                      </a:r>
                      <a:r>
                        <a:rPr lang="en-US" sz="800" err="1">
                          <a:solidFill>
                            <a:schemeClr val="tx1"/>
                          </a:solidFill>
                          <a:effectLst/>
                        </a:rPr>
                        <a:t>huyết</a:t>
                      </a:r>
                      <a:r>
                        <a:rPr lang="en-US" sz="800">
                          <a:solidFill>
                            <a:schemeClr val="tx1"/>
                          </a:solidFill>
                          <a:effectLst/>
                        </a:rPr>
                        <a:t> </a:t>
                      </a:r>
                      <a:r>
                        <a:rPr lang="en-US" sz="800" err="1">
                          <a:solidFill>
                            <a:schemeClr val="tx1"/>
                          </a:solidFill>
                          <a:effectLst/>
                        </a:rPr>
                        <a:t>áp</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7,206</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0.8</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7,226</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9.5</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91.9 (87.3–95.1)</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58833801"/>
                  </a:ext>
                </a:extLst>
              </a:tr>
              <a:tr h="18513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l">
                        <a:lnSpc>
                          <a:spcPct val="120000"/>
                        </a:lnSpc>
                        <a:spcBef>
                          <a:spcPts val="0"/>
                        </a:spcBef>
                        <a:spcAft>
                          <a:spcPts val="0"/>
                        </a:spcAft>
                      </a:pPr>
                      <a:r>
                        <a:rPr lang="en-US" sz="800" dirty="0" err="1">
                          <a:solidFill>
                            <a:schemeClr val="tx1"/>
                          </a:solidFill>
                          <a:effectLst/>
                        </a:rPr>
                        <a:t>Thoái</a:t>
                      </a:r>
                      <a:r>
                        <a:rPr lang="en-US" sz="800" dirty="0">
                          <a:solidFill>
                            <a:schemeClr val="tx1"/>
                          </a:solidFill>
                          <a:effectLst/>
                        </a:rPr>
                        <a:t> </a:t>
                      </a:r>
                      <a:r>
                        <a:rPr lang="en-US" sz="800" dirty="0" err="1">
                          <a:solidFill>
                            <a:schemeClr val="tx1"/>
                          </a:solidFill>
                          <a:effectLst/>
                        </a:rPr>
                        <a:t>hóa</a:t>
                      </a:r>
                      <a:r>
                        <a:rPr lang="en-US" sz="800" dirty="0">
                          <a:solidFill>
                            <a:schemeClr val="tx1"/>
                          </a:solidFill>
                          <a:effectLst/>
                        </a:rPr>
                        <a:t> </a:t>
                      </a:r>
                      <a:r>
                        <a:rPr lang="en-US" sz="800" dirty="0" err="1">
                          <a:solidFill>
                            <a:schemeClr val="tx1"/>
                          </a:solidFill>
                          <a:effectLst/>
                        </a:rPr>
                        <a:t>khớp</a:t>
                      </a:r>
                      <a:r>
                        <a:rPr lang="en-US" sz="800" dirty="0">
                          <a:solidFill>
                            <a:schemeClr val="tx1"/>
                          </a:solidFill>
                          <a:effectLst/>
                        </a:rPr>
                        <a:t>/</a:t>
                      </a:r>
                      <a:r>
                        <a:rPr lang="en-US" sz="800" dirty="0" err="1">
                          <a:solidFill>
                            <a:schemeClr val="tx1"/>
                          </a:solidFill>
                          <a:effectLst/>
                        </a:rPr>
                        <a:t>cột</a:t>
                      </a:r>
                      <a:r>
                        <a:rPr lang="en-US" sz="800" dirty="0">
                          <a:solidFill>
                            <a:schemeClr val="tx1"/>
                          </a:solidFill>
                          <a:effectLst/>
                        </a:rPr>
                        <a:t> </a:t>
                      </a:r>
                      <a:r>
                        <a:rPr lang="en-US" sz="800" dirty="0" err="1">
                          <a:solidFill>
                            <a:schemeClr val="tx1"/>
                          </a:solidFill>
                          <a:effectLst/>
                        </a:rPr>
                        <a:t>sống</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nchor="ctr">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0"/>
                        </a:spcBef>
                        <a:spcAft>
                          <a:spcPts val="0"/>
                        </a:spcAft>
                      </a:pPr>
                      <a:r>
                        <a:rPr lang="en-US" sz="800">
                          <a:solidFill>
                            <a:schemeClr val="tx1"/>
                          </a:solidFill>
                          <a:effectLst/>
                        </a:rPr>
                        <a:t>4,951</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nchor="ctr">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0"/>
                        </a:spcBef>
                        <a:spcAft>
                          <a:spcPts val="0"/>
                        </a:spcAft>
                      </a:pPr>
                      <a:r>
                        <a:rPr lang="en-US" sz="800">
                          <a:solidFill>
                            <a:schemeClr val="tx1"/>
                          </a:solidFill>
                          <a:effectLst/>
                        </a:rPr>
                        <a:t>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nchor="ctr">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0"/>
                        </a:spcBef>
                        <a:spcAft>
                          <a:spcPts val="0"/>
                        </a:spcAft>
                      </a:pPr>
                      <a:r>
                        <a:rPr lang="en-US" sz="800">
                          <a:solidFill>
                            <a:schemeClr val="tx1"/>
                          </a:solidFill>
                          <a:effectLst/>
                        </a:rPr>
                        <a:t>5,032</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nchor="ctr">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0"/>
                        </a:spcBef>
                        <a:spcAft>
                          <a:spcPts val="0"/>
                        </a:spcAft>
                      </a:pPr>
                      <a:r>
                        <a:rPr lang="en-US" sz="800">
                          <a:solidFill>
                            <a:schemeClr val="tx1"/>
                          </a:solidFill>
                          <a:effectLst/>
                        </a:rPr>
                        <a:t>9.6</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nchor="ctr">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0"/>
                        </a:spcBef>
                        <a:spcAft>
                          <a:spcPts val="0"/>
                        </a:spcAft>
                      </a:pPr>
                      <a:r>
                        <a:rPr lang="en-US" sz="800" b="1">
                          <a:solidFill>
                            <a:schemeClr val="tx1"/>
                          </a:solidFill>
                          <a:effectLst/>
                        </a:rPr>
                        <a:t>91.1 (85.1–95.0)</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nchor="ctr">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extLst>
                  <a:ext uri="{0D108BD9-81ED-4DB2-BD59-A6C34878D82A}">
                    <a16:rowId xmlns:a16="http://schemas.microsoft.com/office/drawing/2014/main" val="1545441062"/>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dirty="0" err="1">
                          <a:solidFill>
                            <a:schemeClr val="tx1"/>
                          </a:solidFill>
                          <a:effectLst/>
                        </a:rPr>
                        <a:t>Rối</a:t>
                      </a:r>
                      <a:r>
                        <a:rPr lang="en-US" sz="800" dirty="0">
                          <a:solidFill>
                            <a:schemeClr val="tx1"/>
                          </a:solidFill>
                          <a:effectLst/>
                        </a:rPr>
                        <a:t> </a:t>
                      </a:r>
                      <a:r>
                        <a:rPr lang="en-US" sz="800" dirty="0" err="1">
                          <a:solidFill>
                            <a:schemeClr val="tx1"/>
                          </a:solidFill>
                          <a:effectLst/>
                        </a:rPr>
                        <a:t>loạn</a:t>
                      </a:r>
                      <a:r>
                        <a:rPr lang="en-US" sz="800" dirty="0">
                          <a:solidFill>
                            <a:schemeClr val="tx1"/>
                          </a:solidFill>
                          <a:effectLst/>
                        </a:rPr>
                        <a:t> lipid </a:t>
                      </a:r>
                      <a:r>
                        <a:rPr lang="en-US" sz="800" dirty="0" err="1">
                          <a:solidFill>
                            <a:schemeClr val="tx1"/>
                          </a:solidFill>
                          <a:effectLst/>
                        </a:rPr>
                        <a:t>máu</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4,628</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4,707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9.7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91.2 (85.1–95.2)</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70226596"/>
                  </a:ext>
                </a:extLst>
              </a:tr>
              <a:tr h="130767">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dirty="0" err="1">
                          <a:solidFill>
                            <a:schemeClr val="tx1"/>
                          </a:solidFill>
                          <a:effectLst/>
                        </a:rPr>
                        <a:t>Đái</a:t>
                      </a:r>
                      <a:r>
                        <a:rPr lang="en-US" sz="800" dirty="0">
                          <a:solidFill>
                            <a:schemeClr val="tx1"/>
                          </a:solidFill>
                          <a:effectLst/>
                        </a:rPr>
                        <a:t> </a:t>
                      </a:r>
                      <a:r>
                        <a:rPr lang="en-US" sz="800" dirty="0" err="1">
                          <a:solidFill>
                            <a:schemeClr val="tx1"/>
                          </a:solidFill>
                          <a:effectLst/>
                        </a:rPr>
                        <a:t>tháo</a:t>
                      </a:r>
                      <a:r>
                        <a:rPr lang="en-US" sz="800" dirty="0">
                          <a:solidFill>
                            <a:schemeClr val="tx1"/>
                          </a:solidFill>
                          <a:effectLst/>
                        </a:rPr>
                        <a:t> </a:t>
                      </a:r>
                      <a:r>
                        <a:rPr lang="vi-VN" sz="800" dirty="0">
                          <a:solidFill>
                            <a:schemeClr val="tx1"/>
                          </a:solidFill>
                          <a:effectLst/>
                        </a:rPr>
                        <a:t>đường</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EBF2E9"/>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2,350</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EBF2E9"/>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0.8</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EBF2E9"/>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2,372</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EBF2E9"/>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9.2</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EBF2E9"/>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dirty="0">
                          <a:solidFill>
                            <a:schemeClr val="tx1"/>
                          </a:solidFill>
                          <a:effectLst/>
                        </a:rPr>
                        <a:t>91.2 (81.1–96.6)</a:t>
                      </a:r>
                      <a:endParaRPr lang="fr-BE" sz="800" b="1"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EBF2E9"/>
                    </a:solidFill>
                  </a:tcPr>
                </a:tc>
                <a:extLst>
                  <a:ext uri="{0D108BD9-81ED-4DB2-BD59-A6C34878D82A}">
                    <a16:rowId xmlns:a16="http://schemas.microsoft.com/office/drawing/2014/main" val="748819899"/>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vi-VN" sz="800" dirty="0">
                          <a:solidFill>
                            <a:schemeClr val="tx1"/>
                          </a:solidFill>
                          <a:effectLst/>
                        </a:rPr>
                        <a:t>Loãng xươn</a:t>
                      </a:r>
                      <a:r>
                        <a:rPr lang="en-US" sz="800" dirty="0">
                          <a:solidFill>
                            <a:schemeClr val="tx1"/>
                          </a:solidFill>
                          <a:effectLst/>
                        </a:rPr>
                        <a:t>g</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1,481</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1,528</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13.0</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92.9 (82.7–97.8)</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71471017"/>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vi-VN" sz="800">
                          <a:solidFill>
                            <a:schemeClr val="tx1"/>
                          </a:solidFill>
                          <a:effectLst/>
                        </a:rPr>
                        <a:t>Bệnh trào ngược dạ dày thực quả</a:t>
                      </a:r>
                      <a:r>
                        <a:rPr lang="en-US" sz="800">
                          <a:solidFill>
                            <a:schemeClr val="tx1"/>
                          </a:solidFill>
                          <a:effectLst/>
                        </a:rPr>
                        <a:t>n</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1,334</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1.2</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1,313</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9.1</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86.9 (69.0–95.4)</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extLst>
                  <a:ext uri="{0D108BD9-81ED-4DB2-BD59-A6C34878D82A}">
                    <a16:rowId xmlns:a16="http://schemas.microsoft.com/office/drawing/2014/main" val="2406889359"/>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Rối</a:t>
                      </a:r>
                      <a:r>
                        <a:rPr lang="en-US" sz="800">
                          <a:solidFill>
                            <a:schemeClr val="tx1"/>
                          </a:solidFill>
                          <a:effectLst/>
                        </a:rPr>
                        <a:t> </a:t>
                      </a:r>
                      <a:r>
                        <a:rPr lang="en-US" sz="800" err="1">
                          <a:solidFill>
                            <a:schemeClr val="tx1"/>
                          </a:solidFill>
                          <a:effectLst/>
                        </a:rPr>
                        <a:t>loạn</a:t>
                      </a:r>
                      <a:r>
                        <a:rPr lang="en-US" sz="800">
                          <a:solidFill>
                            <a:schemeClr val="tx1"/>
                          </a:solidFill>
                          <a:effectLst/>
                        </a:rPr>
                        <a:t> </a:t>
                      </a:r>
                      <a:r>
                        <a:rPr lang="en-US" sz="800" err="1">
                          <a:solidFill>
                            <a:schemeClr val="tx1"/>
                          </a:solidFill>
                          <a:effectLst/>
                        </a:rPr>
                        <a:t>giấc</a:t>
                      </a:r>
                      <a:r>
                        <a:rPr lang="en-US" sz="800">
                          <a:solidFill>
                            <a:schemeClr val="tx1"/>
                          </a:solidFill>
                          <a:effectLst/>
                        </a:rPr>
                        <a:t> </a:t>
                      </a:r>
                      <a:r>
                        <a:rPr lang="en-US" sz="800" err="1">
                          <a:solidFill>
                            <a:schemeClr val="tx1"/>
                          </a:solidFill>
                          <a:effectLst/>
                        </a:rPr>
                        <a:t>ngủ</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1,304</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0.8</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1,309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11.7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93.1 (81.4–98.2)</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33332092"/>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Bệnh</a:t>
                      </a:r>
                      <a:r>
                        <a:rPr lang="en-US" sz="800">
                          <a:solidFill>
                            <a:schemeClr val="tx1"/>
                          </a:solidFill>
                          <a:effectLst/>
                        </a:rPr>
                        <a:t> </a:t>
                      </a:r>
                      <a:r>
                        <a:rPr lang="en-US" sz="800" err="1">
                          <a:solidFill>
                            <a:schemeClr val="tx1"/>
                          </a:solidFill>
                          <a:effectLst/>
                        </a:rPr>
                        <a:t>lý</a:t>
                      </a:r>
                      <a:r>
                        <a:rPr lang="en-US" sz="800">
                          <a:solidFill>
                            <a:schemeClr val="tx1"/>
                          </a:solidFill>
                          <a:effectLst/>
                        </a:rPr>
                        <a:t> </a:t>
                      </a:r>
                      <a:r>
                        <a:rPr lang="en-US" sz="800" err="1">
                          <a:solidFill>
                            <a:schemeClr val="tx1"/>
                          </a:solidFill>
                          <a:effectLst/>
                        </a:rPr>
                        <a:t>tuyến</a:t>
                      </a:r>
                      <a:r>
                        <a:rPr lang="en-US" sz="800">
                          <a:solidFill>
                            <a:schemeClr val="tx1"/>
                          </a:solidFill>
                          <a:effectLst/>
                        </a:rPr>
                        <a:t> </a:t>
                      </a:r>
                      <a:r>
                        <a:rPr lang="en-US" sz="800" err="1">
                          <a:solidFill>
                            <a:schemeClr val="tx1"/>
                          </a:solidFill>
                          <a:effectLst/>
                        </a:rPr>
                        <a:t>tiền</a:t>
                      </a:r>
                      <a:r>
                        <a:rPr lang="en-US" sz="800">
                          <a:solidFill>
                            <a:schemeClr val="tx1"/>
                          </a:solidFill>
                          <a:effectLst/>
                        </a:rPr>
                        <a:t> </a:t>
                      </a:r>
                      <a:r>
                        <a:rPr lang="en-US" sz="800" err="1">
                          <a:solidFill>
                            <a:schemeClr val="tx1"/>
                          </a:solidFill>
                          <a:effectLst/>
                        </a:rPr>
                        <a:t>liệt</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1,244</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0.4</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1,285</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10.7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96.1 (85.1–99.5)</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extLst>
                  <a:ext uri="{0D108BD9-81ED-4DB2-BD59-A6C34878D82A}">
                    <a16:rowId xmlns:a16="http://schemas.microsoft.com/office/drawing/2014/main" val="1432831065"/>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Suy</a:t>
                      </a:r>
                      <a:r>
                        <a:rPr lang="en-US" sz="800">
                          <a:solidFill>
                            <a:schemeClr val="tx1"/>
                          </a:solidFill>
                          <a:effectLst/>
                        </a:rPr>
                        <a:t> </a:t>
                      </a:r>
                      <a:r>
                        <a:rPr lang="en-US" sz="800" err="1">
                          <a:solidFill>
                            <a:schemeClr val="tx1"/>
                          </a:solidFill>
                          <a:effectLst/>
                        </a:rPr>
                        <a:t>giáp</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1,167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1,147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6.6</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86.2 (60.4–96.5)</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6917122"/>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Trầm</a:t>
                      </a:r>
                      <a:r>
                        <a:rPr lang="en-US" sz="800">
                          <a:solidFill>
                            <a:schemeClr val="tx1"/>
                          </a:solidFill>
                          <a:effectLst/>
                        </a:rPr>
                        <a:t> </a:t>
                      </a:r>
                      <a:r>
                        <a:rPr lang="en-US" sz="800" err="1">
                          <a:solidFill>
                            <a:schemeClr val="tx1"/>
                          </a:solidFill>
                          <a:effectLst/>
                        </a:rPr>
                        <a:t>cảm</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1,017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0.5</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987</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8.1</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93.4 (74.1–99.2)</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extLst>
                  <a:ext uri="{0D108BD9-81ED-4DB2-BD59-A6C34878D82A}">
                    <a16:rowId xmlns:a16="http://schemas.microsoft.com/office/drawing/2014/main" val="2783768858"/>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Bệnh</a:t>
                      </a:r>
                      <a:r>
                        <a:rPr lang="en-US" sz="800">
                          <a:solidFill>
                            <a:schemeClr val="tx1"/>
                          </a:solidFill>
                          <a:effectLst/>
                        </a:rPr>
                        <a:t> </a:t>
                      </a:r>
                      <a:r>
                        <a:rPr lang="en-US" sz="800" err="1">
                          <a:solidFill>
                            <a:schemeClr val="tx1"/>
                          </a:solidFill>
                          <a:effectLst/>
                        </a:rPr>
                        <a:t>mạch</a:t>
                      </a:r>
                      <a:r>
                        <a:rPr lang="en-US" sz="800">
                          <a:solidFill>
                            <a:schemeClr val="tx1"/>
                          </a:solidFill>
                          <a:effectLst/>
                        </a:rPr>
                        <a:t> </a:t>
                      </a:r>
                      <a:r>
                        <a:rPr lang="en-US" sz="800" err="1">
                          <a:solidFill>
                            <a:schemeClr val="tx1"/>
                          </a:solidFill>
                          <a:effectLst/>
                        </a:rPr>
                        <a:t>vành</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1,003</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0.3</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1,055</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8.9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97.0 (82.3–99.9)</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26581960"/>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Đục</a:t>
                      </a:r>
                      <a:r>
                        <a:rPr lang="en-US" sz="800">
                          <a:solidFill>
                            <a:schemeClr val="tx1"/>
                          </a:solidFill>
                          <a:effectLst/>
                        </a:rPr>
                        <a:t> </a:t>
                      </a:r>
                      <a:r>
                        <a:rPr lang="en-US" sz="800" err="1">
                          <a:solidFill>
                            <a:schemeClr val="tx1"/>
                          </a:solidFill>
                          <a:effectLst/>
                        </a:rPr>
                        <a:t>thủy</a:t>
                      </a:r>
                      <a:r>
                        <a:rPr lang="en-US" sz="800">
                          <a:solidFill>
                            <a:schemeClr val="tx1"/>
                          </a:solidFill>
                          <a:effectLst/>
                        </a:rPr>
                        <a:t> </a:t>
                      </a:r>
                      <a:r>
                        <a:rPr lang="en-US" sz="800" err="1">
                          <a:solidFill>
                            <a:schemeClr val="tx1"/>
                          </a:solidFill>
                          <a:effectLst/>
                        </a:rPr>
                        <a:t>tinh</a:t>
                      </a:r>
                      <a:r>
                        <a:rPr lang="en-US" sz="800">
                          <a:solidFill>
                            <a:schemeClr val="tx1"/>
                          </a:solidFill>
                          <a:effectLst/>
                        </a:rPr>
                        <a:t> </a:t>
                      </a:r>
                      <a:r>
                        <a:rPr lang="en-US" sz="800" err="1">
                          <a:solidFill>
                            <a:schemeClr val="tx1"/>
                          </a:solidFill>
                          <a:effectLst/>
                        </a:rPr>
                        <a:t>thể</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782</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1.3</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800</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14.0</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90.4 (73.4–97.5)</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69B445">
                        <a:tint val="20000"/>
                      </a:srgbClr>
                    </a:solidFill>
                  </a:tcPr>
                </a:tc>
                <a:extLst>
                  <a:ext uri="{0D108BD9-81ED-4DB2-BD59-A6C34878D82A}">
                    <a16:rowId xmlns:a16="http://schemas.microsoft.com/office/drawing/2014/main" val="4292021091"/>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dirty="0">
                          <a:solidFill>
                            <a:schemeClr val="tx1"/>
                          </a:solidFill>
                          <a:effectLst/>
                        </a:rPr>
                        <a:t>Hen</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646</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1.2</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689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10.9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a:solidFill>
                            <a:schemeClr val="tx1"/>
                          </a:solidFill>
                          <a:effectLst/>
                        </a:rPr>
                        <a:t>88.8 (63.6–97.8)</a:t>
                      </a:r>
                      <a:endParaRPr lang="fr-BE" sz="800" b="1">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007034"/>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dirty="0">
                          <a:solidFill>
                            <a:schemeClr val="tx1"/>
                          </a:solidFill>
                          <a:effectLst/>
                        </a:rPr>
                        <a:t>Các </a:t>
                      </a:r>
                      <a:r>
                        <a:rPr lang="en-US" sz="800" dirty="0" err="1">
                          <a:solidFill>
                            <a:schemeClr val="tx1"/>
                          </a:solidFill>
                          <a:effectLst/>
                        </a:rPr>
                        <a:t>bệnh</a:t>
                      </a:r>
                      <a:r>
                        <a:rPr lang="en-US" sz="800" dirty="0">
                          <a:solidFill>
                            <a:schemeClr val="tx1"/>
                          </a:solidFill>
                          <a:effectLst/>
                        </a:rPr>
                        <a:t> </a:t>
                      </a:r>
                      <a:r>
                        <a:rPr lang="en-US" sz="800" dirty="0" err="1">
                          <a:solidFill>
                            <a:schemeClr val="tx1"/>
                          </a:solidFill>
                          <a:effectLst/>
                        </a:rPr>
                        <a:t>lý</a:t>
                      </a:r>
                      <a:r>
                        <a:rPr lang="en-US" sz="800" dirty="0">
                          <a:solidFill>
                            <a:schemeClr val="tx1"/>
                          </a:solidFill>
                          <a:effectLst/>
                        </a:rPr>
                        <a:t> </a:t>
                      </a:r>
                      <a:r>
                        <a:rPr lang="en-US" sz="800" dirty="0" err="1">
                          <a:solidFill>
                            <a:schemeClr val="tx1"/>
                          </a:solidFill>
                          <a:effectLst/>
                        </a:rPr>
                        <a:t>hô</a:t>
                      </a:r>
                      <a:r>
                        <a:rPr lang="en-US" sz="800" dirty="0">
                          <a:solidFill>
                            <a:schemeClr val="tx1"/>
                          </a:solidFill>
                          <a:effectLst/>
                        </a:rPr>
                        <a:t> </a:t>
                      </a:r>
                      <a:r>
                        <a:rPr lang="en-US" sz="800" dirty="0" err="1">
                          <a:solidFill>
                            <a:schemeClr val="tx1"/>
                          </a:solidFill>
                          <a:effectLst/>
                        </a:rPr>
                        <a:t>hấp</a:t>
                      </a:r>
                      <a:r>
                        <a:rPr lang="en-US" sz="800" dirty="0">
                          <a:solidFill>
                            <a:schemeClr val="tx1"/>
                          </a:solidFill>
                          <a:effectLst/>
                        </a:rPr>
                        <a:t> (</a:t>
                      </a:r>
                      <a:r>
                        <a:rPr lang="en-US" sz="800" dirty="0" err="1">
                          <a:solidFill>
                            <a:schemeClr val="tx1"/>
                          </a:solidFill>
                          <a:effectLst/>
                        </a:rPr>
                        <a:t>ngoài</a:t>
                      </a:r>
                      <a:r>
                        <a:rPr lang="en-US" sz="800" dirty="0">
                          <a:solidFill>
                            <a:schemeClr val="tx1"/>
                          </a:solidFill>
                          <a:effectLst/>
                        </a:rPr>
                        <a:t> hen)</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614</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1.4</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560</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dirty="0">
                          <a:solidFill>
                            <a:schemeClr val="tx1"/>
                          </a:solidFill>
                          <a:effectLst/>
                        </a:rPr>
                        <a:t>8.7</a:t>
                      </a:r>
                      <a:endParaRPr lang="fr-BE" sz="800"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dirty="0">
                          <a:solidFill>
                            <a:schemeClr val="tx1"/>
                          </a:solidFill>
                          <a:effectLst/>
                        </a:rPr>
                        <a:t>84.5 (46.4–97.1)</a:t>
                      </a:r>
                      <a:endParaRPr lang="fr-BE" sz="800" b="1"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03531828"/>
                  </a:ext>
                </a:extLst>
              </a:tr>
              <a:tr h="140125">
                <a:tc>
                  <a:txBody>
                    <a:bodyPr/>
                    <a:lstStyle>
                      <a:lvl1pPr marL="0" algn="l" defTabSz="685800" rtl="0" eaLnBrk="1" latinLnBrk="0" hangingPunct="1">
                        <a:defRPr sz="1350" b="1" kern="1200">
                          <a:solidFill>
                            <a:schemeClr val="dk1"/>
                          </a:solidFill>
                          <a:latin typeface="Arial"/>
                          <a:cs typeface="Noto Sans"/>
                        </a:defRPr>
                      </a:lvl1pPr>
                      <a:lvl2pPr marL="342900" algn="l" defTabSz="685800" rtl="0" eaLnBrk="1" latinLnBrk="0" hangingPunct="1">
                        <a:defRPr sz="1350" b="1" kern="1200">
                          <a:solidFill>
                            <a:schemeClr val="dk1"/>
                          </a:solidFill>
                          <a:latin typeface="Arial"/>
                          <a:cs typeface="Noto Sans"/>
                        </a:defRPr>
                      </a:lvl2pPr>
                      <a:lvl3pPr marL="685800" algn="l" defTabSz="685800" rtl="0" eaLnBrk="1" latinLnBrk="0" hangingPunct="1">
                        <a:defRPr sz="1350" b="1" kern="1200">
                          <a:solidFill>
                            <a:schemeClr val="dk1"/>
                          </a:solidFill>
                          <a:latin typeface="Arial"/>
                          <a:cs typeface="Noto Sans"/>
                        </a:defRPr>
                      </a:lvl3pPr>
                      <a:lvl4pPr marL="1028700" algn="l" defTabSz="685800" rtl="0" eaLnBrk="1" latinLnBrk="0" hangingPunct="1">
                        <a:defRPr sz="1350" b="1" kern="1200">
                          <a:solidFill>
                            <a:schemeClr val="dk1"/>
                          </a:solidFill>
                          <a:latin typeface="Arial"/>
                          <a:cs typeface="Noto Sans"/>
                        </a:defRPr>
                      </a:lvl4pPr>
                      <a:lvl5pPr marL="1371600" algn="l" defTabSz="685800" rtl="0" eaLnBrk="1" latinLnBrk="0" hangingPunct="1">
                        <a:defRPr sz="1350" b="1" kern="1200">
                          <a:solidFill>
                            <a:schemeClr val="dk1"/>
                          </a:solidFill>
                          <a:latin typeface="Arial"/>
                          <a:cs typeface="Noto Sans"/>
                        </a:defRPr>
                      </a:lvl5pPr>
                      <a:lvl6pPr marL="1714500" algn="l" defTabSz="685800" rtl="0" eaLnBrk="1" latinLnBrk="0" hangingPunct="1">
                        <a:defRPr sz="1350" b="1" kern="1200">
                          <a:solidFill>
                            <a:schemeClr val="dk1"/>
                          </a:solidFill>
                          <a:latin typeface="Arial"/>
                          <a:cs typeface="Noto Sans"/>
                        </a:defRPr>
                      </a:lvl6pPr>
                      <a:lvl7pPr marL="2057400" algn="l" defTabSz="685800" rtl="0" eaLnBrk="1" latinLnBrk="0" hangingPunct="1">
                        <a:defRPr sz="1350" b="1" kern="1200">
                          <a:solidFill>
                            <a:schemeClr val="dk1"/>
                          </a:solidFill>
                          <a:latin typeface="Arial"/>
                          <a:cs typeface="Noto Sans"/>
                        </a:defRPr>
                      </a:lvl7pPr>
                      <a:lvl8pPr marL="2400300" algn="l" defTabSz="685800" rtl="0" eaLnBrk="1" latinLnBrk="0" hangingPunct="1">
                        <a:defRPr sz="1350" b="1" kern="1200">
                          <a:solidFill>
                            <a:schemeClr val="dk1"/>
                          </a:solidFill>
                          <a:latin typeface="Arial"/>
                          <a:cs typeface="Noto Sans"/>
                        </a:defRPr>
                      </a:lvl8pPr>
                      <a:lvl9pPr marL="2743200" algn="l" defTabSz="685800" rtl="0" eaLnBrk="1" latinLnBrk="0" hangingPunct="1">
                        <a:defRPr sz="1350" b="1" kern="1200">
                          <a:solidFill>
                            <a:schemeClr val="dk1"/>
                          </a:solidFill>
                          <a:latin typeface="Arial"/>
                          <a:cs typeface="Noto Sans"/>
                        </a:defRPr>
                      </a:lvl9pPr>
                    </a:lstStyle>
                    <a:p>
                      <a:pPr algn="just">
                        <a:lnSpc>
                          <a:spcPct val="120000"/>
                        </a:lnSpc>
                        <a:spcBef>
                          <a:spcPts val="600"/>
                        </a:spcBef>
                        <a:spcAft>
                          <a:spcPts val="0"/>
                        </a:spcAft>
                      </a:pPr>
                      <a:r>
                        <a:rPr lang="en-US" sz="800" err="1">
                          <a:solidFill>
                            <a:schemeClr val="tx1"/>
                          </a:solidFill>
                          <a:effectLst/>
                        </a:rPr>
                        <a:t>Các</a:t>
                      </a:r>
                      <a:r>
                        <a:rPr lang="en-US" sz="800">
                          <a:solidFill>
                            <a:schemeClr val="tx1"/>
                          </a:solidFill>
                          <a:effectLst/>
                        </a:rPr>
                        <a:t> </a:t>
                      </a:r>
                      <a:r>
                        <a:rPr lang="en-US" sz="800" err="1">
                          <a:solidFill>
                            <a:schemeClr val="tx1"/>
                          </a:solidFill>
                          <a:effectLst/>
                        </a:rPr>
                        <a:t>bệnh</a:t>
                      </a:r>
                      <a:r>
                        <a:rPr lang="en-US" sz="800">
                          <a:solidFill>
                            <a:schemeClr val="tx1"/>
                          </a:solidFill>
                          <a:effectLst/>
                        </a:rPr>
                        <a:t> </a:t>
                      </a:r>
                      <a:r>
                        <a:rPr lang="en-US" sz="800" err="1">
                          <a:solidFill>
                            <a:schemeClr val="tx1"/>
                          </a:solidFill>
                          <a:effectLst/>
                        </a:rPr>
                        <a:t>lý</a:t>
                      </a:r>
                      <a:r>
                        <a:rPr lang="en-US" sz="800">
                          <a:solidFill>
                            <a:schemeClr val="tx1"/>
                          </a:solidFill>
                          <a:effectLst/>
                        </a:rPr>
                        <a:t> </a:t>
                      </a:r>
                      <a:r>
                        <a:rPr lang="en-US" sz="800" err="1">
                          <a:solidFill>
                            <a:schemeClr val="tx1"/>
                          </a:solidFill>
                          <a:effectLst/>
                        </a:rPr>
                        <a:t>thận</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w="12700" cmpd="sng">
                      <a:solidFill>
                        <a:srgbClr val="69B445"/>
                      </a:solid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308</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0.9</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300</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a:solidFill>
                            <a:schemeClr val="tx1"/>
                          </a:solidFill>
                          <a:effectLst/>
                        </a:rPr>
                        <a:t>7.0</a:t>
                      </a:r>
                      <a:endParaRPr lang="fr-BE" sz="80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a:no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Arial"/>
                          <a:cs typeface="Noto Sans"/>
                        </a:defRPr>
                      </a:lvl1pPr>
                      <a:lvl2pPr marL="342900" algn="l" defTabSz="685800" rtl="0" eaLnBrk="1" latinLnBrk="0" hangingPunct="1">
                        <a:defRPr sz="1350" kern="1200">
                          <a:solidFill>
                            <a:schemeClr val="dk1"/>
                          </a:solidFill>
                          <a:latin typeface="Arial"/>
                          <a:cs typeface="Noto Sans"/>
                        </a:defRPr>
                      </a:lvl2pPr>
                      <a:lvl3pPr marL="685800" algn="l" defTabSz="685800" rtl="0" eaLnBrk="1" latinLnBrk="0" hangingPunct="1">
                        <a:defRPr sz="1350" kern="1200">
                          <a:solidFill>
                            <a:schemeClr val="dk1"/>
                          </a:solidFill>
                          <a:latin typeface="Arial"/>
                          <a:cs typeface="Noto Sans"/>
                        </a:defRPr>
                      </a:lvl3pPr>
                      <a:lvl4pPr marL="1028700" algn="l" defTabSz="685800" rtl="0" eaLnBrk="1" latinLnBrk="0" hangingPunct="1">
                        <a:defRPr sz="1350" kern="1200">
                          <a:solidFill>
                            <a:schemeClr val="dk1"/>
                          </a:solidFill>
                          <a:latin typeface="Arial"/>
                          <a:cs typeface="Noto Sans"/>
                        </a:defRPr>
                      </a:lvl4pPr>
                      <a:lvl5pPr marL="1371600" algn="l" defTabSz="685800" rtl="0" eaLnBrk="1" latinLnBrk="0" hangingPunct="1">
                        <a:defRPr sz="1350" kern="1200">
                          <a:solidFill>
                            <a:schemeClr val="dk1"/>
                          </a:solidFill>
                          <a:latin typeface="Arial"/>
                          <a:cs typeface="Noto Sans"/>
                        </a:defRPr>
                      </a:lvl5pPr>
                      <a:lvl6pPr marL="1714500" algn="l" defTabSz="685800" rtl="0" eaLnBrk="1" latinLnBrk="0" hangingPunct="1">
                        <a:defRPr sz="1350" kern="1200">
                          <a:solidFill>
                            <a:schemeClr val="dk1"/>
                          </a:solidFill>
                          <a:latin typeface="Arial"/>
                          <a:cs typeface="Noto Sans"/>
                        </a:defRPr>
                      </a:lvl6pPr>
                      <a:lvl7pPr marL="2057400" algn="l" defTabSz="685800" rtl="0" eaLnBrk="1" latinLnBrk="0" hangingPunct="1">
                        <a:defRPr sz="1350" kern="1200">
                          <a:solidFill>
                            <a:schemeClr val="dk1"/>
                          </a:solidFill>
                          <a:latin typeface="Arial"/>
                          <a:cs typeface="Noto Sans"/>
                        </a:defRPr>
                      </a:lvl7pPr>
                      <a:lvl8pPr marL="2400300" algn="l" defTabSz="685800" rtl="0" eaLnBrk="1" latinLnBrk="0" hangingPunct="1">
                        <a:defRPr sz="1350" kern="1200">
                          <a:solidFill>
                            <a:schemeClr val="dk1"/>
                          </a:solidFill>
                          <a:latin typeface="Arial"/>
                          <a:cs typeface="Noto Sans"/>
                        </a:defRPr>
                      </a:lvl8pPr>
                      <a:lvl9pPr marL="2743200" algn="l" defTabSz="685800" rtl="0" eaLnBrk="1" latinLnBrk="0" hangingPunct="1">
                        <a:defRPr sz="1350" kern="1200">
                          <a:solidFill>
                            <a:schemeClr val="dk1"/>
                          </a:solidFill>
                          <a:latin typeface="Arial"/>
                          <a:cs typeface="Noto Sans"/>
                        </a:defRPr>
                      </a:lvl9pPr>
                    </a:lstStyle>
                    <a:p>
                      <a:pPr algn="ctr">
                        <a:lnSpc>
                          <a:spcPct val="120000"/>
                        </a:lnSpc>
                        <a:spcBef>
                          <a:spcPts val="600"/>
                        </a:spcBef>
                        <a:spcAft>
                          <a:spcPts val="0"/>
                        </a:spcAft>
                      </a:pPr>
                      <a:r>
                        <a:rPr lang="en-US" sz="800" b="1" dirty="0">
                          <a:solidFill>
                            <a:schemeClr val="tx1"/>
                          </a:solidFill>
                          <a:effectLst/>
                        </a:rPr>
                        <a:t>86.6 (-4.5–99.7)</a:t>
                      </a:r>
                      <a:endParaRPr lang="fr-BE" sz="800" b="1" dirty="0">
                        <a:solidFill>
                          <a:schemeClr val="tx1"/>
                        </a:solidFill>
                        <a:effectLst/>
                        <a:latin typeface="Arial" panose="020B0604020202020204" pitchFamily="34" charset="0"/>
                        <a:ea typeface="Times New Roman" panose="02020603050405020304" pitchFamily="18" charset="0"/>
                      </a:endParaRPr>
                    </a:p>
                  </a:txBody>
                  <a:tcPr marL="25561" marR="25561" marT="0" marB="0">
                    <a:lnL>
                      <a:noFill/>
                    </a:lnL>
                    <a:lnR w="12700" cmpd="sng">
                      <a:solidFill>
                        <a:srgbClr val="69B445"/>
                      </a:solidFill>
                    </a:lnR>
                    <a:lnT w="12700" cmpd="sng">
                      <a:solidFill>
                        <a:srgbClr val="69B445"/>
                      </a:solidFill>
                    </a:lnT>
                    <a:lnB w="12700" cmpd="sng">
                      <a:solidFill>
                        <a:srgbClr val="69B44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8704739"/>
                  </a:ext>
                </a:extLst>
              </a:tr>
            </a:tbl>
          </a:graphicData>
        </a:graphic>
      </p:graphicFrame>
      <p:sp>
        <p:nvSpPr>
          <p:cNvPr id="6" name="TextBox 5">
            <a:extLst>
              <a:ext uri="{FF2B5EF4-FFF2-40B4-BE49-F238E27FC236}">
                <a16:creationId xmlns:a16="http://schemas.microsoft.com/office/drawing/2014/main" id="{A0B0B4D3-E62D-C5A3-9BFD-F16E3591D8E9}"/>
              </a:ext>
            </a:extLst>
          </p:cNvPr>
          <p:cNvSpPr txBox="1"/>
          <p:nvPr/>
        </p:nvSpPr>
        <p:spPr>
          <a:xfrm>
            <a:off x="362686" y="4148516"/>
            <a:ext cx="3428088" cy="161583"/>
          </a:xfrm>
          <a:prstGeom prst="rect">
            <a:avLst/>
          </a:prstGeom>
          <a:noFill/>
        </p:spPr>
        <p:txBody>
          <a:bodyPr wrap="square">
            <a:spAutoFit/>
          </a:bodyPr>
          <a:lstStyle/>
          <a:p>
            <a:r>
              <a:rPr lang="vi-VN" sz="450" dirty="0">
                <a:solidFill>
                  <a:srgbClr val="1D1D1D"/>
                </a:solidFill>
                <a:latin typeface="Arial" panose="020B0604020202020204" pitchFamily="34" charset="0"/>
              </a:rPr>
              <a:t>*Trung vị thời gian báo cáo ca bệnh HZ là 4,0 năm trong phân tích gộp Zoe-50/70</a:t>
            </a:r>
            <a:endParaRPr lang="vi-VN" sz="450" dirty="0"/>
          </a:p>
        </p:txBody>
      </p:sp>
      <p:sp>
        <p:nvSpPr>
          <p:cNvPr id="7" name="Text Placeholder 2">
            <a:extLst>
              <a:ext uri="{FF2B5EF4-FFF2-40B4-BE49-F238E27FC236}">
                <a16:creationId xmlns:a16="http://schemas.microsoft.com/office/drawing/2014/main" id="{4607280D-BA4C-3D02-9CEE-3FAF18DF4C36}"/>
              </a:ext>
            </a:extLst>
          </p:cNvPr>
          <p:cNvSpPr txBox="1">
            <a:spLocks/>
          </p:cNvSpPr>
          <p:nvPr/>
        </p:nvSpPr>
        <p:spPr>
          <a:xfrm>
            <a:off x="362686" y="4263187"/>
            <a:ext cx="5707856" cy="205383"/>
          </a:xfrm>
          <a:prstGeom prst="rect">
            <a:avLst/>
          </a:prstGeom>
        </p:spPr>
        <p:txBody>
          <a:bodyPr vert="horz" lIns="38576" tIns="19288" rIns="38576" bIns="19288" rtlCol="0" anchor="ctr">
            <a:noAutofit/>
          </a:bodyPr>
          <a:lstStyle>
            <a:lvl1pPr marL="0" indent="0" algn="l" defTabSz="914332" rtl="0" eaLnBrk="1" latinLnBrk="0" hangingPunct="1">
              <a:lnSpc>
                <a:spcPct val="90000"/>
              </a:lnSpc>
              <a:spcBef>
                <a:spcPts val="1000"/>
              </a:spcBef>
              <a:buFont typeface="Arial"/>
              <a:buNone/>
              <a:defRPr sz="900" kern="1200">
                <a:solidFill>
                  <a:schemeClr val="tx1"/>
                </a:solidFill>
                <a:latin typeface="+mn-lt"/>
                <a:ea typeface="+mn-ea"/>
                <a:cs typeface="+mn-cs"/>
              </a:defRPr>
            </a:lvl1pPr>
            <a:lvl2pPr marL="171438" indent="-171438"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2pPr>
            <a:lvl3pPr marL="341289" indent="-166676"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3pPr>
            <a:lvl4pPr marL="515902" indent="-174613"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4pPr>
            <a:lvl5pPr marL="682574" indent="-166676"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defTabSz="514312">
              <a:spcBef>
                <a:spcPts val="563"/>
              </a:spcBef>
              <a:defRPr/>
            </a:pPr>
            <a:r>
              <a:rPr lang="en-US" sz="506" dirty="0">
                <a:solidFill>
                  <a:srgbClr val="4C4D4E"/>
                </a:solidFill>
                <a:latin typeface="Arial" panose="020B0604020202020204" pitchFamily="34" charset="0"/>
              </a:rPr>
              <a:t>1. </a:t>
            </a:r>
            <a:r>
              <a:rPr lang="vi-VN" sz="506" dirty="0">
                <a:solidFill>
                  <a:srgbClr val="4C4D4E"/>
                </a:solidFill>
                <a:latin typeface="Arial" panose="020B0604020202020204" pitchFamily="34" charset="0"/>
              </a:rPr>
              <a:t>Oostvogels, L.et al.Hum Vaccin Immunother. 2019;15(12):2865-2872</a:t>
            </a:r>
          </a:p>
        </p:txBody>
      </p:sp>
    </p:spTree>
    <p:extLst>
      <p:ext uri="{BB962C8B-B14F-4D97-AF65-F5344CB8AC3E}">
        <p14:creationId xmlns:p14="http://schemas.microsoft.com/office/powerpoint/2010/main" val="2180821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F9BD-9ABF-E9BB-85F9-9CA559D7BEB6}"/>
              </a:ext>
            </a:extLst>
          </p:cNvPr>
          <p:cNvSpPr>
            <a:spLocks noGrp="1"/>
          </p:cNvSpPr>
          <p:nvPr>
            <p:ph type="title"/>
          </p:nvPr>
        </p:nvSpPr>
        <p:spPr>
          <a:xfrm>
            <a:off x="317663" y="174617"/>
            <a:ext cx="5915025" cy="721523"/>
          </a:xfrm>
        </p:spPr>
        <p:txBody>
          <a:bodyPr/>
          <a:lstStyle/>
          <a:p>
            <a:r>
              <a:rPr lang="vi-VN" sz="1350" dirty="0"/>
              <a:t>RZV ĐƯỢC KHUYẾN CÁO TRONG NHIỀU HƯỚNG DẪN QUỐC </a:t>
            </a:r>
            <a:r>
              <a:rPr lang="vi-VN" sz="1350"/>
              <a:t>GIA </a:t>
            </a:r>
            <a:r>
              <a:rPr lang="en-US" sz="1350"/>
              <a:t>và</a:t>
            </a:r>
            <a:r>
              <a:rPr lang="vi-VN" sz="1350"/>
              <a:t> </a:t>
            </a:r>
            <a:r>
              <a:rPr lang="vi-VN" sz="1350" dirty="0"/>
              <a:t>CÁC HIỆP HỘI CHUYÊN NGÀNH</a:t>
            </a:r>
          </a:p>
        </p:txBody>
      </p:sp>
      <p:grpSp>
        <p:nvGrpSpPr>
          <p:cNvPr id="4" name="Group 3">
            <a:extLst>
              <a:ext uri="{FF2B5EF4-FFF2-40B4-BE49-F238E27FC236}">
                <a16:creationId xmlns:a16="http://schemas.microsoft.com/office/drawing/2014/main" id="{2FE6C2AA-52B1-0242-CCD9-C054FAB3DFB9}"/>
              </a:ext>
            </a:extLst>
          </p:cNvPr>
          <p:cNvGrpSpPr/>
          <p:nvPr/>
        </p:nvGrpSpPr>
        <p:grpSpPr>
          <a:xfrm>
            <a:off x="182880" y="962108"/>
            <a:ext cx="6327439" cy="3697355"/>
            <a:chOff x="317663" y="1314451"/>
            <a:chExt cx="6192656" cy="3165356"/>
          </a:xfrm>
        </p:grpSpPr>
        <p:sp>
          <p:nvSpPr>
            <p:cNvPr id="38" name="Rectangle 37">
              <a:extLst>
                <a:ext uri="{FF2B5EF4-FFF2-40B4-BE49-F238E27FC236}">
                  <a16:creationId xmlns:a16="http://schemas.microsoft.com/office/drawing/2014/main" id="{2770FBD6-2097-1133-B08A-39E1E055C4FE}"/>
                </a:ext>
              </a:extLst>
            </p:cNvPr>
            <p:cNvSpPr/>
            <p:nvPr/>
          </p:nvSpPr>
          <p:spPr>
            <a:xfrm>
              <a:off x="1469924" y="3655103"/>
              <a:ext cx="5040394" cy="824704"/>
            </a:xfrm>
            <a:prstGeom prst="rect">
              <a:avLst/>
            </a:prstGeom>
            <a:solidFill>
              <a:srgbClr val="E1EF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dirty="0">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4E3E11D4-8959-D00B-C8F5-BC4E10AC98F9}"/>
                </a:ext>
              </a:extLst>
            </p:cNvPr>
            <p:cNvSpPr/>
            <p:nvPr/>
          </p:nvSpPr>
          <p:spPr>
            <a:xfrm>
              <a:off x="1469924" y="2030248"/>
              <a:ext cx="5040394" cy="1591146"/>
            </a:xfrm>
            <a:prstGeom prst="rect">
              <a:avLst/>
            </a:prstGeom>
            <a:solidFill>
              <a:srgbClr val="EDE2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dirty="0">
                <a:solidFill>
                  <a:prstClr val="white"/>
                </a:solidFill>
                <a:latin typeface="Arial" panose="020B0604020202020204" pitchFamily="34" charset="0"/>
              </a:endParaRPr>
            </a:p>
          </p:txBody>
        </p:sp>
        <p:sp>
          <p:nvSpPr>
            <p:cNvPr id="31" name="Rectangle 30">
              <a:extLst>
                <a:ext uri="{FF2B5EF4-FFF2-40B4-BE49-F238E27FC236}">
                  <a16:creationId xmlns:a16="http://schemas.microsoft.com/office/drawing/2014/main" id="{248B88A2-2E9F-238F-7D7A-340FA06F78D3}"/>
                </a:ext>
              </a:extLst>
            </p:cNvPr>
            <p:cNvSpPr/>
            <p:nvPr/>
          </p:nvSpPr>
          <p:spPr>
            <a:xfrm>
              <a:off x="1660806" y="1314451"/>
              <a:ext cx="4849513" cy="67365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dirty="0">
                <a:solidFill>
                  <a:prstClr val="white"/>
                </a:solidFill>
                <a:latin typeface="Arial" panose="020B0604020202020204" pitchFamily="34" charset="0"/>
              </a:endParaRPr>
            </a:p>
          </p:txBody>
        </p:sp>
        <p:sp>
          <p:nvSpPr>
            <p:cNvPr id="11" name="Rectangle: Rounded Corners 10">
              <a:extLst>
                <a:ext uri="{FF2B5EF4-FFF2-40B4-BE49-F238E27FC236}">
                  <a16:creationId xmlns:a16="http://schemas.microsoft.com/office/drawing/2014/main" id="{0B5D2636-83CE-8B45-213A-1772CF5672D5}"/>
                </a:ext>
              </a:extLst>
            </p:cNvPr>
            <p:cNvSpPr/>
            <p:nvPr/>
          </p:nvSpPr>
          <p:spPr>
            <a:xfrm>
              <a:off x="332138" y="1314451"/>
              <a:ext cx="1456163" cy="67365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dirty="0">
                <a:solidFill>
                  <a:prstClr val="white"/>
                </a:solidFill>
                <a:latin typeface="Arial" panose="020B0604020202020204" pitchFamily="34" charset="0"/>
              </a:endParaRPr>
            </a:p>
          </p:txBody>
        </p:sp>
        <p:grpSp>
          <p:nvGrpSpPr>
            <p:cNvPr id="12" name="Group 11">
              <a:extLst>
                <a:ext uri="{FF2B5EF4-FFF2-40B4-BE49-F238E27FC236}">
                  <a16:creationId xmlns:a16="http://schemas.microsoft.com/office/drawing/2014/main" id="{3B93E36A-EC56-300A-FE73-F377FCA9F66D}"/>
                </a:ext>
              </a:extLst>
            </p:cNvPr>
            <p:cNvGrpSpPr/>
            <p:nvPr/>
          </p:nvGrpSpPr>
          <p:grpSpPr>
            <a:xfrm>
              <a:off x="522718" y="1466612"/>
              <a:ext cx="291729" cy="369332"/>
              <a:chOff x="980358" y="1619835"/>
              <a:chExt cx="518629" cy="656590"/>
            </a:xfrm>
          </p:grpSpPr>
          <p:sp>
            <p:nvSpPr>
              <p:cNvPr id="5" name="object 33">
                <a:extLst>
                  <a:ext uri="{FF2B5EF4-FFF2-40B4-BE49-F238E27FC236}">
                    <a16:creationId xmlns:a16="http://schemas.microsoft.com/office/drawing/2014/main" id="{2B943503-983C-0E31-8B8C-A6D082785EA9}"/>
                  </a:ext>
                </a:extLst>
              </p:cNvPr>
              <p:cNvSpPr/>
              <p:nvPr/>
            </p:nvSpPr>
            <p:spPr>
              <a:xfrm>
                <a:off x="980358" y="1619835"/>
                <a:ext cx="227329" cy="656590"/>
              </a:xfrm>
              <a:custGeom>
                <a:avLst/>
                <a:gdLst/>
                <a:ahLst/>
                <a:cxnLst/>
                <a:rect l="l" t="t" r="r" b="b"/>
                <a:pathLst>
                  <a:path w="227330" h="656589">
                    <a:moveTo>
                      <a:pt x="69786" y="71119"/>
                    </a:moveTo>
                    <a:lnTo>
                      <a:pt x="57289" y="71119"/>
                    </a:lnTo>
                    <a:lnTo>
                      <a:pt x="57289" y="101473"/>
                    </a:lnTo>
                    <a:lnTo>
                      <a:pt x="58591" y="113006"/>
                    </a:lnTo>
                    <a:lnTo>
                      <a:pt x="62236" y="123729"/>
                    </a:lnTo>
                    <a:lnTo>
                      <a:pt x="67833" y="133262"/>
                    </a:lnTo>
                    <a:lnTo>
                      <a:pt x="74993" y="141224"/>
                    </a:lnTo>
                    <a:lnTo>
                      <a:pt x="34378" y="167386"/>
                    </a:lnTo>
                    <a:lnTo>
                      <a:pt x="11455" y="205104"/>
                    </a:lnTo>
                    <a:lnTo>
                      <a:pt x="0" y="386079"/>
                    </a:lnTo>
                    <a:lnTo>
                      <a:pt x="2766" y="401820"/>
                    </a:lnTo>
                    <a:lnTo>
                      <a:pt x="10415" y="415416"/>
                    </a:lnTo>
                    <a:lnTo>
                      <a:pt x="21972" y="425870"/>
                    </a:lnTo>
                    <a:lnTo>
                      <a:pt x="36461" y="432180"/>
                    </a:lnTo>
                    <a:lnTo>
                      <a:pt x="36461" y="656081"/>
                    </a:lnTo>
                    <a:lnTo>
                      <a:pt x="72910" y="656081"/>
                    </a:lnTo>
                    <a:lnTo>
                      <a:pt x="79159" y="649858"/>
                    </a:lnTo>
                    <a:lnTo>
                      <a:pt x="80200" y="643508"/>
                    </a:lnTo>
                    <a:lnTo>
                      <a:pt x="105206" y="434213"/>
                    </a:lnTo>
                    <a:lnTo>
                      <a:pt x="191655" y="434213"/>
                    </a:lnTo>
                    <a:lnTo>
                      <a:pt x="191655" y="419607"/>
                    </a:lnTo>
                    <a:lnTo>
                      <a:pt x="36461" y="419607"/>
                    </a:lnTo>
                    <a:lnTo>
                      <a:pt x="27146" y="414387"/>
                    </a:lnTo>
                    <a:lnTo>
                      <a:pt x="19788" y="406796"/>
                    </a:lnTo>
                    <a:lnTo>
                      <a:pt x="14775" y="397230"/>
                    </a:lnTo>
                    <a:lnTo>
                      <a:pt x="12496" y="386079"/>
                    </a:lnTo>
                    <a:lnTo>
                      <a:pt x="14579" y="361061"/>
                    </a:lnTo>
                    <a:lnTo>
                      <a:pt x="191655" y="361061"/>
                    </a:lnTo>
                    <a:lnTo>
                      <a:pt x="191655" y="346328"/>
                    </a:lnTo>
                    <a:lnTo>
                      <a:pt x="138531" y="346328"/>
                    </a:lnTo>
                    <a:lnTo>
                      <a:pt x="135407" y="343153"/>
                    </a:lnTo>
                    <a:lnTo>
                      <a:pt x="135407" y="340105"/>
                    </a:lnTo>
                    <a:lnTo>
                      <a:pt x="138143" y="326725"/>
                    </a:lnTo>
                    <a:lnTo>
                      <a:pt x="145567" y="315737"/>
                    </a:lnTo>
                    <a:lnTo>
                      <a:pt x="156506" y="308298"/>
                    </a:lnTo>
                    <a:lnTo>
                      <a:pt x="169786" y="305562"/>
                    </a:lnTo>
                    <a:lnTo>
                      <a:pt x="222442" y="305562"/>
                    </a:lnTo>
                    <a:lnTo>
                      <a:pt x="216661" y="205104"/>
                    </a:lnTo>
                    <a:lnTo>
                      <a:pt x="193738" y="167386"/>
                    </a:lnTo>
                    <a:lnTo>
                      <a:pt x="159630" y="145414"/>
                    </a:lnTo>
                    <a:lnTo>
                      <a:pt x="113537" y="145414"/>
                    </a:lnTo>
                    <a:lnTo>
                      <a:pt x="96596" y="141942"/>
                    </a:lnTo>
                    <a:lnTo>
                      <a:pt x="82680" y="132492"/>
                    </a:lnTo>
                    <a:lnTo>
                      <a:pt x="73254" y="118518"/>
                    </a:lnTo>
                    <a:lnTo>
                      <a:pt x="69786" y="101473"/>
                    </a:lnTo>
                    <a:lnTo>
                      <a:pt x="69786" y="71119"/>
                    </a:lnTo>
                    <a:close/>
                  </a:path>
                  <a:path w="227330" h="656589">
                    <a:moveTo>
                      <a:pt x="191655" y="434213"/>
                    </a:moveTo>
                    <a:lnTo>
                      <a:pt x="122910" y="434213"/>
                    </a:lnTo>
                    <a:lnTo>
                      <a:pt x="147916" y="643508"/>
                    </a:lnTo>
                    <a:lnTo>
                      <a:pt x="147916" y="649858"/>
                    </a:lnTo>
                    <a:lnTo>
                      <a:pt x="154165" y="656081"/>
                    </a:lnTo>
                    <a:lnTo>
                      <a:pt x="191655" y="656081"/>
                    </a:lnTo>
                    <a:lnTo>
                      <a:pt x="191655" y="434213"/>
                    </a:lnTo>
                    <a:close/>
                  </a:path>
                  <a:path w="227330" h="656589">
                    <a:moveTo>
                      <a:pt x="222442" y="305562"/>
                    </a:moveTo>
                    <a:lnTo>
                      <a:pt x="169786" y="305562"/>
                    </a:lnTo>
                    <a:lnTo>
                      <a:pt x="183066" y="308298"/>
                    </a:lnTo>
                    <a:lnTo>
                      <a:pt x="194005" y="315737"/>
                    </a:lnTo>
                    <a:lnTo>
                      <a:pt x="201429" y="326725"/>
                    </a:lnTo>
                    <a:lnTo>
                      <a:pt x="204165" y="340105"/>
                    </a:lnTo>
                    <a:lnTo>
                      <a:pt x="204165" y="426974"/>
                    </a:lnTo>
                    <a:lnTo>
                      <a:pt x="213456" y="419405"/>
                    </a:lnTo>
                    <a:lnTo>
                      <a:pt x="220697" y="409670"/>
                    </a:lnTo>
                    <a:lnTo>
                      <a:pt x="225399" y="398363"/>
                    </a:lnTo>
                    <a:lnTo>
                      <a:pt x="227076" y="386079"/>
                    </a:lnTo>
                    <a:lnTo>
                      <a:pt x="222442" y="305562"/>
                    </a:lnTo>
                    <a:close/>
                  </a:path>
                  <a:path w="227330" h="656589">
                    <a:moveTo>
                      <a:pt x="191655" y="361061"/>
                    </a:moveTo>
                    <a:lnTo>
                      <a:pt x="36461" y="361061"/>
                    </a:lnTo>
                    <a:lnTo>
                      <a:pt x="36461" y="419607"/>
                    </a:lnTo>
                    <a:lnTo>
                      <a:pt x="191655" y="419607"/>
                    </a:lnTo>
                    <a:lnTo>
                      <a:pt x="191655" y="361061"/>
                    </a:lnTo>
                    <a:close/>
                  </a:path>
                  <a:path w="227330" h="656589">
                    <a:moveTo>
                      <a:pt x="169786" y="318135"/>
                    </a:moveTo>
                    <a:lnTo>
                      <a:pt x="161536" y="319942"/>
                    </a:lnTo>
                    <a:lnTo>
                      <a:pt x="154555" y="324786"/>
                    </a:lnTo>
                    <a:lnTo>
                      <a:pt x="149723" y="331797"/>
                    </a:lnTo>
                    <a:lnTo>
                      <a:pt x="147916" y="340105"/>
                    </a:lnTo>
                    <a:lnTo>
                      <a:pt x="147916" y="343153"/>
                    </a:lnTo>
                    <a:lnTo>
                      <a:pt x="145834" y="346328"/>
                    </a:lnTo>
                    <a:lnTo>
                      <a:pt x="191655" y="346328"/>
                    </a:lnTo>
                    <a:lnTo>
                      <a:pt x="191655" y="340105"/>
                    </a:lnTo>
                    <a:lnTo>
                      <a:pt x="189995" y="331797"/>
                    </a:lnTo>
                    <a:lnTo>
                      <a:pt x="185407" y="324786"/>
                    </a:lnTo>
                    <a:lnTo>
                      <a:pt x="178475" y="319942"/>
                    </a:lnTo>
                    <a:lnTo>
                      <a:pt x="169786" y="318135"/>
                    </a:lnTo>
                    <a:close/>
                  </a:path>
                  <a:path w="227330" h="656589">
                    <a:moveTo>
                      <a:pt x="170827" y="71119"/>
                    </a:moveTo>
                    <a:lnTo>
                      <a:pt x="158330" y="71119"/>
                    </a:lnTo>
                    <a:lnTo>
                      <a:pt x="158330" y="101473"/>
                    </a:lnTo>
                    <a:lnTo>
                      <a:pt x="154846" y="118518"/>
                    </a:lnTo>
                    <a:lnTo>
                      <a:pt x="145307" y="132492"/>
                    </a:lnTo>
                    <a:lnTo>
                      <a:pt x="131081" y="141942"/>
                    </a:lnTo>
                    <a:lnTo>
                      <a:pt x="113537" y="145414"/>
                    </a:lnTo>
                    <a:lnTo>
                      <a:pt x="159630" y="145414"/>
                    </a:lnTo>
                    <a:lnTo>
                      <a:pt x="153123" y="141224"/>
                    </a:lnTo>
                    <a:lnTo>
                      <a:pt x="160283" y="133262"/>
                    </a:lnTo>
                    <a:lnTo>
                      <a:pt x="165881" y="123729"/>
                    </a:lnTo>
                    <a:lnTo>
                      <a:pt x="169525" y="113006"/>
                    </a:lnTo>
                    <a:lnTo>
                      <a:pt x="170827" y="101473"/>
                    </a:lnTo>
                    <a:lnTo>
                      <a:pt x="170827" y="71119"/>
                    </a:lnTo>
                    <a:close/>
                  </a:path>
                  <a:path w="227330" h="656589">
                    <a:moveTo>
                      <a:pt x="186448" y="55499"/>
                    </a:moveTo>
                    <a:lnTo>
                      <a:pt x="40627" y="55499"/>
                    </a:lnTo>
                    <a:lnTo>
                      <a:pt x="34378" y="61722"/>
                    </a:lnTo>
                    <a:lnTo>
                      <a:pt x="34378" y="71119"/>
                    </a:lnTo>
                    <a:lnTo>
                      <a:pt x="193738" y="71119"/>
                    </a:lnTo>
                    <a:lnTo>
                      <a:pt x="193738" y="61722"/>
                    </a:lnTo>
                    <a:lnTo>
                      <a:pt x="186448" y="55499"/>
                    </a:lnTo>
                    <a:close/>
                  </a:path>
                  <a:path w="227330" h="656589">
                    <a:moveTo>
                      <a:pt x="72910" y="0"/>
                    </a:moveTo>
                    <a:lnTo>
                      <a:pt x="66662" y="4190"/>
                    </a:lnTo>
                    <a:lnTo>
                      <a:pt x="65620" y="10413"/>
                    </a:lnTo>
                    <a:lnTo>
                      <a:pt x="58331" y="55499"/>
                    </a:lnTo>
                    <a:lnTo>
                      <a:pt x="169786" y="55499"/>
                    </a:lnTo>
                    <a:lnTo>
                      <a:pt x="162326" y="9398"/>
                    </a:lnTo>
                    <a:lnTo>
                      <a:pt x="108331" y="9398"/>
                    </a:lnTo>
                    <a:lnTo>
                      <a:pt x="102082" y="7365"/>
                    </a:lnTo>
                    <a:lnTo>
                      <a:pt x="80200" y="1015"/>
                    </a:lnTo>
                    <a:lnTo>
                      <a:pt x="72910" y="0"/>
                    </a:lnTo>
                    <a:close/>
                  </a:path>
                  <a:path w="227330" h="656589">
                    <a:moveTo>
                      <a:pt x="154165" y="0"/>
                    </a:moveTo>
                    <a:lnTo>
                      <a:pt x="147916" y="1015"/>
                    </a:lnTo>
                    <a:lnTo>
                      <a:pt x="126034" y="7365"/>
                    </a:lnTo>
                    <a:lnTo>
                      <a:pt x="119786" y="9398"/>
                    </a:lnTo>
                    <a:lnTo>
                      <a:pt x="162326" y="9398"/>
                    </a:lnTo>
                    <a:lnTo>
                      <a:pt x="161455" y="4190"/>
                    </a:lnTo>
                    <a:lnTo>
                      <a:pt x="154165" y="0"/>
                    </a:lnTo>
                    <a:close/>
                  </a:path>
                </a:pathLst>
              </a:custGeom>
              <a:solidFill>
                <a:schemeClr val="bg1"/>
              </a:solidFill>
            </p:spPr>
            <p:txBody>
              <a:bodyPr wrap="square" lIns="0" tIns="0" rIns="0" bIns="0" rtlCol="0"/>
              <a:lstStyle/>
              <a:p>
                <a:pPr defTabSz="514337">
                  <a:defRPr/>
                </a:pPr>
                <a:endParaRPr lang="vi-VN" sz="1013" kern="0" dirty="0">
                  <a:solidFill>
                    <a:srgbClr val="544F40"/>
                  </a:solidFill>
                  <a:latin typeface="Arial"/>
                </a:endParaRPr>
              </a:p>
            </p:txBody>
          </p:sp>
          <p:grpSp>
            <p:nvGrpSpPr>
              <p:cNvPr id="6" name="object 34">
                <a:extLst>
                  <a:ext uri="{FF2B5EF4-FFF2-40B4-BE49-F238E27FC236}">
                    <a16:creationId xmlns:a16="http://schemas.microsoft.com/office/drawing/2014/main" id="{3C8D2BE5-2FEE-0139-5560-6345D00A6C46}"/>
                  </a:ext>
                </a:extLst>
              </p:cNvPr>
              <p:cNvGrpSpPr/>
              <p:nvPr/>
            </p:nvGrpSpPr>
            <p:grpSpPr>
              <a:xfrm>
                <a:off x="1267212" y="1680795"/>
                <a:ext cx="231775" cy="595630"/>
                <a:chOff x="937602" y="1627632"/>
                <a:chExt cx="231775" cy="595630"/>
              </a:xfrm>
            </p:grpSpPr>
            <p:sp>
              <p:nvSpPr>
                <p:cNvPr id="7" name="object 35">
                  <a:extLst>
                    <a:ext uri="{FF2B5EF4-FFF2-40B4-BE49-F238E27FC236}">
                      <a16:creationId xmlns:a16="http://schemas.microsoft.com/office/drawing/2014/main" id="{D1153C10-95A8-017A-D299-356888C23FBE}"/>
                    </a:ext>
                  </a:extLst>
                </p:cNvPr>
                <p:cNvSpPr/>
                <p:nvPr/>
              </p:nvSpPr>
              <p:spPr>
                <a:xfrm>
                  <a:off x="937602" y="1780794"/>
                  <a:ext cx="231775" cy="441959"/>
                </a:xfrm>
                <a:custGeom>
                  <a:avLst/>
                  <a:gdLst/>
                  <a:ahLst/>
                  <a:cxnLst/>
                  <a:rect l="l" t="t" r="r" b="b"/>
                  <a:pathLst>
                    <a:path w="231775" h="441960">
                      <a:moveTo>
                        <a:pt x="84836" y="370966"/>
                      </a:moveTo>
                      <a:lnTo>
                        <a:pt x="71615" y="370966"/>
                      </a:lnTo>
                      <a:lnTo>
                        <a:pt x="81534" y="430910"/>
                      </a:lnTo>
                      <a:lnTo>
                        <a:pt x="82638" y="437388"/>
                      </a:lnTo>
                      <a:lnTo>
                        <a:pt x="89242" y="441959"/>
                      </a:lnTo>
                      <a:lnTo>
                        <a:pt x="143243" y="441959"/>
                      </a:lnTo>
                      <a:lnTo>
                        <a:pt x="149847" y="437388"/>
                      </a:lnTo>
                      <a:lnTo>
                        <a:pt x="150952" y="430910"/>
                      </a:lnTo>
                      <a:lnTo>
                        <a:pt x="95859" y="430910"/>
                      </a:lnTo>
                      <a:lnTo>
                        <a:pt x="94754" y="430021"/>
                      </a:lnTo>
                      <a:lnTo>
                        <a:pt x="84836" y="370966"/>
                      </a:lnTo>
                      <a:close/>
                    </a:path>
                    <a:path w="231775" h="441960">
                      <a:moveTo>
                        <a:pt x="122300" y="370966"/>
                      </a:moveTo>
                      <a:lnTo>
                        <a:pt x="109080" y="370966"/>
                      </a:lnTo>
                      <a:lnTo>
                        <a:pt x="109080" y="430910"/>
                      </a:lnTo>
                      <a:lnTo>
                        <a:pt x="122300" y="430910"/>
                      </a:lnTo>
                      <a:lnTo>
                        <a:pt x="122300" y="370966"/>
                      </a:lnTo>
                      <a:close/>
                    </a:path>
                    <a:path w="231775" h="441960">
                      <a:moveTo>
                        <a:pt x="159765" y="370966"/>
                      </a:moveTo>
                      <a:lnTo>
                        <a:pt x="146545" y="370966"/>
                      </a:lnTo>
                      <a:lnTo>
                        <a:pt x="137731" y="430021"/>
                      </a:lnTo>
                      <a:lnTo>
                        <a:pt x="136626" y="430910"/>
                      </a:lnTo>
                      <a:lnTo>
                        <a:pt x="150952" y="430910"/>
                      </a:lnTo>
                      <a:lnTo>
                        <a:pt x="159765" y="370966"/>
                      </a:lnTo>
                      <a:close/>
                    </a:path>
                    <a:path w="231775" h="441960">
                      <a:moveTo>
                        <a:pt x="58394" y="0"/>
                      </a:moveTo>
                      <a:lnTo>
                        <a:pt x="33058" y="11048"/>
                      </a:lnTo>
                      <a:lnTo>
                        <a:pt x="26441" y="13842"/>
                      </a:lnTo>
                      <a:lnTo>
                        <a:pt x="22034" y="17525"/>
                      </a:lnTo>
                      <a:lnTo>
                        <a:pt x="19824" y="24891"/>
                      </a:lnTo>
                      <a:lnTo>
                        <a:pt x="19824" y="26796"/>
                      </a:lnTo>
                      <a:lnTo>
                        <a:pt x="0" y="181736"/>
                      </a:lnTo>
                      <a:lnTo>
                        <a:pt x="1823" y="192533"/>
                      </a:lnTo>
                      <a:lnTo>
                        <a:pt x="7986" y="202485"/>
                      </a:lnTo>
                      <a:lnTo>
                        <a:pt x="17043" y="211079"/>
                      </a:lnTo>
                      <a:lnTo>
                        <a:pt x="27546" y="217804"/>
                      </a:lnTo>
                      <a:lnTo>
                        <a:pt x="16522" y="354329"/>
                      </a:lnTo>
                      <a:lnTo>
                        <a:pt x="16522" y="359790"/>
                      </a:lnTo>
                      <a:lnTo>
                        <a:pt x="15417" y="366267"/>
                      </a:lnTo>
                      <a:lnTo>
                        <a:pt x="19824" y="370966"/>
                      </a:lnTo>
                      <a:lnTo>
                        <a:pt x="212661" y="370966"/>
                      </a:lnTo>
                      <a:lnTo>
                        <a:pt x="215963" y="366267"/>
                      </a:lnTo>
                      <a:lnTo>
                        <a:pt x="215963" y="359790"/>
                      </a:lnTo>
                      <a:lnTo>
                        <a:pt x="214858" y="354329"/>
                      </a:lnTo>
                      <a:lnTo>
                        <a:pt x="203834" y="217804"/>
                      </a:lnTo>
                      <a:lnTo>
                        <a:pt x="214959" y="211079"/>
                      </a:lnTo>
                      <a:lnTo>
                        <a:pt x="220715" y="205739"/>
                      </a:lnTo>
                      <a:lnTo>
                        <a:pt x="30848" y="205739"/>
                      </a:lnTo>
                      <a:lnTo>
                        <a:pt x="28651" y="204850"/>
                      </a:lnTo>
                      <a:lnTo>
                        <a:pt x="27546" y="203961"/>
                      </a:lnTo>
                      <a:lnTo>
                        <a:pt x="26441" y="202056"/>
                      </a:lnTo>
                      <a:lnTo>
                        <a:pt x="22034" y="198373"/>
                      </a:lnTo>
                      <a:lnTo>
                        <a:pt x="12115" y="191896"/>
                      </a:lnTo>
                      <a:lnTo>
                        <a:pt x="13220" y="182625"/>
                      </a:lnTo>
                      <a:lnTo>
                        <a:pt x="16522" y="159638"/>
                      </a:lnTo>
                      <a:lnTo>
                        <a:pt x="228711" y="159638"/>
                      </a:lnTo>
                      <a:lnTo>
                        <a:pt x="212661" y="26796"/>
                      </a:lnTo>
                      <a:lnTo>
                        <a:pt x="211556" y="25780"/>
                      </a:lnTo>
                      <a:lnTo>
                        <a:pt x="211556" y="24891"/>
                      </a:lnTo>
                      <a:lnTo>
                        <a:pt x="210184" y="20319"/>
                      </a:lnTo>
                      <a:lnTo>
                        <a:pt x="115697" y="20319"/>
                      </a:lnTo>
                      <a:lnTo>
                        <a:pt x="58394" y="0"/>
                      </a:lnTo>
                      <a:close/>
                    </a:path>
                    <a:path w="231775" h="441960">
                      <a:moveTo>
                        <a:pt x="193928" y="159638"/>
                      </a:moveTo>
                      <a:lnTo>
                        <a:pt x="38557" y="159638"/>
                      </a:lnTo>
                      <a:lnTo>
                        <a:pt x="30848" y="205739"/>
                      </a:lnTo>
                      <a:lnTo>
                        <a:pt x="201637" y="205739"/>
                      </a:lnTo>
                      <a:lnTo>
                        <a:pt x="193928" y="159638"/>
                      </a:lnTo>
                      <a:close/>
                    </a:path>
                    <a:path w="231775" h="441960">
                      <a:moveTo>
                        <a:pt x="228711" y="159638"/>
                      </a:moveTo>
                      <a:lnTo>
                        <a:pt x="215963" y="159638"/>
                      </a:lnTo>
                      <a:lnTo>
                        <a:pt x="218160" y="182625"/>
                      </a:lnTo>
                      <a:lnTo>
                        <a:pt x="219265" y="191896"/>
                      </a:lnTo>
                      <a:lnTo>
                        <a:pt x="210451" y="198373"/>
                      </a:lnTo>
                      <a:lnTo>
                        <a:pt x="206044" y="202056"/>
                      </a:lnTo>
                      <a:lnTo>
                        <a:pt x="204939" y="203961"/>
                      </a:lnTo>
                      <a:lnTo>
                        <a:pt x="202742" y="204850"/>
                      </a:lnTo>
                      <a:lnTo>
                        <a:pt x="201637" y="205739"/>
                      </a:lnTo>
                      <a:lnTo>
                        <a:pt x="220715" y="205739"/>
                      </a:lnTo>
                      <a:lnTo>
                        <a:pt x="224223" y="202485"/>
                      </a:lnTo>
                      <a:lnTo>
                        <a:pt x="230179" y="192533"/>
                      </a:lnTo>
                      <a:lnTo>
                        <a:pt x="231381" y="181736"/>
                      </a:lnTo>
                      <a:lnTo>
                        <a:pt x="228711" y="159638"/>
                      </a:lnTo>
                      <a:close/>
                    </a:path>
                    <a:path w="231775" h="441960">
                      <a:moveTo>
                        <a:pt x="174091" y="0"/>
                      </a:moveTo>
                      <a:lnTo>
                        <a:pt x="115697" y="20319"/>
                      </a:lnTo>
                      <a:lnTo>
                        <a:pt x="210184" y="20319"/>
                      </a:lnTo>
                      <a:lnTo>
                        <a:pt x="209346" y="17525"/>
                      </a:lnTo>
                      <a:lnTo>
                        <a:pt x="204939" y="13842"/>
                      </a:lnTo>
                      <a:lnTo>
                        <a:pt x="198335" y="11048"/>
                      </a:lnTo>
                      <a:lnTo>
                        <a:pt x="174091" y="0"/>
                      </a:lnTo>
                      <a:close/>
                    </a:path>
                  </a:pathLst>
                </a:custGeom>
                <a:solidFill>
                  <a:schemeClr val="bg1"/>
                </a:solidFill>
              </p:spPr>
              <p:txBody>
                <a:bodyPr wrap="square" lIns="0" tIns="0" rIns="0" bIns="0" rtlCol="0"/>
                <a:lstStyle/>
                <a:p>
                  <a:pPr defTabSz="514337">
                    <a:defRPr/>
                  </a:pPr>
                  <a:endParaRPr lang="vi-VN" sz="1013" kern="0" dirty="0">
                    <a:solidFill>
                      <a:srgbClr val="544F40"/>
                    </a:solidFill>
                    <a:latin typeface="Arial"/>
                  </a:endParaRPr>
                </a:p>
              </p:txBody>
            </p:sp>
            <p:pic>
              <p:nvPicPr>
                <p:cNvPr id="8" name="object 36">
                  <a:extLst>
                    <a:ext uri="{FF2B5EF4-FFF2-40B4-BE49-F238E27FC236}">
                      <a16:creationId xmlns:a16="http://schemas.microsoft.com/office/drawing/2014/main" id="{3C830257-B835-609C-7CA7-A3A1A3ECC4C7}"/>
                    </a:ext>
                  </a:extLst>
                </p:cNvPr>
                <p:cNvPicPr/>
                <p:nvPr/>
              </p:nvPicPr>
              <p:blipFill>
                <a:blip r:embed="rId3" cstate="print">
                  <a:lum bright="70000" contrast="-70000"/>
                </a:blip>
                <a:stretch>
                  <a:fillRect/>
                </a:stretch>
              </p:blipFill>
              <p:spPr>
                <a:xfrm>
                  <a:off x="973074" y="1627632"/>
                  <a:ext cx="157810" cy="156971"/>
                </a:xfrm>
                <a:prstGeom prst="rect">
                  <a:avLst/>
                </a:prstGeom>
              </p:spPr>
            </p:pic>
          </p:grpSp>
        </p:grpSp>
        <p:sp>
          <p:nvSpPr>
            <p:cNvPr id="9" name="object 30">
              <a:extLst>
                <a:ext uri="{FF2B5EF4-FFF2-40B4-BE49-F238E27FC236}">
                  <a16:creationId xmlns:a16="http://schemas.microsoft.com/office/drawing/2014/main" id="{753FEF60-AA3A-65DF-B488-867A56E7D4A6}"/>
                </a:ext>
              </a:extLst>
            </p:cNvPr>
            <p:cNvSpPr txBox="1"/>
            <p:nvPr/>
          </p:nvSpPr>
          <p:spPr>
            <a:xfrm>
              <a:off x="867883" y="1505746"/>
              <a:ext cx="792923" cy="296676"/>
            </a:xfrm>
            <a:prstGeom prst="rect">
              <a:avLst/>
            </a:prstGeom>
          </p:spPr>
          <p:txBody>
            <a:bodyPr vert="horz" wrap="square" lIns="0" tIns="6787" rIns="0" bIns="0" rtlCol="0">
              <a:spAutoFit/>
            </a:bodyPr>
            <a:lstStyle/>
            <a:p>
              <a:pPr marL="7144" defTabSz="514337">
                <a:spcBef>
                  <a:spcPts val="53"/>
                </a:spcBef>
                <a:tabLst>
                  <a:tab pos="3111383" algn="l"/>
                </a:tabLst>
                <a:defRPr/>
              </a:pPr>
              <a:r>
                <a:rPr lang="vi-VN" sz="900" b="1" spc="-3" dirty="0">
                  <a:solidFill>
                    <a:prstClr val="white"/>
                  </a:solidFill>
                  <a:latin typeface="Arial" panose="020B0604020202020204" pitchFamily="34" charset="0"/>
                  <a:cs typeface="Arial"/>
                </a:rPr>
                <a:t>Dân số chung</a:t>
              </a:r>
            </a:p>
            <a:p>
              <a:pPr marL="7144" defTabSz="514337">
                <a:spcBef>
                  <a:spcPts val="53"/>
                </a:spcBef>
                <a:tabLst>
                  <a:tab pos="3111383" algn="l"/>
                </a:tabLst>
                <a:defRPr/>
              </a:pPr>
              <a:r>
                <a:rPr lang="vi-VN" sz="900" b="1" spc="-3" dirty="0">
                  <a:solidFill>
                    <a:prstClr val="white"/>
                  </a:solidFill>
                  <a:latin typeface="Arial"/>
                  <a:cs typeface="Arial"/>
                </a:rPr>
                <a:t>(≥50</a:t>
              </a:r>
              <a:r>
                <a:rPr lang="vi-VN" sz="900" b="1" spc="-6" dirty="0">
                  <a:solidFill>
                    <a:prstClr val="white"/>
                  </a:solidFill>
                  <a:latin typeface="Arial"/>
                  <a:cs typeface="Arial"/>
                </a:rPr>
                <a:t> </a:t>
              </a:r>
              <a:r>
                <a:rPr lang="vi-VN" sz="900" b="1" spc="-6" dirty="0">
                  <a:solidFill>
                    <a:prstClr val="white"/>
                  </a:solidFill>
                  <a:latin typeface="Arial" panose="020B0604020202020204" pitchFamily="34" charset="0"/>
                  <a:cs typeface="Arial"/>
                </a:rPr>
                <a:t>tuổi</a:t>
              </a:r>
              <a:r>
                <a:rPr lang="vi-VN" sz="900" b="1" spc="-3" dirty="0">
                  <a:solidFill>
                    <a:prstClr val="white"/>
                  </a:solidFill>
                  <a:latin typeface="Arial"/>
                  <a:cs typeface="Arial"/>
                </a:rPr>
                <a:t>)</a:t>
              </a:r>
              <a:endParaRPr lang="vi-VN" sz="788" dirty="0">
                <a:solidFill>
                  <a:prstClr val="white"/>
                </a:solidFill>
                <a:latin typeface="Arial"/>
                <a:cs typeface="Arial"/>
              </a:endParaRPr>
            </a:p>
          </p:txBody>
        </p:sp>
        <p:sp>
          <p:nvSpPr>
            <p:cNvPr id="13" name="object 31">
              <a:extLst>
                <a:ext uri="{FF2B5EF4-FFF2-40B4-BE49-F238E27FC236}">
                  <a16:creationId xmlns:a16="http://schemas.microsoft.com/office/drawing/2014/main" id="{FEB884DA-9795-B4EB-90DC-DD3E90747F0D}"/>
                </a:ext>
              </a:extLst>
            </p:cNvPr>
            <p:cNvSpPr txBox="1"/>
            <p:nvPr/>
          </p:nvSpPr>
          <p:spPr>
            <a:xfrm>
              <a:off x="1863390" y="1352549"/>
              <a:ext cx="1925161" cy="720429"/>
            </a:xfrm>
            <a:prstGeom prst="rect">
              <a:avLst/>
            </a:prstGeom>
            <a:noFill/>
          </p:spPr>
          <p:txBody>
            <a:bodyPr vert="horz" wrap="square" lIns="0" tIns="23217" rIns="0" bIns="0" rtlCol="0">
              <a:spAutoFit/>
            </a:bodyPr>
            <a:lstStyle/>
            <a:p>
              <a:pPr marL="147515" indent="-96438" defTabSz="514337">
                <a:lnSpc>
                  <a:spcPct val="150000"/>
                </a:lnSpc>
                <a:spcBef>
                  <a:spcPts val="183"/>
                </a:spcBef>
                <a:buFont typeface="Arial" panose="020B0604020202020204" pitchFamily="34" charset="0"/>
                <a:buChar char="•"/>
                <a:tabLst>
                  <a:tab pos="212164" algn="l"/>
                  <a:tab pos="212522" algn="l"/>
                </a:tabLst>
                <a:defRPr/>
              </a:pPr>
              <a:r>
                <a:rPr lang="vi-VN" sz="619" dirty="0">
                  <a:solidFill>
                    <a:srgbClr val="002060"/>
                  </a:solidFill>
                  <a:latin typeface="Arial" panose="020B0604020202020204" pitchFamily="34" charset="0"/>
                  <a:cs typeface="Arial MT"/>
                </a:rPr>
                <a:t>Ủy ban Cố vấn về Thực hành Tiêm chủng Hoa Kỳ</a:t>
              </a:r>
              <a:r>
                <a:rPr lang="vi-VN" sz="619" baseline="25641" dirty="0">
                  <a:solidFill>
                    <a:srgbClr val="002060"/>
                  </a:solidFill>
                  <a:latin typeface="Arial" panose="020B0604020202020204" pitchFamily="34" charset="0"/>
                  <a:cs typeface="Arial MT"/>
                </a:rPr>
                <a:t>1</a:t>
              </a:r>
            </a:p>
            <a:p>
              <a:pPr marL="147515" indent="-96438" defTabSz="514337">
                <a:lnSpc>
                  <a:spcPct val="150000"/>
                </a:lnSpc>
                <a:spcBef>
                  <a:spcPts val="48"/>
                </a:spcBef>
                <a:buFont typeface="Arial" panose="020B0604020202020204" pitchFamily="34" charset="0"/>
                <a:buChar char="•"/>
                <a:tabLst>
                  <a:tab pos="212164" algn="l"/>
                  <a:tab pos="212522" algn="l"/>
                </a:tabLst>
                <a:defRPr/>
              </a:pPr>
              <a:r>
                <a:rPr lang="vi-VN" sz="619" spc="-3" dirty="0">
                  <a:solidFill>
                    <a:srgbClr val="002060"/>
                  </a:solidFill>
                  <a:latin typeface="Arial" panose="020B0604020202020204" pitchFamily="34" charset="0"/>
                  <a:cs typeface="Arial MT"/>
                </a:rPr>
                <a:t>Ủy ban Cố vấn Quốc gia Canada về Tiêm chủng</a:t>
              </a:r>
              <a:r>
                <a:rPr lang="vi-VN" sz="619" spc="-4" baseline="25641" dirty="0">
                  <a:solidFill>
                    <a:srgbClr val="002060"/>
                  </a:solidFill>
                  <a:latin typeface="Arial" panose="020B0604020202020204" pitchFamily="34" charset="0"/>
                  <a:cs typeface="Arial MT"/>
                </a:rPr>
                <a:t>2</a:t>
              </a:r>
              <a:endParaRPr lang="vi-VN" sz="619" baseline="25641" dirty="0">
                <a:solidFill>
                  <a:srgbClr val="002060"/>
                </a:solidFill>
                <a:latin typeface="Arial" panose="020B0604020202020204" pitchFamily="34" charset="0"/>
                <a:cs typeface="Arial MT"/>
              </a:endParaRPr>
            </a:p>
            <a:p>
              <a:pPr marL="147515" indent="-96438" defTabSz="514337">
                <a:lnSpc>
                  <a:spcPct val="150000"/>
                </a:lnSpc>
                <a:spcBef>
                  <a:spcPts val="48"/>
                </a:spcBef>
                <a:buFont typeface="Arial" panose="020B0604020202020204" pitchFamily="34" charset="0"/>
                <a:buChar char="•"/>
                <a:tabLst>
                  <a:tab pos="212164" algn="l"/>
                  <a:tab pos="212522" algn="l"/>
                </a:tabLst>
                <a:defRPr/>
              </a:pPr>
              <a:r>
                <a:rPr lang="vi-VN" sz="619" dirty="0">
                  <a:solidFill>
                    <a:srgbClr val="002060"/>
                  </a:solidFill>
                  <a:latin typeface="Arial" panose="020B0604020202020204" pitchFamily="34" charset="0"/>
                  <a:cs typeface="Arial MT"/>
                </a:rPr>
                <a:t>Trung tâm Nghiên cứu &amp; Giám sát Tiêm chủng Quốc gia Australia</a:t>
              </a:r>
              <a:r>
                <a:rPr lang="vi-VN" sz="619" baseline="25641" dirty="0">
                  <a:solidFill>
                    <a:srgbClr val="002060"/>
                  </a:solidFill>
                  <a:latin typeface="Arial" panose="020B0604020202020204" pitchFamily="34" charset="0"/>
                  <a:cs typeface="Arial MT"/>
                </a:rPr>
                <a:t>3</a:t>
              </a:r>
              <a:endParaRPr lang="vi-VN" sz="506" baseline="25641" dirty="0">
                <a:solidFill>
                  <a:srgbClr val="002060"/>
                </a:solidFill>
                <a:latin typeface="Arial" panose="020B0604020202020204" pitchFamily="34" charset="0"/>
                <a:cs typeface="Arial MT"/>
              </a:endParaRPr>
            </a:p>
          </p:txBody>
        </p:sp>
        <p:sp>
          <p:nvSpPr>
            <p:cNvPr id="33" name="object 31">
              <a:extLst>
                <a:ext uri="{FF2B5EF4-FFF2-40B4-BE49-F238E27FC236}">
                  <a16:creationId xmlns:a16="http://schemas.microsoft.com/office/drawing/2014/main" id="{6970BAB2-A002-861D-5396-8740886C9204}"/>
                </a:ext>
              </a:extLst>
            </p:cNvPr>
            <p:cNvSpPr txBox="1"/>
            <p:nvPr/>
          </p:nvSpPr>
          <p:spPr>
            <a:xfrm>
              <a:off x="1893036" y="2055530"/>
              <a:ext cx="2100263" cy="1485639"/>
            </a:xfrm>
            <a:prstGeom prst="rect">
              <a:avLst/>
            </a:prstGeom>
            <a:noFill/>
          </p:spPr>
          <p:txBody>
            <a:bodyPr vert="horz" wrap="square" lIns="0" tIns="23217" rIns="0" bIns="0" rtlCol="0">
              <a:spAutoFit/>
            </a:bodyPr>
            <a:lstStyle/>
            <a:p>
              <a:pPr marL="51077" defTabSz="514337">
                <a:spcBef>
                  <a:spcPts val="188"/>
                </a:spcBef>
                <a:defRPr/>
              </a:pPr>
              <a:r>
                <a:rPr lang="vi-VN" sz="619" b="1" dirty="0">
                  <a:solidFill>
                    <a:srgbClr val="BC1077"/>
                  </a:solidFill>
                  <a:latin typeface="Arial" panose="020B0604020202020204" pitchFamily="34" charset="0"/>
                  <a:cs typeface="Arial"/>
                </a:rPr>
                <a:t>Viêm khớp dạng thấp</a:t>
              </a:r>
            </a:p>
            <a:p>
              <a:pPr marL="147872" indent="-96796" defTabSz="514337">
                <a:spcBef>
                  <a:spcPts val="188"/>
                </a:spcBef>
                <a:buFontTx/>
                <a:buChar char="•"/>
                <a:tabLst>
                  <a:tab pos="147515" algn="l"/>
                  <a:tab pos="147872" algn="l"/>
                </a:tabLst>
                <a:defRPr/>
              </a:pPr>
              <a:r>
                <a:rPr lang="vi-VN" sz="619" spc="-3" dirty="0">
                  <a:solidFill>
                    <a:srgbClr val="4B4D4E"/>
                  </a:solidFill>
                  <a:latin typeface="Arial MT"/>
                </a:rPr>
                <a:t>Ủy ban Cố vấn về Thực hành Tiêm chủng Hoa Kỳ</a:t>
              </a:r>
              <a:r>
                <a:rPr lang="vi-VN" sz="619" baseline="25641" dirty="0">
                  <a:solidFill>
                    <a:srgbClr val="544F40"/>
                  </a:solidFill>
                  <a:latin typeface="Arial MT"/>
                  <a:cs typeface="Arial MT"/>
                </a:rPr>
                <a:t>1</a:t>
              </a:r>
              <a:r>
                <a:rPr lang="vi-VN" sz="619" spc="-3" dirty="0">
                  <a:solidFill>
                    <a:srgbClr val="4B4D4E"/>
                  </a:solidFill>
                  <a:latin typeface="Arial MT"/>
                </a:rPr>
                <a:t> </a:t>
              </a:r>
            </a:p>
            <a:p>
              <a:pPr marL="147872" indent="-96796" defTabSz="514337">
                <a:spcBef>
                  <a:spcPts val="188"/>
                </a:spcBef>
                <a:buFontTx/>
                <a:buChar char="•"/>
                <a:tabLst>
                  <a:tab pos="147515" algn="l"/>
                  <a:tab pos="147872" algn="l"/>
                </a:tabLst>
                <a:defRPr/>
              </a:pPr>
              <a:r>
                <a:rPr lang="vi-VN" sz="619" spc="-3" dirty="0">
                  <a:solidFill>
                    <a:srgbClr val="4B4D4E"/>
                  </a:solidFill>
                  <a:latin typeface="Arial MT"/>
                  <a:cs typeface="Arial MT"/>
                </a:rPr>
                <a:t>Liên đoàn chống thấp khớp Châu Âu (EULAR</a:t>
              </a:r>
              <a:r>
                <a:rPr lang="vi-VN" sz="619" dirty="0">
                  <a:solidFill>
                    <a:srgbClr val="4B4D4E"/>
                  </a:solidFill>
                  <a:latin typeface="Arial MT"/>
                  <a:cs typeface="Arial MT"/>
                </a:rPr>
                <a:t>)</a:t>
              </a:r>
              <a:r>
                <a:rPr lang="vi-VN" sz="619" spc="-3" dirty="0">
                  <a:solidFill>
                    <a:srgbClr val="4B4D4E"/>
                  </a:solidFill>
                  <a:latin typeface="Arial MT"/>
                  <a:cs typeface="Arial MT"/>
                </a:rPr>
                <a:t> </a:t>
              </a:r>
              <a:r>
                <a:rPr lang="vi-VN" sz="619" dirty="0">
                  <a:solidFill>
                    <a:srgbClr val="4B4D4E"/>
                  </a:solidFill>
                  <a:latin typeface="Arial MT"/>
                  <a:cs typeface="Arial MT"/>
                </a:rPr>
                <a:t>2019</a:t>
              </a:r>
              <a:r>
                <a:rPr lang="vi-VN" sz="619" baseline="30000" dirty="0">
                  <a:solidFill>
                    <a:srgbClr val="4B4D4E"/>
                  </a:solidFill>
                  <a:latin typeface="Arial MT"/>
                  <a:cs typeface="Arial MT"/>
                </a:rPr>
                <a:t>8</a:t>
              </a:r>
              <a:endParaRPr lang="vi-VN" sz="619" baseline="30000" dirty="0">
                <a:solidFill>
                  <a:srgbClr val="544F40"/>
                </a:solidFill>
                <a:latin typeface="Arial MT"/>
                <a:cs typeface="Arial MT"/>
              </a:endParaRPr>
            </a:p>
            <a:p>
              <a:pPr marL="51077" defTabSz="514337">
                <a:spcBef>
                  <a:spcPts val="188"/>
                </a:spcBef>
                <a:defRPr/>
              </a:pPr>
              <a:r>
                <a:rPr lang="vi-VN" sz="619" b="1" dirty="0">
                  <a:solidFill>
                    <a:srgbClr val="BC1077"/>
                  </a:solidFill>
                  <a:latin typeface="Arial"/>
                  <a:cs typeface="Arial"/>
                </a:rPr>
                <a:t>Lupus </a:t>
              </a:r>
              <a:r>
                <a:rPr lang="vi-VN" sz="619" b="1" dirty="0">
                  <a:solidFill>
                    <a:srgbClr val="BC1077"/>
                  </a:solidFill>
                  <a:latin typeface="Arial" panose="020B0604020202020204" pitchFamily="34" charset="0"/>
                  <a:cs typeface="Arial"/>
                </a:rPr>
                <a:t>Ban đỏ hệ thống </a:t>
              </a:r>
              <a:endParaRPr lang="vi-VN" sz="619" b="1" dirty="0">
                <a:solidFill>
                  <a:srgbClr val="BC1077"/>
                </a:solidFill>
                <a:latin typeface="Arial"/>
                <a:cs typeface="Arial"/>
              </a:endParaRPr>
            </a:p>
            <a:p>
              <a:pPr marL="147872" indent="-96796" defTabSz="514337">
                <a:buFontTx/>
                <a:buChar char="•"/>
                <a:tabLst>
                  <a:tab pos="147515" algn="l"/>
                  <a:tab pos="147872"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r>
                <a:rPr lang="vi-VN" sz="619" dirty="0">
                  <a:solidFill>
                    <a:srgbClr val="4B4D4E"/>
                  </a:solidFill>
                  <a:latin typeface="Arial MT"/>
                  <a:cs typeface="Arial MT"/>
                </a:rPr>
                <a:t> </a:t>
              </a:r>
            </a:p>
            <a:p>
              <a:pPr marL="51077" defTabSz="514337">
                <a:spcBef>
                  <a:spcPts val="188"/>
                </a:spcBef>
                <a:defRPr/>
              </a:pPr>
              <a:r>
                <a:rPr lang="vi-VN" sz="619" b="1" dirty="0">
                  <a:solidFill>
                    <a:srgbClr val="BC1077"/>
                  </a:solidFill>
                  <a:latin typeface="Arial" panose="020B0604020202020204" pitchFamily="34" charset="0"/>
                  <a:cs typeface="Arial"/>
                </a:rPr>
                <a:t>Viêm ruột mạn tính </a:t>
              </a:r>
              <a:endParaRPr lang="vi-VN" sz="619" b="1" dirty="0">
                <a:solidFill>
                  <a:srgbClr val="BC1077"/>
                </a:solidFill>
                <a:latin typeface="Arial"/>
                <a:cs typeface="Arial"/>
              </a:endParaRPr>
            </a:p>
            <a:p>
              <a:pPr marL="147872" indent="-96796" defTabSz="514337">
                <a:buFontTx/>
                <a:buChar char="•"/>
                <a:tabLst>
                  <a:tab pos="147515" algn="l"/>
                  <a:tab pos="147872"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r>
                <a:rPr lang="vi-VN" sz="619" dirty="0">
                  <a:solidFill>
                    <a:srgbClr val="4B4D4E"/>
                  </a:solidFill>
                  <a:latin typeface="Arial MT"/>
                  <a:cs typeface="Arial MT"/>
                </a:rPr>
                <a:t> </a:t>
              </a:r>
            </a:p>
            <a:p>
              <a:pPr marL="147872" indent="-96796" defTabSz="514337">
                <a:buFontTx/>
                <a:buChar char="•"/>
                <a:tabLst>
                  <a:tab pos="147515" algn="l"/>
                  <a:tab pos="147872" algn="l"/>
                </a:tabLst>
                <a:defRPr/>
              </a:pPr>
              <a:r>
                <a:rPr lang="vi-VN" sz="619" dirty="0">
                  <a:solidFill>
                    <a:srgbClr val="4B4D4E"/>
                  </a:solidFill>
                  <a:latin typeface="Arial MT"/>
                  <a:cs typeface="Arial MT"/>
                </a:rPr>
                <a:t>Hiệp hội Tiêu hóa Hoa Kỳ </a:t>
              </a:r>
              <a:r>
                <a:rPr lang="vi-VN" sz="619" spc="-3" dirty="0">
                  <a:solidFill>
                    <a:srgbClr val="4B4D4E"/>
                  </a:solidFill>
                  <a:latin typeface="Arial MT"/>
                  <a:cs typeface="Arial MT"/>
                </a:rPr>
                <a:t>2017</a:t>
              </a:r>
              <a:r>
                <a:rPr lang="vi-VN" sz="619" spc="-4" baseline="25641" dirty="0">
                  <a:solidFill>
                    <a:srgbClr val="4B4D4E"/>
                  </a:solidFill>
                  <a:latin typeface="Arial MT"/>
                  <a:cs typeface="Arial MT"/>
                </a:rPr>
                <a:t>9</a:t>
              </a:r>
              <a:endParaRPr lang="vi-VN" sz="619" baseline="25641" dirty="0">
                <a:solidFill>
                  <a:srgbClr val="544F40"/>
                </a:solidFill>
                <a:latin typeface="Arial MT"/>
                <a:cs typeface="Arial MT"/>
              </a:endParaRPr>
            </a:p>
            <a:p>
              <a:pPr marL="147872" indent="-96796" defTabSz="514337">
                <a:buFontTx/>
                <a:buChar char="•"/>
                <a:tabLst>
                  <a:tab pos="147515" algn="l"/>
                  <a:tab pos="147872" algn="l"/>
                </a:tabLst>
                <a:defRPr/>
              </a:pPr>
              <a:r>
                <a:rPr lang="vi-VN" sz="619" spc="-3" dirty="0">
                  <a:solidFill>
                    <a:srgbClr val="4B4D4E"/>
                  </a:solidFill>
                  <a:latin typeface="Arial MT"/>
                  <a:cs typeface="Arial MT"/>
                </a:rPr>
                <a:t>Tổ chức về bệnh Crohn và Viêm đại tràng</a:t>
              </a:r>
              <a:r>
                <a:rPr lang="vi-VN" sz="619" spc="-4" baseline="25641" dirty="0">
                  <a:solidFill>
                    <a:srgbClr val="4B4D4E"/>
                  </a:solidFill>
                  <a:latin typeface="Arial MT"/>
                  <a:cs typeface="Arial MT"/>
                </a:rPr>
                <a:t>10</a:t>
              </a:r>
              <a:endParaRPr lang="vi-VN" sz="619" baseline="25641" dirty="0">
                <a:solidFill>
                  <a:srgbClr val="544F40"/>
                </a:solidFill>
                <a:latin typeface="Arial MT"/>
                <a:cs typeface="Arial MT"/>
              </a:endParaRPr>
            </a:p>
            <a:p>
              <a:pPr marL="147872" indent="-96796" defTabSz="514337">
                <a:buFontTx/>
                <a:buChar char="•"/>
                <a:tabLst>
                  <a:tab pos="147515" algn="l"/>
                  <a:tab pos="147872" algn="l"/>
                </a:tabLst>
                <a:defRPr/>
              </a:pPr>
              <a:r>
                <a:rPr lang="vi-VN" sz="619" spc="-3" dirty="0">
                  <a:solidFill>
                    <a:srgbClr val="4B4D4E"/>
                  </a:solidFill>
                  <a:latin typeface="Arial MT"/>
                  <a:cs typeface="Arial MT"/>
                </a:rPr>
                <a:t>Hướng dẫn của Tổ chức Crohn và Viêm đại tràng Châu Âu (ECCO) </a:t>
              </a:r>
              <a:r>
                <a:rPr lang="vi-VN" sz="619" dirty="0">
                  <a:solidFill>
                    <a:srgbClr val="4B4D4E"/>
                  </a:solidFill>
                  <a:latin typeface="Arial MT"/>
                  <a:cs typeface="Arial MT"/>
                </a:rPr>
                <a:t>2021</a:t>
              </a:r>
              <a:r>
                <a:rPr lang="vi-VN" sz="619" baseline="25641" dirty="0">
                  <a:solidFill>
                    <a:srgbClr val="4B4D4E"/>
                  </a:solidFill>
                  <a:latin typeface="Arial MT"/>
                  <a:cs typeface="Arial MT"/>
                </a:rPr>
                <a:t>11</a:t>
              </a:r>
            </a:p>
            <a:p>
              <a:pPr marL="51077" defTabSz="514337">
                <a:spcBef>
                  <a:spcPts val="188"/>
                </a:spcBef>
                <a:defRPr/>
              </a:pPr>
              <a:r>
                <a:rPr lang="vi-VN" sz="619" b="1" dirty="0">
                  <a:solidFill>
                    <a:srgbClr val="BC1077"/>
                  </a:solidFill>
                  <a:latin typeface="Arial" panose="020B0604020202020204" pitchFamily="34" charset="0"/>
                  <a:cs typeface="Arial"/>
                </a:rPr>
                <a:t>Viêm khớp vẩy nến / Vẩy nến</a:t>
              </a:r>
              <a:endParaRPr lang="vi-VN" sz="619" b="1" dirty="0">
                <a:solidFill>
                  <a:srgbClr val="BC1077"/>
                </a:solidFill>
                <a:latin typeface="Arial"/>
                <a:cs typeface="Arial"/>
              </a:endParaRPr>
            </a:p>
            <a:p>
              <a:pPr marL="147872" indent="-96796" defTabSz="514337">
                <a:buFontTx/>
                <a:buChar char="•"/>
                <a:tabLst>
                  <a:tab pos="147515" algn="l"/>
                  <a:tab pos="147872" algn="l"/>
                </a:tabLst>
                <a:defRPr/>
              </a:pPr>
              <a:r>
                <a:rPr lang="vi-VN" sz="619" dirty="0">
                  <a:solidFill>
                    <a:srgbClr val="4B4D4E"/>
                  </a:solidFill>
                  <a:latin typeface="Arial MT"/>
                  <a:cs typeface="Arial MT"/>
                </a:rPr>
                <a:t>Ủy ban Cố vấn về Thực hành Tiêm chủng Hoa Kỳ </a:t>
              </a:r>
            </a:p>
            <a:p>
              <a:pPr marL="147872" indent="-96796" defTabSz="514337">
                <a:buFontTx/>
                <a:buChar char="•"/>
                <a:tabLst>
                  <a:tab pos="147515" algn="l"/>
                  <a:tab pos="147872" algn="l"/>
                </a:tabLst>
                <a:defRPr/>
              </a:pPr>
              <a:r>
                <a:rPr lang="vi-VN" sz="619" spc="-3" dirty="0">
                  <a:solidFill>
                    <a:srgbClr val="4B4D4E"/>
                  </a:solidFill>
                  <a:latin typeface="Arial MT"/>
                  <a:cs typeface="Arial MT"/>
                </a:rPr>
                <a:t>Tổ chức Bệnh vẩy nến Quốc gia</a:t>
              </a:r>
              <a:r>
                <a:rPr lang="vi-VN" sz="619" spc="-3" baseline="30000" dirty="0">
                  <a:solidFill>
                    <a:srgbClr val="4B4D4E"/>
                  </a:solidFill>
                  <a:latin typeface="Arial MT"/>
                  <a:cs typeface="Arial MT"/>
                </a:rPr>
                <a:t>12</a:t>
              </a:r>
              <a:endParaRPr lang="vi-VN" sz="619" baseline="30000" dirty="0">
                <a:solidFill>
                  <a:srgbClr val="544F40"/>
                </a:solidFill>
                <a:latin typeface="Arial MT"/>
                <a:cs typeface="Arial MT"/>
              </a:endParaRPr>
            </a:p>
          </p:txBody>
        </p:sp>
        <p:sp>
          <p:nvSpPr>
            <p:cNvPr id="10" name="object 31">
              <a:extLst>
                <a:ext uri="{FF2B5EF4-FFF2-40B4-BE49-F238E27FC236}">
                  <a16:creationId xmlns:a16="http://schemas.microsoft.com/office/drawing/2014/main" id="{1EBA482D-7F64-678A-F8AA-3829F8D47B77}"/>
                </a:ext>
              </a:extLst>
            </p:cNvPr>
            <p:cNvSpPr txBox="1"/>
            <p:nvPr/>
          </p:nvSpPr>
          <p:spPr>
            <a:xfrm>
              <a:off x="4088588" y="1352550"/>
              <a:ext cx="2359922" cy="577506"/>
            </a:xfrm>
            <a:prstGeom prst="rect">
              <a:avLst/>
            </a:prstGeom>
            <a:noFill/>
          </p:spPr>
          <p:txBody>
            <a:bodyPr vert="horz" wrap="square" lIns="0" tIns="23217" rIns="0" bIns="0" rtlCol="0">
              <a:spAutoFit/>
            </a:bodyPr>
            <a:lstStyle/>
            <a:p>
              <a:pPr marL="147515" indent="-96438" defTabSz="514337">
                <a:lnSpc>
                  <a:spcPct val="150000"/>
                </a:lnSpc>
                <a:spcBef>
                  <a:spcPts val="45"/>
                </a:spcBef>
                <a:buFont typeface="Arial" panose="020B0604020202020204" pitchFamily="34" charset="0"/>
                <a:buChar char="•"/>
                <a:tabLst>
                  <a:tab pos="212164" algn="l"/>
                  <a:tab pos="212522" algn="l"/>
                </a:tabLst>
                <a:defRPr/>
              </a:pPr>
              <a:r>
                <a:rPr lang="vi-VN" sz="619" dirty="0">
                  <a:solidFill>
                    <a:srgbClr val="002060"/>
                  </a:solidFill>
                  <a:latin typeface="Arial" panose="020B0604020202020204" pitchFamily="34" charset="0"/>
                  <a:cs typeface="Arial MT"/>
                </a:rPr>
                <a:t>Ủy ban Thường trực Đức về Tiêm chủng (STIKO)</a:t>
              </a:r>
              <a:r>
                <a:rPr lang="vi-VN" sz="619" baseline="25641" dirty="0">
                  <a:solidFill>
                    <a:srgbClr val="002060"/>
                  </a:solidFill>
                  <a:latin typeface="Arial" panose="020B0604020202020204" pitchFamily="34" charset="0"/>
                  <a:cs typeface="Arial MT"/>
                </a:rPr>
                <a:t>4</a:t>
              </a:r>
            </a:p>
            <a:p>
              <a:pPr marL="147515" indent="-96438" defTabSz="514337">
                <a:lnSpc>
                  <a:spcPct val="150000"/>
                </a:lnSpc>
                <a:spcBef>
                  <a:spcPts val="48"/>
                </a:spcBef>
                <a:buFont typeface="Arial" panose="020B0604020202020204" pitchFamily="34" charset="0"/>
                <a:buChar char="•"/>
                <a:tabLst>
                  <a:tab pos="212164" algn="l"/>
                  <a:tab pos="212522" algn="l"/>
                </a:tabLst>
                <a:defRPr/>
              </a:pPr>
              <a:r>
                <a:rPr lang="vi-VN" sz="619" spc="-3" dirty="0">
                  <a:solidFill>
                    <a:srgbClr val="002060"/>
                  </a:solidFill>
                  <a:latin typeface="Arial" panose="020B0604020202020204" pitchFamily="34" charset="0"/>
                  <a:cs typeface="Arial MT"/>
                </a:rPr>
                <a:t>Bộ Y tế Italia</a:t>
              </a:r>
              <a:r>
                <a:rPr lang="vi-VN" sz="619" baseline="25641" dirty="0">
                  <a:solidFill>
                    <a:srgbClr val="002060"/>
                  </a:solidFill>
                  <a:latin typeface="Arial" panose="020B0604020202020204" pitchFamily="34" charset="0"/>
                  <a:cs typeface="Arial MT"/>
                </a:rPr>
                <a:t>5</a:t>
              </a:r>
            </a:p>
            <a:p>
              <a:pPr marL="147515" indent="-96438" defTabSz="514337">
                <a:lnSpc>
                  <a:spcPct val="150000"/>
                </a:lnSpc>
                <a:spcBef>
                  <a:spcPts val="48"/>
                </a:spcBef>
                <a:buFont typeface="Arial" panose="020B0604020202020204" pitchFamily="34" charset="0"/>
                <a:buChar char="•"/>
                <a:tabLst>
                  <a:tab pos="212164" algn="l"/>
                  <a:tab pos="212522" algn="l"/>
                </a:tabLst>
                <a:defRPr/>
              </a:pPr>
              <a:r>
                <a:rPr lang="vi-VN" sz="619" dirty="0">
                  <a:solidFill>
                    <a:srgbClr val="002060"/>
                  </a:solidFill>
                  <a:latin typeface="Arial" panose="020B0604020202020204" pitchFamily="34" charset="0"/>
                  <a:cs typeface="Arial MT"/>
                </a:rPr>
                <a:t>Văn phòng Y tế Công cộng Liên bang Thụy Sĩ</a:t>
              </a:r>
              <a:r>
                <a:rPr lang="vi-VN" sz="619" baseline="25641" dirty="0">
                  <a:solidFill>
                    <a:srgbClr val="002060"/>
                  </a:solidFill>
                  <a:latin typeface="Arial" panose="020B0604020202020204" pitchFamily="34" charset="0"/>
                  <a:cs typeface="Arial MT"/>
                </a:rPr>
                <a:t>6</a:t>
              </a:r>
            </a:p>
            <a:p>
              <a:pPr marL="147515" indent="-96438" defTabSz="514337">
                <a:lnSpc>
                  <a:spcPct val="150000"/>
                </a:lnSpc>
                <a:spcBef>
                  <a:spcPts val="48"/>
                </a:spcBef>
                <a:buFont typeface="Arial" panose="020B0604020202020204" pitchFamily="34" charset="0"/>
                <a:buChar char="•"/>
                <a:tabLst>
                  <a:tab pos="212164" algn="l"/>
                  <a:tab pos="212522" algn="l"/>
                </a:tabLst>
                <a:defRPr/>
              </a:pPr>
              <a:r>
                <a:rPr lang="vi-VN" sz="619" spc="-3" dirty="0">
                  <a:solidFill>
                    <a:srgbClr val="002060"/>
                  </a:solidFill>
                  <a:latin typeface="Arial" panose="020B0604020202020204" pitchFamily="34" charset="0"/>
                  <a:cs typeface="Arial MT"/>
                </a:rPr>
                <a:t>Bộ Y tế Ả Rập Xê Út</a:t>
              </a:r>
              <a:r>
                <a:rPr lang="vi-VN" sz="619" baseline="25641" dirty="0">
                  <a:solidFill>
                    <a:srgbClr val="002060"/>
                  </a:solidFill>
                  <a:latin typeface="Arial" panose="020B0604020202020204" pitchFamily="34" charset="0"/>
                  <a:cs typeface="Arial MT"/>
                </a:rPr>
                <a:t>7</a:t>
              </a:r>
            </a:p>
          </p:txBody>
        </p:sp>
        <p:sp>
          <p:nvSpPr>
            <p:cNvPr id="14" name="Rectangle: Rounded Corners 13">
              <a:extLst>
                <a:ext uri="{FF2B5EF4-FFF2-40B4-BE49-F238E27FC236}">
                  <a16:creationId xmlns:a16="http://schemas.microsoft.com/office/drawing/2014/main" id="{0A968FDB-91BC-900F-A256-AD1B700F9186}"/>
                </a:ext>
              </a:extLst>
            </p:cNvPr>
            <p:cNvSpPr/>
            <p:nvPr/>
          </p:nvSpPr>
          <p:spPr>
            <a:xfrm>
              <a:off x="320106" y="2028285"/>
              <a:ext cx="1453721" cy="1593218"/>
            </a:xfrm>
            <a:prstGeom prst="roundRect">
              <a:avLst>
                <a:gd name="adj" fmla="val 10609"/>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dirty="0">
                <a:solidFill>
                  <a:prstClr val="white"/>
                </a:solidFill>
                <a:latin typeface="Arial" panose="020B0604020202020204" pitchFamily="34" charset="0"/>
              </a:endParaRPr>
            </a:p>
          </p:txBody>
        </p:sp>
        <p:sp>
          <p:nvSpPr>
            <p:cNvPr id="15" name="object 30">
              <a:extLst>
                <a:ext uri="{FF2B5EF4-FFF2-40B4-BE49-F238E27FC236}">
                  <a16:creationId xmlns:a16="http://schemas.microsoft.com/office/drawing/2014/main" id="{E691A6F8-4B68-1BBD-18AE-B446DB6B2526}"/>
                </a:ext>
              </a:extLst>
            </p:cNvPr>
            <p:cNvSpPr txBox="1"/>
            <p:nvPr/>
          </p:nvSpPr>
          <p:spPr>
            <a:xfrm>
              <a:off x="820168" y="2502582"/>
              <a:ext cx="768107" cy="560851"/>
            </a:xfrm>
            <a:prstGeom prst="rect">
              <a:avLst/>
            </a:prstGeom>
          </p:spPr>
          <p:txBody>
            <a:bodyPr vert="horz" wrap="square" lIns="0" tIns="6787" rIns="0" bIns="0" rtlCol="0">
              <a:spAutoFit/>
            </a:bodyPr>
            <a:lstStyle/>
            <a:p>
              <a:pPr marL="7144" defTabSz="514337">
                <a:spcBef>
                  <a:spcPts val="53"/>
                </a:spcBef>
                <a:tabLst>
                  <a:tab pos="3111383" algn="l"/>
                </a:tabLst>
                <a:defRPr/>
              </a:pPr>
              <a:r>
                <a:rPr lang="vi-VN" sz="900" b="1" spc="-3" dirty="0">
                  <a:solidFill>
                    <a:prstClr val="white"/>
                  </a:solidFill>
                  <a:latin typeface="Arial" panose="020B0604020202020204" pitchFamily="34" charset="0"/>
                  <a:cs typeface="Arial"/>
                </a:rPr>
                <a:t>Các bệnh</a:t>
              </a:r>
              <a:br>
                <a:rPr lang="vi-VN" sz="900" b="1" spc="-3" dirty="0">
                  <a:solidFill>
                    <a:prstClr val="white"/>
                  </a:solidFill>
                  <a:latin typeface="Arial" panose="020B0604020202020204" pitchFamily="34" charset="0"/>
                  <a:cs typeface="Arial"/>
                </a:rPr>
              </a:br>
              <a:r>
                <a:rPr lang="vi-VN" sz="900" b="1" spc="-3" dirty="0">
                  <a:solidFill>
                    <a:prstClr val="white"/>
                  </a:solidFill>
                  <a:latin typeface="Arial" panose="020B0604020202020204" pitchFamily="34" charset="0"/>
                  <a:cs typeface="Arial"/>
                </a:rPr>
                <a:t>tự miễn &amp;</a:t>
              </a:r>
              <a:br>
                <a:rPr lang="vi-VN" sz="900" b="1" spc="-3" dirty="0">
                  <a:solidFill>
                    <a:prstClr val="white"/>
                  </a:solidFill>
                  <a:latin typeface="Arial" panose="020B0604020202020204" pitchFamily="34" charset="0"/>
                  <a:cs typeface="Arial"/>
                </a:rPr>
              </a:br>
              <a:r>
                <a:rPr lang="vi-VN" sz="900" b="1" spc="-3" dirty="0">
                  <a:solidFill>
                    <a:prstClr val="white"/>
                  </a:solidFill>
                  <a:latin typeface="Arial" panose="020B0604020202020204" pitchFamily="34" charset="0"/>
                  <a:cs typeface="Arial"/>
                </a:rPr>
                <a:t>đồng mắc thường gặp</a:t>
              </a:r>
            </a:p>
          </p:txBody>
        </p:sp>
        <p:grpSp>
          <p:nvGrpSpPr>
            <p:cNvPr id="34" name="Group 33">
              <a:extLst>
                <a:ext uri="{FF2B5EF4-FFF2-40B4-BE49-F238E27FC236}">
                  <a16:creationId xmlns:a16="http://schemas.microsoft.com/office/drawing/2014/main" id="{46D5C0AD-776B-FCE0-3DCB-29E69790B570}"/>
                </a:ext>
              </a:extLst>
            </p:cNvPr>
            <p:cNvGrpSpPr/>
            <p:nvPr/>
          </p:nvGrpSpPr>
          <p:grpSpPr>
            <a:xfrm>
              <a:off x="452950" y="2444081"/>
              <a:ext cx="295345" cy="677853"/>
              <a:chOff x="466687" y="3363456"/>
              <a:chExt cx="525057" cy="1205072"/>
            </a:xfrm>
          </p:grpSpPr>
          <p:pic>
            <p:nvPicPr>
              <p:cNvPr id="16" name="object 24">
                <a:extLst>
                  <a:ext uri="{FF2B5EF4-FFF2-40B4-BE49-F238E27FC236}">
                    <a16:creationId xmlns:a16="http://schemas.microsoft.com/office/drawing/2014/main" id="{E1C25347-F3F6-353A-F398-75FE8095CDF4}"/>
                  </a:ext>
                </a:extLst>
              </p:cNvPr>
              <p:cNvPicPr/>
              <p:nvPr/>
            </p:nvPicPr>
            <p:blipFill>
              <a:blip r:embed="rId4" cstate="print"/>
              <a:stretch>
                <a:fillRect/>
              </a:stretch>
            </p:blipFill>
            <p:spPr>
              <a:xfrm>
                <a:off x="466687" y="3363456"/>
                <a:ext cx="525057" cy="492320"/>
              </a:xfrm>
              <a:prstGeom prst="rect">
                <a:avLst/>
              </a:prstGeom>
            </p:spPr>
          </p:pic>
          <p:pic>
            <p:nvPicPr>
              <p:cNvPr id="17" name="object 28">
                <a:extLst>
                  <a:ext uri="{FF2B5EF4-FFF2-40B4-BE49-F238E27FC236}">
                    <a16:creationId xmlns:a16="http://schemas.microsoft.com/office/drawing/2014/main" id="{C0AB6B47-3952-64D0-3707-8B11664B5D85}"/>
                  </a:ext>
                </a:extLst>
              </p:cNvPr>
              <p:cNvPicPr/>
              <p:nvPr/>
            </p:nvPicPr>
            <p:blipFill>
              <a:blip r:embed="rId5" cstate="print"/>
              <a:stretch>
                <a:fillRect/>
              </a:stretch>
            </p:blipFill>
            <p:spPr>
              <a:xfrm>
                <a:off x="471723" y="4163089"/>
                <a:ext cx="514984" cy="405439"/>
              </a:xfrm>
              <a:prstGeom prst="rect">
                <a:avLst/>
              </a:prstGeom>
            </p:spPr>
          </p:pic>
        </p:grpSp>
        <p:sp>
          <p:nvSpPr>
            <p:cNvPr id="19" name="object 31">
              <a:extLst>
                <a:ext uri="{FF2B5EF4-FFF2-40B4-BE49-F238E27FC236}">
                  <a16:creationId xmlns:a16="http://schemas.microsoft.com/office/drawing/2014/main" id="{B4E5BCEF-D1B1-2B8A-41E5-0B99125B4F71}"/>
                </a:ext>
              </a:extLst>
            </p:cNvPr>
            <p:cNvSpPr txBox="1"/>
            <p:nvPr/>
          </p:nvSpPr>
          <p:spPr>
            <a:xfrm>
              <a:off x="4088588" y="2055530"/>
              <a:ext cx="2100263" cy="404574"/>
            </a:xfrm>
            <a:prstGeom prst="rect">
              <a:avLst/>
            </a:prstGeom>
            <a:noFill/>
          </p:spPr>
          <p:txBody>
            <a:bodyPr vert="horz" wrap="square" lIns="0" tIns="23217" rIns="0" bIns="0" rtlCol="0">
              <a:spAutoFit/>
            </a:bodyPr>
            <a:lstStyle/>
            <a:p>
              <a:pPr marL="51077" defTabSz="514337">
                <a:spcBef>
                  <a:spcPts val="188"/>
                </a:spcBef>
                <a:defRPr/>
              </a:pPr>
              <a:r>
                <a:rPr lang="vi-VN" sz="619" b="1" dirty="0">
                  <a:solidFill>
                    <a:srgbClr val="BC1077"/>
                  </a:solidFill>
                  <a:latin typeface="Arial" panose="020B0604020202020204" pitchFamily="34" charset="0"/>
                  <a:cs typeface="Arial"/>
                </a:rPr>
                <a:t>Bệnh Đa xơ cứng</a:t>
              </a:r>
              <a:endParaRPr lang="vi-VN" sz="619" b="1" dirty="0">
                <a:solidFill>
                  <a:srgbClr val="BC1077"/>
                </a:solidFill>
                <a:latin typeface="Arial"/>
                <a:cs typeface="Arial"/>
              </a:endParaRPr>
            </a:p>
            <a:p>
              <a:pPr marL="147872" indent="-96796" defTabSz="514337">
                <a:buFontTx/>
                <a:buChar char="•"/>
                <a:tabLst>
                  <a:tab pos="147515" algn="l"/>
                  <a:tab pos="147872"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r>
                <a:rPr lang="vi-VN" sz="619" dirty="0">
                  <a:solidFill>
                    <a:srgbClr val="4B4D4E"/>
                  </a:solidFill>
                  <a:latin typeface="Arial MT"/>
                  <a:cs typeface="Arial MT"/>
                </a:rPr>
                <a:t> </a:t>
              </a:r>
              <a:endParaRPr lang="vi-VN" sz="619" baseline="25641" dirty="0">
                <a:solidFill>
                  <a:srgbClr val="4B4D4E"/>
                </a:solidFill>
                <a:latin typeface="Arial MT"/>
                <a:cs typeface="Arial MT"/>
              </a:endParaRPr>
            </a:p>
            <a:p>
              <a:pPr marL="51077" defTabSz="514337">
                <a:tabLst>
                  <a:tab pos="147515" algn="l"/>
                  <a:tab pos="147872" algn="l"/>
                </a:tabLst>
                <a:defRPr/>
              </a:pPr>
              <a:r>
                <a:rPr lang="vi-VN" sz="619" b="1" dirty="0">
                  <a:solidFill>
                    <a:srgbClr val="BC1077"/>
                  </a:solidFill>
                  <a:latin typeface="Arial" panose="020B0604020202020204" pitchFamily="34" charset="0"/>
                  <a:cs typeface="Arial"/>
                </a:rPr>
                <a:t>Bệnh cơ xương khớp dạng thấp </a:t>
              </a:r>
              <a:endParaRPr lang="vi-VN" sz="619" b="1" dirty="0">
                <a:solidFill>
                  <a:srgbClr val="BC1077"/>
                </a:solidFill>
                <a:latin typeface="Arial"/>
                <a:cs typeface="Arial"/>
              </a:endParaRPr>
            </a:p>
            <a:p>
              <a:pPr marL="147872" indent="-96796" defTabSz="514337">
                <a:buFontTx/>
                <a:buChar char="•"/>
                <a:tabLst>
                  <a:tab pos="147515" algn="l"/>
                  <a:tab pos="147872" algn="l"/>
                </a:tabLst>
                <a:defRPr/>
              </a:pPr>
              <a:r>
                <a:rPr lang="vi-VN" sz="619" dirty="0">
                  <a:solidFill>
                    <a:srgbClr val="4B4D4E"/>
                  </a:solidFill>
                  <a:latin typeface="Arial MT"/>
                  <a:cs typeface="Arial MT"/>
                </a:rPr>
                <a:t>Hiệp hội Thấp Khớp Hoa Kỳ</a:t>
              </a:r>
              <a:r>
                <a:rPr lang="vi-VN" sz="619" spc="-4" baseline="25641" dirty="0">
                  <a:solidFill>
                    <a:srgbClr val="4B4D4E"/>
                  </a:solidFill>
                  <a:latin typeface="Arial MT"/>
                  <a:cs typeface="Arial MT"/>
                </a:rPr>
                <a:t>13</a:t>
              </a:r>
              <a:endParaRPr lang="vi-VN" sz="619" baseline="25641" dirty="0">
                <a:solidFill>
                  <a:srgbClr val="544F40"/>
                </a:solidFill>
                <a:latin typeface="Arial MT"/>
                <a:cs typeface="Arial MT"/>
              </a:endParaRPr>
            </a:p>
          </p:txBody>
        </p:sp>
        <p:sp>
          <p:nvSpPr>
            <p:cNvPr id="20" name="object 23">
              <a:extLst>
                <a:ext uri="{FF2B5EF4-FFF2-40B4-BE49-F238E27FC236}">
                  <a16:creationId xmlns:a16="http://schemas.microsoft.com/office/drawing/2014/main" id="{C6F918EE-D61B-129F-6E8A-17A8CD8D8D38}"/>
                </a:ext>
              </a:extLst>
            </p:cNvPr>
            <p:cNvSpPr txBox="1"/>
            <p:nvPr/>
          </p:nvSpPr>
          <p:spPr>
            <a:xfrm>
              <a:off x="4088588" y="2463802"/>
              <a:ext cx="2150269" cy="1163428"/>
            </a:xfrm>
            <a:prstGeom prst="rect">
              <a:avLst/>
            </a:prstGeom>
          </p:spPr>
          <p:txBody>
            <a:bodyPr vert="horz" wrap="square" lIns="0" tIns="7144" rIns="0" bIns="0" rtlCol="0">
              <a:spAutoFit/>
            </a:bodyPr>
            <a:lstStyle/>
            <a:p>
              <a:pPr marL="21431" defTabSz="514337">
                <a:tabLst>
                  <a:tab pos="117869" algn="l"/>
                </a:tabLst>
                <a:defRPr/>
              </a:pPr>
              <a:r>
                <a:rPr lang="vi-VN" sz="619" b="1" dirty="0">
                  <a:solidFill>
                    <a:srgbClr val="F36633"/>
                  </a:solidFill>
                  <a:latin typeface="Arial MT"/>
                  <a:cs typeface="Arial MT"/>
                </a:rPr>
                <a:t>Bệnh tim mạch</a:t>
              </a:r>
            </a:p>
            <a:p>
              <a:pPr marL="117869" indent="-96438" defTabSz="514337">
                <a:buFontTx/>
                <a:buChar char="•"/>
                <a:tabLst>
                  <a:tab pos="117869" algn="l"/>
                </a:tabLst>
                <a:defRPr/>
              </a:pPr>
              <a:r>
                <a:rPr lang="vi-VN" sz="619" dirty="0">
                  <a:solidFill>
                    <a:srgbClr val="544F40"/>
                  </a:solidFill>
                  <a:latin typeface="Arial MT"/>
                  <a:cs typeface="Arial MT"/>
                </a:rPr>
                <a:t>Hội đồng Liên ngành Châu Âu về Lão hóa và Hiệp hội Phòng ngừa Tim mạch Italia</a:t>
              </a:r>
              <a:r>
                <a:rPr lang="vi-VN" sz="619" baseline="30000" dirty="0">
                  <a:solidFill>
                    <a:srgbClr val="544F40"/>
                  </a:solidFill>
                  <a:latin typeface="Arial MT"/>
                  <a:cs typeface="Arial MT"/>
                </a:rPr>
                <a:t>21</a:t>
              </a:r>
              <a:endParaRPr lang="vi-VN" sz="619" baseline="30000" dirty="0">
                <a:solidFill>
                  <a:srgbClr val="4B4D4E"/>
                </a:solidFill>
                <a:latin typeface="Arial MT"/>
                <a:cs typeface="Arial MT"/>
              </a:endParaRPr>
            </a:p>
            <a:p>
              <a:pPr marL="21431" defTabSz="514337">
                <a:spcBef>
                  <a:spcPts val="56"/>
                </a:spcBef>
                <a:defRPr/>
              </a:pPr>
              <a:r>
                <a:rPr lang="vi-VN" sz="619" b="1" dirty="0">
                  <a:solidFill>
                    <a:srgbClr val="F36633"/>
                  </a:solidFill>
                  <a:latin typeface="Arial" panose="020B0604020202020204" pitchFamily="34" charset="0"/>
                  <a:cs typeface="Arial"/>
                </a:rPr>
                <a:t>Đái tháo đường</a:t>
              </a:r>
              <a:endParaRPr lang="vi-VN" sz="619" dirty="0">
                <a:solidFill>
                  <a:srgbClr val="F36633"/>
                </a:solidFill>
                <a:latin typeface="Arial"/>
                <a:cs typeface="Arial"/>
              </a:endParaRPr>
            </a:p>
            <a:p>
              <a:pPr marL="117869" indent="-96438" defTabSz="514337">
                <a:buFontTx/>
                <a:buChar char="•"/>
                <a:tabLst>
                  <a:tab pos="117869"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endParaRPr lang="vi-VN" sz="619" dirty="0">
                <a:solidFill>
                  <a:srgbClr val="4B4D4E"/>
                </a:solidFill>
                <a:latin typeface="Arial MT"/>
                <a:cs typeface="Arial MT"/>
              </a:endParaRPr>
            </a:p>
            <a:p>
              <a:pPr marL="117869" indent="-96438" defTabSz="514337">
                <a:buFontTx/>
                <a:buChar char="•"/>
                <a:tabLst>
                  <a:tab pos="117869" algn="l"/>
                </a:tabLst>
                <a:defRPr/>
              </a:pPr>
              <a:r>
                <a:rPr lang="vi-VN" sz="619" dirty="0">
                  <a:solidFill>
                    <a:srgbClr val="4B4D4E"/>
                  </a:solidFill>
                  <a:latin typeface="Arial MT"/>
                  <a:cs typeface="Arial MT"/>
                </a:rPr>
                <a:t>Hiệp hội Đái tháo đường Hoa Kỳ</a:t>
              </a:r>
              <a:r>
                <a:rPr lang="vi-VN" sz="619" baseline="25641" dirty="0">
                  <a:solidFill>
                    <a:srgbClr val="4B4D4E"/>
                  </a:solidFill>
                  <a:latin typeface="Arial MT"/>
                  <a:cs typeface="Arial MT"/>
                </a:rPr>
                <a:t>14</a:t>
              </a:r>
              <a:endParaRPr lang="vi-VN" sz="619" baseline="25641" dirty="0">
                <a:solidFill>
                  <a:srgbClr val="544F40"/>
                </a:solidFill>
                <a:latin typeface="Arial MT"/>
                <a:cs typeface="Arial MT"/>
              </a:endParaRPr>
            </a:p>
            <a:p>
              <a:pPr marL="21431" defTabSz="514337">
                <a:defRPr/>
              </a:pPr>
              <a:r>
                <a:rPr lang="vi-VN" sz="619" b="1" dirty="0">
                  <a:solidFill>
                    <a:srgbClr val="F36633"/>
                  </a:solidFill>
                  <a:latin typeface="Arial" panose="020B0604020202020204" pitchFamily="34" charset="0"/>
                  <a:cs typeface="Arial"/>
                </a:rPr>
                <a:t>Bệnh phổi tắc nghẽn mạn tính </a:t>
              </a:r>
              <a:r>
                <a:rPr lang="vi-VN" sz="619" b="1" dirty="0">
                  <a:solidFill>
                    <a:srgbClr val="F36633"/>
                  </a:solidFill>
                  <a:latin typeface="Arial"/>
                  <a:cs typeface="Arial"/>
                </a:rPr>
                <a:t>(COPD)</a:t>
              </a:r>
              <a:endParaRPr lang="vi-VN" sz="619" dirty="0">
                <a:solidFill>
                  <a:srgbClr val="F36633"/>
                </a:solidFill>
                <a:latin typeface="Arial"/>
                <a:cs typeface="Arial"/>
              </a:endParaRPr>
            </a:p>
            <a:p>
              <a:pPr marL="117869" indent="-96438" defTabSz="514337">
                <a:buFontTx/>
                <a:buChar char="•"/>
                <a:tabLst>
                  <a:tab pos="117869" algn="l"/>
                </a:tabLst>
                <a:defRPr/>
              </a:pPr>
              <a:r>
                <a:rPr lang="vi-VN" sz="619" dirty="0">
                  <a:solidFill>
                    <a:srgbClr val="4B4D4E"/>
                  </a:solidFill>
                  <a:latin typeface="Arial MT"/>
                  <a:cs typeface="Arial MT"/>
                </a:rPr>
                <a:t>Ủy ban Cố vấn Hoa Kỳ về Thực hành Tiêm  chủng</a:t>
              </a:r>
              <a:r>
                <a:rPr lang="vi-VN" sz="619" baseline="25641" dirty="0">
                  <a:solidFill>
                    <a:srgbClr val="4B4D4E"/>
                  </a:solidFill>
                  <a:latin typeface="Arial MT"/>
                  <a:cs typeface="Arial MT"/>
                </a:rPr>
                <a:t>1</a:t>
              </a:r>
              <a:endParaRPr lang="vi-VN" sz="619" baseline="25641" dirty="0">
                <a:solidFill>
                  <a:srgbClr val="544F40"/>
                </a:solidFill>
                <a:latin typeface="Arial MT"/>
                <a:cs typeface="Arial MT"/>
              </a:endParaRPr>
            </a:p>
            <a:p>
              <a:pPr marL="117869" indent="-96438" defTabSz="514337">
                <a:buFontTx/>
                <a:buChar char="•"/>
                <a:tabLst>
                  <a:tab pos="117869" algn="l"/>
                </a:tabLst>
                <a:defRPr/>
              </a:pPr>
              <a:r>
                <a:rPr lang="vi-VN" sz="619" dirty="0">
                  <a:solidFill>
                    <a:srgbClr val="4B4D4E"/>
                  </a:solidFill>
                  <a:latin typeface="Arial MT"/>
                  <a:cs typeface="Arial MT"/>
                </a:rPr>
                <a:t>Sáng kiến toàn cầu về bệnh phổi tắc nghẽn mãn tính (GOLD)</a:t>
              </a:r>
              <a:r>
                <a:rPr lang="vi-VN" sz="619" baseline="25641" dirty="0">
                  <a:solidFill>
                    <a:srgbClr val="4B4D4E"/>
                  </a:solidFill>
                  <a:latin typeface="Arial MT"/>
                  <a:cs typeface="Arial MT"/>
                </a:rPr>
                <a:t>15</a:t>
              </a:r>
              <a:endParaRPr lang="vi-VN" sz="619" baseline="25641" dirty="0">
                <a:solidFill>
                  <a:srgbClr val="544F40"/>
                </a:solidFill>
                <a:latin typeface="Arial MT"/>
                <a:cs typeface="Arial MT"/>
              </a:endParaRPr>
            </a:p>
            <a:p>
              <a:pPr marL="21431" defTabSz="514337">
                <a:defRPr/>
              </a:pPr>
              <a:r>
                <a:rPr lang="vi-VN" sz="619" b="1" dirty="0">
                  <a:solidFill>
                    <a:srgbClr val="F36633"/>
                  </a:solidFill>
                  <a:latin typeface="Arial" panose="020B0604020202020204" pitchFamily="34" charset="0"/>
                  <a:cs typeface="Arial"/>
                </a:rPr>
                <a:t>Hen suyễn</a:t>
              </a:r>
              <a:endParaRPr lang="vi-VN" sz="619" dirty="0">
                <a:solidFill>
                  <a:srgbClr val="F36633"/>
                </a:solidFill>
                <a:latin typeface="Arial"/>
                <a:cs typeface="Arial"/>
              </a:endParaRPr>
            </a:p>
            <a:p>
              <a:pPr marL="117869" indent="-96438" defTabSz="514337">
                <a:buFontTx/>
                <a:buChar char="•"/>
                <a:tabLst>
                  <a:tab pos="117869"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endParaRPr lang="vi-VN" sz="619" dirty="0">
                <a:solidFill>
                  <a:srgbClr val="544F40"/>
                </a:solidFill>
                <a:latin typeface="Arial MT"/>
                <a:cs typeface="Arial MT"/>
              </a:endParaRPr>
            </a:p>
          </p:txBody>
        </p:sp>
        <p:sp>
          <p:nvSpPr>
            <p:cNvPr id="35" name="Rectangle: Rounded Corners 34">
              <a:extLst>
                <a:ext uri="{FF2B5EF4-FFF2-40B4-BE49-F238E27FC236}">
                  <a16:creationId xmlns:a16="http://schemas.microsoft.com/office/drawing/2014/main" id="{3B555883-CE41-4515-D953-57156F6FAA85}"/>
                </a:ext>
              </a:extLst>
            </p:cNvPr>
            <p:cNvSpPr/>
            <p:nvPr/>
          </p:nvSpPr>
          <p:spPr>
            <a:xfrm>
              <a:off x="317663" y="3655103"/>
              <a:ext cx="1456163" cy="824703"/>
            </a:xfrm>
            <a:prstGeom prst="roundRect">
              <a:avLst/>
            </a:prstGeom>
            <a:solidFill>
              <a:srgbClr val="008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dirty="0">
                <a:solidFill>
                  <a:prstClr val="white"/>
                </a:solidFill>
                <a:latin typeface="Arial" panose="020B0604020202020204" pitchFamily="34" charset="0"/>
              </a:endParaRPr>
            </a:p>
          </p:txBody>
        </p:sp>
        <p:sp>
          <p:nvSpPr>
            <p:cNvPr id="39" name="object 13">
              <a:extLst>
                <a:ext uri="{FF2B5EF4-FFF2-40B4-BE49-F238E27FC236}">
                  <a16:creationId xmlns:a16="http://schemas.microsoft.com/office/drawing/2014/main" id="{DED79BC3-D209-3B80-539C-3EF3CDC7C8C8}"/>
                </a:ext>
              </a:extLst>
            </p:cNvPr>
            <p:cNvSpPr txBox="1"/>
            <p:nvPr/>
          </p:nvSpPr>
          <p:spPr>
            <a:xfrm>
              <a:off x="808745" y="3851178"/>
              <a:ext cx="719193" cy="422352"/>
            </a:xfrm>
            <a:prstGeom prst="rect">
              <a:avLst/>
            </a:prstGeom>
          </p:spPr>
          <p:txBody>
            <a:bodyPr vert="horz" wrap="square" lIns="0" tIns="6787" rIns="0" bIns="0" rtlCol="0" anchor="ctr">
              <a:spAutoFit/>
            </a:bodyPr>
            <a:lstStyle/>
            <a:p>
              <a:pPr marL="7144" defTabSz="514337">
                <a:spcBef>
                  <a:spcPts val="53"/>
                </a:spcBef>
                <a:defRPr/>
              </a:pPr>
              <a:r>
                <a:rPr lang="vi-VN" sz="900" b="1" spc="-3" dirty="0">
                  <a:solidFill>
                    <a:srgbClr val="FFFFFF"/>
                  </a:solidFill>
                  <a:latin typeface="Arial" panose="020B0604020202020204" pitchFamily="34" charset="0"/>
                  <a:cs typeface="Arial"/>
                </a:rPr>
                <a:t>Suy giảm miễn dịch</a:t>
              </a:r>
              <a:r>
                <a:rPr lang="vi-VN" sz="900" b="1" spc="-3" dirty="0">
                  <a:solidFill>
                    <a:srgbClr val="FFFFFF"/>
                  </a:solidFill>
                  <a:latin typeface="Arial"/>
                  <a:cs typeface="Arial"/>
                </a:rPr>
                <a:t> (≥18/50</a:t>
              </a:r>
              <a:r>
                <a:rPr lang="vi-VN" sz="900" b="1" spc="-11" dirty="0">
                  <a:solidFill>
                    <a:srgbClr val="FFFFFF"/>
                  </a:solidFill>
                  <a:latin typeface="Arial"/>
                  <a:cs typeface="Arial"/>
                </a:rPr>
                <a:t> </a:t>
              </a:r>
              <a:r>
                <a:rPr lang="vi-VN" sz="900" b="1" spc="-11" dirty="0">
                  <a:solidFill>
                    <a:srgbClr val="FFFFFF"/>
                  </a:solidFill>
                  <a:latin typeface="Arial" panose="020B0604020202020204" pitchFamily="34" charset="0"/>
                  <a:cs typeface="Arial"/>
                </a:rPr>
                <a:t>tuổi</a:t>
              </a:r>
              <a:r>
                <a:rPr lang="vi-VN" sz="788" b="1" spc="-3" dirty="0">
                  <a:solidFill>
                    <a:srgbClr val="FFFFFF"/>
                  </a:solidFill>
                  <a:latin typeface="Arial"/>
                  <a:cs typeface="Arial"/>
                </a:rPr>
                <a:t>)</a:t>
              </a:r>
              <a:endParaRPr lang="vi-VN" sz="788" dirty="0">
                <a:solidFill>
                  <a:srgbClr val="544F40"/>
                </a:solidFill>
                <a:latin typeface="Arial"/>
                <a:cs typeface="Arial"/>
              </a:endParaRPr>
            </a:p>
          </p:txBody>
        </p:sp>
        <p:pic>
          <p:nvPicPr>
            <p:cNvPr id="40" name="object 19">
              <a:extLst>
                <a:ext uri="{FF2B5EF4-FFF2-40B4-BE49-F238E27FC236}">
                  <a16:creationId xmlns:a16="http://schemas.microsoft.com/office/drawing/2014/main" id="{9D0209A4-45A9-5BCC-121D-4AE14103F2DC}"/>
                </a:ext>
              </a:extLst>
            </p:cNvPr>
            <p:cNvPicPr/>
            <p:nvPr/>
          </p:nvPicPr>
          <p:blipFill>
            <a:blip r:embed="rId6" cstate="print"/>
            <a:stretch>
              <a:fillRect/>
            </a:stretch>
          </p:blipFill>
          <p:spPr>
            <a:xfrm>
              <a:off x="460124" y="3936969"/>
              <a:ext cx="258837" cy="250769"/>
            </a:xfrm>
            <a:prstGeom prst="rect">
              <a:avLst/>
            </a:prstGeom>
          </p:spPr>
        </p:pic>
        <p:sp>
          <p:nvSpPr>
            <p:cNvPr id="43" name="object 18">
              <a:extLst>
                <a:ext uri="{FF2B5EF4-FFF2-40B4-BE49-F238E27FC236}">
                  <a16:creationId xmlns:a16="http://schemas.microsoft.com/office/drawing/2014/main" id="{F658D26D-3BC0-4A66-9CA1-94F42B461C72}"/>
                </a:ext>
              </a:extLst>
            </p:cNvPr>
            <p:cNvSpPr txBox="1"/>
            <p:nvPr/>
          </p:nvSpPr>
          <p:spPr>
            <a:xfrm>
              <a:off x="4111214" y="3682403"/>
              <a:ext cx="2337296" cy="769474"/>
            </a:xfrm>
            <a:prstGeom prst="rect">
              <a:avLst/>
            </a:prstGeom>
          </p:spPr>
          <p:txBody>
            <a:bodyPr vert="horz" wrap="square" lIns="0" tIns="7144" rIns="0" bIns="0" rtlCol="0">
              <a:spAutoFit/>
            </a:bodyPr>
            <a:lstStyle/>
            <a:p>
              <a:pPr marL="21431" defTabSz="514337">
                <a:spcBef>
                  <a:spcPts val="56"/>
                </a:spcBef>
                <a:defRPr/>
              </a:pPr>
              <a:r>
                <a:rPr lang="vi-VN" sz="619" b="1" dirty="0">
                  <a:solidFill>
                    <a:srgbClr val="6FAC46"/>
                  </a:solidFill>
                  <a:latin typeface="Arial" panose="020B0604020202020204" pitchFamily="34" charset="0"/>
                  <a:cs typeface="Arial"/>
                </a:rPr>
                <a:t>Ghép tạng/ghép thận</a:t>
              </a:r>
            </a:p>
            <a:p>
              <a:pPr marL="117869" indent="-96438" defTabSz="514337">
                <a:buFontTx/>
                <a:buChar char="•"/>
                <a:tabLst>
                  <a:tab pos="117869"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endParaRPr lang="vi-VN" sz="619" dirty="0">
                <a:solidFill>
                  <a:srgbClr val="4B4D4E"/>
                </a:solidFill>
                <a:latin typeface="Arial MT"/>
                <a:cs typeface="Arial MT"/>
              </a:endParaRPr>
            </a:p>
            <a:p>
              <a:pPr marL="117869" indent="-96438" defTabSz="514337">
                <a:buFontTx/>
                <a:buChar char="•"/>
                <a:tabLst>
                  <a:tab pos="117869" algn="l"/>
                </a:tabLst>
                <a:defRPr/>
              </a:pPr>
              <a:r>
                <a:rPr lang="vi-VN" sz="619" spc="-3" dirty="0">
                  <a:solidFill>
                    <a:srgbClr val="4B4D4E"/>
                  </a:solidFill>
                  <a:latin typeface="Arial MT"/>
                  <a:cs typeface="Arial MT"/>
                </a:rPr>
                <a:t>Hiệp hội ghép tạng Hoa Kỳ</a:t>
              </a:r>
              <a:r>
                <a:rPr lang="vi-VN" sz="619" spc="-4" baseline="25641" dirty="0">
                  <a:solidFill>
                    <a:srgbClr val="4B4D4E"/>
                  </a:solidFill>
                  <a:latin typeface="Arial MT"/>
                  <a:cs typeface="Arial MT"/>
                </a:rPr>
                <a:t>18</a:t>
              </a:r>
              <a:endParaRPr lang="vi-VN" sz="619" b="1" dirty="0">
                <a:solidFill>
                  <a:srgbClr val="6FAC46"/>
                </a:solidFill>
                <a:latin typeface="Arial" panose="020B0604020202020204" pitchFamily="34" charset="0"/>
                <a:cs typeface="Arial"/>
              </a:endParaRPr>
            </a:p>
            <a:p>
              <a:pPr marL="21431" defTabSz="514337">
                <a:defRPr/>
              </a:pPr>
              <a:r>
                <a:rPr lang="vi-VN" sz="619" b="1" dirty="0">
                  <a:solidFill>
                    <a:srgbClr val="6FAC46"/>
                  </a:solidFill>
                  <a:latin typeface="Arial" panose="020B0604020202020204" pitchFamily="34" charset="0"/>
                  <a:cs typeface="Arial"/>
                </a:rPr>
                <a:t>Người có HIV</a:t>
              </a:r>
              <a:endParaRPr lang="vi-VN" sz="619" dirty="0">
                <a:solidFill>
                  <a:srgbClr val="544F40"/>
                </a:solidFill>
                <a:latin typeface="Arial"/>
                <a:cs typeface="Arial"/>
              </a:endParaRPr>
            </a:p>
            <a:p>
              <a:pPr marL="117869" indent="-96438" defTabSz="514337">
                <a:buFontTx/>
                <a:buChar char="•"/>
                <a:tabLst>
                  <a:tab pos="117869"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endParaRPr lang="vi-VN" sz="619" dirty="0">
                <a:solidFill>
                  <a:srgbClr val="4B4D4E"/>
                </a:solidFill>
                <a:latin typeface="Arial MT"/>
                <a:cs typeface="Arial MT"/>
              </a:endParaRPr>
            </a:p>
            <a:p>
              <a:pPr marL="117869" indent="-96438" defTabSz="514337">
                <a:buFontTx/>
                <a:buChar char="•"/>
                <a:tabLst>
                  <a:tab pos="117869" algn="l"/>
                </a:tabLst>
                <a:defRPr/>
              </a:pPr>
              <a:r>
                <a:rPr lang="vi-VN" sz="619" dirty="0">
                  <a:solidFill>
                    <a:srgbClr val="4B4D4E"/>
                  </a:solidFill>
                  <a:latin typeface="Arial MT"/>
                  <a:cs typeface="Arial MT"/>
                </a:rPr>
                <a:t>Hiệp hội lâm sàng AIDS Châu Âu</a:t>
              </a:r>
              <a:r>
                <a:rPr lang="vi-VN" sz="619" baseline="25641" dirty="0">
                  <a:solidFill>
                    <a:srgbClr val="4B4D4E"/>
                  </a:solidFill>
                  <a:latin typeface="Arial MT"/>
                  <a:cs typeface="Arial MT"/>
                </a:rPr>
                <a:t>19</a:t>
              </a:r>
              <a:endParaRPr lang="vi-VN" sz="619" baseline="25641" dirty="0">
                <a:solidFill>
                  <a:srgbClr val="544F40"/>
                </a:solidFill>
                <a:latin typeface="Arial MT"/>
                <a:cs typeface="Arial MT"/>
              </a:endParaRPr>
            </a:p>
            <a:p>
              <a:pPr marL="21431" defTabSz="514337">
                <a:defRPr/>
              </a:pPr>
              <a:r>
                <a:rPr lang="vi-VN" sz="619" b="1" spc="-3" dirty="0">
                  <a:solidFill>
                    <a:srgbClr val="6FAC46"/>
                  </a:solidFill>
                  <a:latin typeface="Arial" panose="020B0604020202020204" pitchFamily="34" charset="0"/>
                  <a:cs typeface="Arial"/>
                </a:rPr>
                <a:t>Đa u tủy xương </a:t>
              </a:r>
              <a:endParaRPr lang="vi-VN" sz="619" dirty="0">
                <a:solidFill>
                  <a:srgbClr val="544F40"/>
                </a:solidFill>
                <a:latin typeface="Arial"/>
                <a:cs typeface="Arial"/>
              </a:endParaRPr>
            </a:p>
            <a:p>
              <a:pPr marL="117869" indent="-96438" defTabSz="514337">
                <a:buFontTx/>
                <a:buChar char="•"/>
                <a:tabLst>
                  <a:tab pos="117869" algn="l"/>
                </a:tabLst>
                <a:defRPr/>
              </a:pPr>
              <a:r>
                <a:rPr lang="vi-VN" sz="619" dirty="0">
                  <a:solidFill>
                    <a:srgbClr val="4B4D4E"/>
                  </a:solidFill>
                  <a:latin typeface="Arial MT"/>
                  <a:cs typeface="Arial MT"/>
                </a:rPr>
                <a:t>Mạng lưới tủy xương Châu Âu</a:t>
              </a:r>
              <a:r>
                <a:rPr lang="vi-VN" sz="619" baseline="25641" dirty="0">
                  <a:solidFill>
                    <a:srgbClr val="4B4D4E"/>
                  </a:solidFill>
                  <a:latin typeface="Arial MT"/>
                  <a:cs typeface="Arial MT"/>
                </a:rPr>
                <a:t>20</a:t>
              </a:r>
              <a:endParaRPr lang="vi-VN" sz="619" baseline="25641" dirty="0">
                <a:solidFill>
                  <a:srgbClr val="544F40"/>
                </a:solidFill>
                <a:latin typeface="Arial MT"/>
                <a:cs typeface="Arial MT"/>
              </a:endParaRPr>
            </a:p>
          </p:txBody>
        </p:sp>
        <p:sp>
          <p:nvSpPr>
            <p:cNvPr id="44" name="object 18">
              <a:extLst>
                <a:ext uri="{FF2B5EF4-FFF2-40B4-BE49-F238E27FC236}">
                  <a16:creationId xmlns:a16="http://schemas.microsoft.com/office/drawing/2014/main" id="{51592630-D1C0-BA1E-FB9B-F258FE59880F}"/>
                </a:ext>
              </a:extLst>
            </p:cNvPr>
            <p:cNvSpPr txBox="1"/>
            <p:nvPr/>
          </p:nvSpPr>
          <p:spPr>
            <a:xfrm>
              <a:off x="1916285" y="3682404"/>
              <a:ext cx="2161446" cy="578909"/>
            </a:xfrm>
            <a:prstGeom prst="rect">
              <a:avLst/>
            </a:prstGeom>
          </p:spPr>
          <p:txBody>
            <a:bodyPr vert="horz" wrap="square" lIns="0" tIns="7144" rIns="0" bIns="0" rtlCol="0">
              <a:spAutoFit/>
            </a:bodyPr>
            <a:lstStyle/>
            <a:p>
              <a:pPr marL="21431" defTabSz="514337">
                <a:spcBef>
                  <a:spcPts val="56"/>
                </a:spcBef>
                <a:defRPr/>
              </a:pPr>
              <a:r>
                <a:rPr lang="vi-VN" sz="619" b="1" dirty="0">
                  <a:solidFill>
                    <a:srgbClr val="6FAC46"/>
                  </a:solidFill>
                  <a:latin typeface="Arial" panose="020B0604020202020204" pitchFamily="34" charset="0"/>
                  <a:cs typeface="Arial"/>
                </a:rPr>
                <a:t>Ung thư</a:t>
              </a:r>
            </a:p>
            <a:p>
              <a:pPr marL="117869" indent="-96438" defTabSz="514337">
                <a:buFontTx/>
                <a:buChar char="•"/>
                <a:tabLst>
                  <a:tab pos="117869" algn="l"/>
                </a:tabLst>
                <a:defRPr/>
              </a:pPr>
              <a:r>
                <a:rPr lang="vi-VN" sz="619" dirty="0">
                  <a:solidFill>
                    <a:srgbClr val="4B4D4E"/>
                  </a:solidFill>
                  <a:latin typeface="Arial MT"/>
                  <a:cs typeface="Arial MT"/>
                </a:rPr>
                <a:t>Ủy ban Cố vấn về Thực hành Tiêm chủng Hoa Kỳ</a:t>
              </a:r>
              <a:r>
                <a:rPr lang="vi-VN" sz="619" baseline="25641" dirty="0">
                  <a:solidFill>
                    <a:srgbClr val="544F40"/>
                  </a:solidFill>
                  <a:latin typeface="Arial MT"/>
                  <a:cs typeface="Arial MT"/>
                </a:rPr>
                <a:t>1</a:t>
              </a:r>
              <a:endParaRPr lang="vi-VN" sz="619" dirty="0">
                <a:solidFill>
                  <a:srgbClr val="4B4D4E"/>
                </a:solidFill>
                <a:latin typeface="Arial MT"/>
                <a:cs typeface="Arial MT"/>
              </a:endParaRPr>
            </a:p>
            <a:p>
              <a:pPr marL="125013" indent="-96438" defTabSz="514337">
                <a:buFontTx/>
                <a:buChar char="•"/>
                <a:tabLst>
                  <a:tab pos="125013" algn="l"/>
                </a:tabLst>
                <a:defRPr/>
              </a:pPr>
              <a:r>
                <a:rPr lang="vi-VN" sz="619" dirty="0">
                  <a:solidFill>
                    <a:srgbClr val="4B4D4E"/>
                  </a:solidFill>
                  <a:latin typeface="Arial MT"/>
                  <a:cs typeface="Arial MT"/>
                </a:rPr>
                <a:t>Hướng dẫn NCCN về sống sót trong ung thư (V1.2022)</a:t>
              </a:r>
              <a:r>
                <a:rPr lang="vi-VN" sz="619" baseline="25641" dirty="0">
                  <a:solidFill>
                    <a:srgbClr val="4B4D4E"/>
                  </a:solidFill>
                  <a:latin typeface="Arial MT"/>
                  <a:cs typeface="Arial MT"/>
                </a:rPr>
                <a:t>16</a:t>
              </a:r>
              <a:endParaRPr lang="vi-VN" sz="619" baseline="25641" dirty="0">
                <a:solidFill>
                  <a:srgbClr val="544F40"/>
                </a:solidFill>
                <a:latin typeface="Arial MT"/>
                <a:cs typeface="Arial MT"/>
              </a:endParaRPr>
            </a:p>
            <a:p>
              <a:pPr marL="125013" indent="-96438" defTabSz="514337">
                <a:buFontTx/>
                <a:buChar char="•"/>
                <a:tabLst>
                  <a:tab pos="125013" algn="l"/>
                </a:tabLst>
                <a:defRPr/>
              </a:pPr>
              <a:r>
                <a:rPr lang="vi-VN" sz="619" dirty="0">
                  <a:solidFill>
                    <a:srgbClr val="4B4D4E"/>
                  </a:solidFill>
                  <a:latin typeface="Arial MT"/>
                  <a:cs typeface="Arial MT"/>
                </a:rPr>
                <a:t>Hướng dẫn thực hành lâm sàng NCCN trong ung thư, phòng ngừa và điều trị các bệnh nhiễm trùng liên quan đến ung thư</a:t>
              </a:r>
              <a:r>
                <a:rPr lang="vi-VN" sz="619" baseline="30000" dirty="0">
                  <a:solidFill>
                    <a:srgbClr val="4B4D4E"/>
                  </a:solidFill>
                  <a:latin typeface="Arial MT"/>
                  <a:cs typeface="Arial MT"/>
                </a:rPr>
                <a:t>17</a:t>
              </a:r>
              <a:endParaRPr lang="vi-VN" sz="619" baseline="30000" dirty="0">
                <a:solidFill>
                  <a:srgbClr val="544F40"/>
                </a:solidFill>
                <a:latin typeface="Arial MT"/>
                <a:cs typeface="Arial MT"/>
              </a:endParaRPr>
            </a:p>
          </p:txBody>
        </p:sp>
      </p:grpSp>
      <p:sp>
        <p:nvSpPr>
          <p:cNvPr id="45" name="object 11">
            <a:extLst>
              <a:ext uri="{FF2B5EF4-FFF2-40B4-BE49-F238E27FC236}">
                <a16:creationId xmlns:a16="http://schemas.microsoft.com/office/drawing/2014/main" id="{1E856196-53FD-B90C-18B8-7E1045358386}"/>
              </a:ext>
            </a:extLst>
          </p:cNvPr>
          <p:cNvSpPr txBox="1"/>
          <p:nvPr/>
        </p:nvSpPr>
        <p:spPr>
          <a:xfrm>
            <a:off x="239536" y="4786211"/>
            <a:ext cx="3549015" cy="262308"/>
          </a:xfrm>
          <a:prstGeom prst="rect">
            <a:avLst/>
          </a:prstGeom>
        </p:spPr>
        <p:txBody>
          <a:bodyPr vert="horz" wrap="square" lIns="0" tIns="6787" rIns="0" bIns="0" rtlCol="0">
            <a:spAutoFit/>
          </a:bodyPr>
          <a:lstStyle/>
          <a:p>
            <a:pPr marL="7144" marR="2858" defTabSz="514337">
              <a:spcBef>
                <a:spcPts val="53"/>
              </a:spcBef>
              <a:defRPr/>
            </a:pPr>
            <a:r>
              <a:rPr lang="vi-VN" sz="394" kern="0" spc="-3" dirty="0">
                <a:solidFill>
                  <a:srgbClr val="544F40"/>
                </a:solidFill>
                <a:latin typeface="Arial MT"/>
                <a:cs typeface="Arial MT"/>
              </a:rPr>
              <a:t>Khuyến cáo chủng ngừa có thể khác nhau giữa các quốc gia. NVYT vui lòng tham khảo khuyến cáo chúng ngừa ở nước sở tại.</a:t>
            </a:r>
          </a:p>
          <a:p>
            <a:pPr marL="7144" marR="2858" defTabSz="514337">
              <a:spcBef>
                <a:spcPts val="53"/>
              </a:spcBef>
              <a:defRPr/>
            </a:pPr>
            <a:r>
              <a:rPr lang="vi-VN" sz="394" kern="0" spc="-3" dirty="0">
                <a:solidFill>
                  <a:srgbClr val="544F40"/>
                </a:solidFill>
                <a:latin typeface="Arial MT"/>
                <a:cs typeface="Arial MT"/>
              </a:rPr>
              <a:t>*Bảng này bao gồm nhưng không phải là danh sách đầy đủ hoặc tất cả các khuyến nghị của các hiệp hội về vắc xin zona tái tổ hợp hoặc bảo vệ chống lại bệnh zona. AIDS,</a:t>
            </a:r>
            <a:r>
              <a:rPr lang="vi-VN" sz="394" kern="0" spc="8" dirty="0">
                <a:solidFill>
                  <a:srgbClr val="544F40"/>
                </a:solidFill>
                <a:latin typeface="Arial MT"/>
                <a:cs typeface="Arial MT"/>
              </a:rPr>
              <a:t> </a:t>
            </a:r>
            <a:r>
              <a:rPr lang="vi-VN" sz="394" kern="0" spc="-3" dirty="0">
                <a:solidFill>
                  <a:srgbClr val="544F40"/>
                </a:solidFill>
                <a:latin typeface="Arial MT"/>
                <a:cs typeface="Arial MT"/>
              </a:rPr>
              <a:t>Acquired</a:t>
            </a:r>
            <a:r>
              <a:rPr lang="vi-VN" sz="394" kern="0" spc="11" dirty="0">
                <a:solidFill>
                  <a:srgbClr val="544F40"/>
                </a:solidFill>
                <a:latin typeface="Arial MT"/>
                <a:cs typeface="Arial MT"/>
              </a:rPr>
              <a:t> </a:t>
            </a:r>
            <a:r>
              <a:rPr lang="vi-VN" sz="394" kern="0" spc="-3" dirty="0">
                <a:solidFill>
                  <a:srgbClr val="544F40"/>
                </a:solidFill>
                <a:latin typeface="Arial MT"/>
                <a:cs typeface="Arial MT"/>
              </a:rPr>
              <a:t>immune</a:t>
            </a:r>
            <a:r>
              <a:rPr lang="vi-VN" sz="394" kern="0" spc="8" dirty="0">
                <a:solidFill>
                  <a:srgbClr val="544F40"/>
                </a:solidFill>
                <a:latin typeface="Arial MT"/>
                <a:cs typeface="Arial MT"/>
              </a:rPr>
              <a:t> </a:t>
            </a:r>
            <a:r>
              <a:rPr lang="vi-VN" sz="394" kern="0" spc="-3" dirty="0">
                <a:solidFill>
                  <a:srgbClr val="544F40"/>
                </a:solidFill>
                <a:latin typeface="Arial MT"/>
                <a:cs typeface="Arial MT"/>
              </a:rPr>
              <a:t>deficiency</a:t>
            </a:r>
            <a:r>
              <a:rPr lang="vi-VN" sz="394" kern="0" spc="6" dirty="0">
                <a:solidFill>
                  <a:srgbClr val="544F40"/>
                </a:solidFill>
                <a:latin typeface="Arial MT"/>
                <a:cs typeface="Arial MT"/>
              </a:rPr>
              <a:t> </a:t>
            </a:r>
            <a:r>
              <a:rPr lang="vi-VN" sz="394" kern="0" spc="-3" dirty="0">
                <a:solidFill>
                  <a:srgbClr val="544F40"/>
                </a:solidFill>
                <a:latin typeface="Arial MT"/>
                <a:cs typeface="Arial MT"/>
              </a:rPr>
              <a:t>syndrome;</a:t>
            </a:r>
            <a:r>
              <a:rPr lang="vi-VN" sz="394" kern="0" spc="23" dirty="0">
                <a:solidFill>
                  <a:srgbClr val="544F40"/>
                </a:solidFill>
                <a:latin typeface="Arial MT"/>
                <a:cs typeface="Arial MT"/>
              </a:rPr>
              <a:t> </a:t>
            </a:r>
            <a:r>
              <a:rPr lang="vi-VN" sz="394" kern="0" spc="-6" dirty="0">
                <a:solidFill>
                  <a:srgbClr val="544F40"/>
                </a:solidFill>
                <a:latin typeface="Arial MT"/>
                <a:cs typeface="Arial MT"/>
              </a:rPr>
              <a:t>NCCN,</a:t>
            </a:r>
            <a:r>
              <a:rPr lang="vi-VN" sz="394" kern="0" dirty="0">
                <a:solidFill>
                  <a:srgbClr val="544F40"/>
                </a:solidFill>
                <a:latin typeface="Arial MT"/>
                <a:cs typeface="Arial MT"/>
              </a:rPr>
              <a:t> </a:t>
            </a:r>
            <a:r>
              <a:rPr lang="vi-VN" sz="394" kern="0" spc="-3" dirty="0">
                <a:solidFill>
                  <a:srgbClr val="544F40"/>
                </a:solidFill>
                <a:latin typeface="Arial MT"/>
                <a:cs typeface="Arial MT"/>
              </a:rPr>
              <a:t>National</a:t>
            </a:r>
            <a:r>
              <a:rPr lang="vi-VN" sz="394" kern="0" spc="11" dirty="0">
                <a:solidFill>
                  <a:srgbClr val="544F40"/>
                </a:solidFill>
                <a:latin typeface="Arial MT"/>
                <a:cs typeface="Arial MT"/>
              </a:rPr>
              <a:t> </a:t>
            </a:r>
            <a:r>
              <a:rPr lang="vi-VN" sz="394" kern="0" spc="-3" dirty="0">
                <a:solidFill>
                  <a:srgbClr val="544F40"/>
                </a:solidFill>
                <a:latin typeface="Arial MT"/>
                <a:cs typeface="Arial MT"/>
              </a:rPr>
              <a:t>Comprehensive</a:t>
            </a:r>
            <a:r>
              <a:rPr lang="vi-VN" sz="394" kern="0" spc="14" dirty="0">
                <a:solidFill>
                  <a:srgbClr val="544F40"/>
                </a:solidFill>
                <a:latin typeface="Arial MT"/>
                <a:cs typeface="Arial MT"/>
              </a:rPr>
              <a:t> </a:t>
            </a:r>
            <a:r>
              <a:rPr lang="vi-VN" sz="394" kern="0" spc="-3" dirty="0">
                <a:solidFill>
                  <a:srgbClr val="544F40"/>
                </a:solidFill>
                <a:latin typeface="Arial MT"/>
                <a:cs typeface="Arial MT"/>
              </a:rPr>
              <a:t>Cancer</a:t>
            </a:r>
            <a:r>
              <a:rPr lang="vi-VN" sz="394" kern="0" spc="11" dirty="0">
                <a:solidFill>
                  <a:srgbClr val="544F40"/>
                </a:solidFill>
                <a:latin typeface="Arial MT"/>
                <a:cs typeface="Arial MT"/>
              </a:rPr>
              <a:t> </a:t>
            </a:r>
            <a:r>
              <a:rPr lang="vi-VN" sz="394" kern="0" spc="-3" dirty="0">
                <a:solidFill>
                  <a:srgbClr val="544F40"/>
                </a:solidFill>
                <a:latin typeface="Arial MT"/>
                <a:cs typeface="Arial MT"/>
              </a:rPr>
              <a:t>Network; </a:t>
            </a:r>
            <a:r>
              <a:rPr lang="vi-VN" sz="394" kern="0" dirty="0">
                <a:solidFill>
                  <a:srgbClr val="544F40"/>
                </a:solidFill>
                <a:latin typeface="Arial"/>
              </a:rPr>
              <a:t>RZV, recombinant zoster </a:t>
            </a:r>
            <a:r>
              <a:rPr lang="vi-VN" sz="394" kern="0" dirty="0">
                <a:solidFill>
                  <a:srgbClr val="544F40"/>
                </a:solidFill>
                <a:latin typeface="Arial" panose="020B0604020202020204" pitchFamily="34" charset="0"/>
              </a:rPr>
              <a:t>vaccine. Tài liệu tham khảo ở phần cuối bài trình bày</a:t>
            </a:r>
            <a:endParaRPr lang="vi-VN" sz="394" kern="0" dirty="0">
              <a:solidFill>
                <a:srgbClr val="544F40"/>
              </a:solidFill>
              <a:latin typeface="Arial MT"/>
              <a:cs typeface="Arial MT"/>
            </a:endParaRPr>
          </a:p>
        </p:txBody>
      </p:sp>
    </p:spTree>
    <p:extLst>
      <p:ext uri="{BB962C8B-B14F-4D97-AF65-F5344CB8AC3E}">
        <p14:creationId xmlns:p14="http://schemas.microsoft.com/office/powerpoint/2010/main" val="74782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00EE-2CB8-07A4-ABAE-C1F70972451B}"/>
              </a:ext>
            </a:extLst>
          </p:cNvPr>
          <p:cNvSpPr>
            <a:spLocks noGrp="1"/>
          </p:cNvSpPr>
          <p:nvPr>
            <p:ph type="title"/>
          </p:nvPr>
        </p:nvSpPr>
        <p:spPr/>
        <p:txBody>
          <a:bodyPr>
            <a:noAutofit/>
          </a:bodyPr>
          <a:lstStyle/>
          <a:p>
            <a:r>
              <a:rPr lang="vi-VN" sz="1200" dirty="0"/>
              <a:t>CDC 2025 – KHUYẾN CÁO CHỦNG NGỪA CHO NGƯỜI LỚN CÓ BỆNH LÝ NỀN</a:t>
            </a:r>
          </a:p>
        </p:txBody>
      </p:sp>
      <p:sp>
        <p:nvSpPr>
          <p:cNvPr id="4" name="Text Placeholder 3">
            <a:extLst>
              <a:ext uri="{FF2B5EF4-FFF2-40B4-BE49-F238E27FC236}">
                <a16:creationId xmlns:a16="http://schemas.microsoft.com/office/drawing/2014/main" id="{B7884DA4-2F89-1D34-CFE5-477C1183BFEC}"/>
              </a:ext>
            </a:extLst>
          </p:cNvPr>
          <p:cNvSpPr>
            <a:spLocks noGrp="1"/>
          </p:cNvSpPr>
          <p:nvPr>
            <p:ph type="body" sz="quarter" idx="4294967295"/>
          </p:nvPr>
        </p:nvSpPr>
        <p:spPr>
          <a:xfrm>
            <a:off x="471488" y="4786122"/>
            <a:ext cx="5915025" cy="357378"/>
          </a:xfrm>
        </p:spPr>
        <p:txBody>
          <a:bodyPr/>
          <a:lstStyle/>
          <a:p>
            <a:r>
              <a:rPr lang="vi-VN" dirty="0">
                <a:hlinkClick r:id="rId2"/>
              </a:rPr>
              <a:t>https://www.cdc.gov/vaccines/hcp/imz-schedules/downloads/adult/adult-combined-schedule.pdf</a:t>
            </a:r>
            <a:r>
              <a:rPr lang="vi-VN" dirty="0"/>
              <a:t>. Accessed Jun 2025</a:t>
            </a:r>
          </a:p>
        </p:txBody>
      </p:sp>
      <p:pic>
        <p:nvPicPr>
          <p:cNvPr id="6" name="Picture 5">
            <a:extLst>
              <a:ext uri="{FF2B5EF4-FFF2-40B4-BE49-F238E27FC236}">
                <a16:creationId xmlns:a16="http://schemas.microsoft.com/office/drawing/2014/main" id="{34EA6DD5-444F-049C-B457-A2227E17090E}"/>
              </a:ext>
            </a:extLst>
          </p:cNvPr>
          <p:cNvPicPr>
            <a:picLocks noChangeAspect="1"/>
          </p:cNvPicPr>
          <p:nvPr/>
        </p:nvPicPr>
        <p:blipFill>
          <a:blip r:embed="rId3"/>
          <a:stretch>
            <a:fillRect/>
          </a:stretch>
        </p:blipFill>
        <p:spPr>
          <a:xfrm>
            <a:off x="396240" y="624236"/>
            <a:ext cx="6111240" cy="4327908"/>
          </a:xfrm>
          <a:prstGeom prst="rect">
            <a:avLst/>
          </a:prstGeom>
        </p:spPr>
      </p:pic>
    </p:spTree>
    <p:extLst>
      <p:ext uri="{BB962C8B-B14F-4D97-AF65-F5344CB8AC3E}">
        <p14:creationId xmlns:p14="http://schemas.microsoft.com/office/powerpoint/2010/main" val="2264694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5EB3D20-8185-3831-7D93-1CCB73B4FEEC}"/>
              </a:ext>
            </a:extLst>
          </p:cNvPr>
          <p:cNvSpPr txBox="1">
            <a:spLocks/>
          </p:cNvSpPr>
          <p:nvPr/>
        </p:nvSpPr>
        <p:spPr>
          <a:xfrm>
            <a:off x="3253941" y="4105401"/>
            <a:ext cx="3604060" cy="395162"/>
          </a:xfrm>
          <a:prstGeom prst="rect">
            <a:avLst/>
          </a:prstGeom>
        </p:spPr>
        <p:txBody>
          <a:bodyPr vert="horz" lIns="38576" tIns="19289" rIns="38576" bIns="19289" rtlCol="0" anchor="ctr">
            <a:noAutofit/>
          </a:bodyPr>
          <a:lstStyle>
            <a:lvl1pPr marL="0" indent="0" algn="l" defTabSz="914332" rtl="0" eaLnBrk="1" latinLnBrk="0" hangingPunct="1">
              <a:lnSpc>
                <a:spcPct val="90000"/>
              </a:lnSpc>
              <a:spcBef>
                <a:spcPts val="1000"/>
              </a:spcBef>
              <a:buFont typeface="Arial"/>
              <a:buNone/>
              <a:defRPr sz="900" kern="1200">
                <a:solidFill>
                  <a:schemeClr val="tx1"/>
                </a:solidFill>
                <a:latin typeface="+mn-lt"/>
                <a:ea typeface="+mn-ea"/>
                <a:cs typeface="+mn-cs"/>
              </a:defRPr>
            </a:lvl1pPr>
            <a:lvl2pPr marL="171438" indent="-171438"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2pPr>
            <a:lvl3pPr marL="341289" indent="-166676"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3pPr>
            <a:lvl4pPr marL="515902" indent="-174613"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4pPr>
            <a:lvl5pPr marL="682574" indent="-166676" algn="l" defTabSz="914332" rtl="0" eaLnBrk="1" latinLnBrk="0" hangingPunct="1">
              <a:lnSpc>
                <a:spcPct val="90000"/>
              </a:lnSpc>
              <a:spcBef>
                <a:spcPts val="500"/>
              </a:spcBef>
              <a:buClr>
                <a:schemeClr val="accent2"/>
              </a:buClr>
              <a:buFont typeface="Arial"/>
              <a:buChar char="•"/>
              <a:defRPr sz="16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marL="128588" indent="-128588" defTabSz="514312">
              <a:spcBef>
                <a:spcPts val="0"/>
              </a:spcBef>
              <a:buFont typeface="Arial"/>
              <a:buAutoNum type="arabicPeriod"/>
              <a:defRPr/>
            </a:pPr>
            <a:endParaRPr lang="vi-VN" sz="506">
              <a:solidFill>
                <a:srgbClr val="000000"/>
              </a:solidFill>
              <a:latin typeface="+mj-lt"/>
              <a:cs typeface="Noto Sans"/>
            </a:endParaRPr>
          </a:p>
        </p:txBody>
      </p:sp>
      <p:pic>
        <p:nvPicPr>
          <p:cNvPr id="4" name="Picture 3">
            <a:extLst>
              <a:ext uri="{FF2B5EF4-FFF2-40B4-BE49-F238E27FC236}">
                <a16:creationId xmlns:a16="http://schemas.microsoft.com/office/drawing/2014/main" id="{B9535D59-F864-FF0C-338A-D5DDD55C66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6592" y="2125029"/>
            <a:ext cx="753306" cy="656105"/>
          </a:xfrm>
          <a:prstGeom prst="rect">
            <a:avLst/>
          </a:prstGeom>
        </p:spPr>
      </p:pic>
      <p:pic>
        <p:nvPicPr>
          <p:cNvPr id="8" name="Picture 2" descr="Trang chủ - Hội Nội tiết &amp; Đái tháo ...">
            <a:extLst>
              <a:ext uri="{FF2B5EF4-FFF2-40B4-BE49-F238E27FC236}">
                <a16:creationId xmlns:a16="http://schemas.microsoft.com/office/drawing/2014/main" id="{BE687828-A031-EFA9-99AC-187ABC613C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94870" y="2132254"/>
            <a:ext cx="575450" cy="57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ộ Y tế (Việt Nam) – Wikipedia tiếng Việt">
            <a:extLst>
              <a:ext uri="{FF2B5EF4-FFF2-40B4-BE49-F238E27FC236}">
                <a16:creationId xmlns:a16="http://schemas.microsoft.com/office/drawing/2014/main" id="{33F1A85C-3142-FFBA-89E3-1B1C35A663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56377" y="1654246"/>
            <a:ext cx="602754" cy="6027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ownload logo vector Hội da liễu Việt ...">
            <a:extLst>
              <a:ext uri="{FF2B5EF4-FFF2-40B4-BE49-F238E27FC236}">
                <a16:creationId xmlns:a16="http://schemas.microsoft.com/office/drawing/2014/main" id="{7CE3E4E7-AAF6-EF00-492F-AA43D220EB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8186" y="2092211"/>
            <a:ext cx="707205" cy="707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ội Tiết Niệu - Thận Học Việt Nam - VUNA">
            <a:extLst>
              <a:ext uri="{FF2B5EF4-FFF2-40B4-BE49-F238E27FC236}">
                <a16:creationId xmlns:a16="http://schemas.microsoft.com/office/drawing/2014/main" id="{5CB867ED-FE68-64DD-CDD5-1A20EBD8863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3288" t="34314" r="15563" b="26811"/>
          <a:stretch/>
        </p:blipFill>
        <p:spPr bwMode="auto">
          <a:xfrm>
            <a:off x="4310118" y="2234818"/>
            <a:ext cx="712040" cy="4219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5CBD06-6753-7A0D-192E-6D24194AD83B}"/>
              </a:ext>
            </a:extLst>
          </p:cNvPr>
          <p:cNvSpPr txBox="1"/>
          <p:nvPr/>
        </p:nvSpPr>
        <p:spPr>
          <a:xfrm>
            <a:off x="218339" y="1064354"/>
            <a:ext cx="6527286" cy="438582"/>
          </a:xfrm>
          <a:prstGeom prst="rect">
            <a:avLst/>
          </a:prstGeom>
          <a:noFill/>
        </p:spPr>
        <p:txBody>
          <a:bodyPr wrap="square">
            <a:spAutoFit/>
          </a:bodyPr>
          <a:lstStyle/>
          <a:p>
            <a:pPr defTabSz="514350">
              <a:defRPr/>
            </a:pPr>
            <a:r>
              <a:rPr lang="vi-VN" sz="1125" b="1">
                <a:solidFill>
                  <a:srgbClr val="002060"/>
                </a:solidFill>
                <a:latin typeface="+mj-lt"/>
                <a:cs typeface="Times New Roman" panose="02020603050405020304" pitchFamily="18" charset="0"/>
              </a:rPr>
              <a:t>Lồng ghép Hướng dẫn quản lý các bệnh lý mạn tính: chẩn đoán – điều trị và dự phòng bằng vắc xin </a:t>
            </a:r>
            <a:r>
              <a:rPr lang="vi-VN" sz="1125" b="1" baseline="30000">
                <a:solidFill>
                  <a:srgbClr val="002060"/>
                </a:solidFill>
                <a:latin typeface="+mj-lt"/>
                <a:cs typeface="Times New Roman" panose="02020603050405020304" pitchFamily="18" charset="0"/>
              </a:rPr>
              <a:t>1-5</a:t>
            </a:r>
          </a:p>
        </p:txBody>
      </p:sp>
      <p:sp>
        <p:nvSpPr>
          <p:cNvPr id="18" name="Rectangle: Rounded Corners 17">
            <a:extLst>
              <a:ext uri="{FF2B5EF4-FFF2-40B4-BE49-F238E27FC236}">
                <a16:creationId xmlns:a16="http://schemas.microsoft.com/office/drawing/2014/main" id="{DC61FFE2-BE45-7ADA-C92A-85EBF3CCAC52}"/>
              </a:ext>
            </a:extLst>
          </p:cNvPr>
          <p:cNvSpPr/>
          <p:nvPr/>
        </p:nvSpPr>
        <p:spPr>
          <a:xfrm>
            <a:off x="822475" y="3082336"/>
            <a:ext cx="5319014" cy="1051417"/>
          </a:xfrm>
          <a:prstGeom prst="round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14350">
              <a:defRPr/>
            </a:pPr>
            <a:r>
              <a:rPr lang="vi-VN" sz="1125" b="1">
                <a:solidFill>
                  <a:srgbClr val="FF0000"/>
                </a:solidFill>
                <a:latin typeface="+mj-lt"/>
                <a:cs typeface="Times New Roman" panose="02020603050405020304" pitchFamily="18" charset="0"/>
              </a:rPr>
              <a:t>Các vắc xin cần thiết đã được đề cập cho người lớn và tình trạng bệnh lý:</a:t>
            </a:r>
          </a:p>
          <a:p>
            <a:pPr marL="192881" indent="-192881" defTabSz="514350">
              <a:buFont typeface="Wingdings" panose="05000000000000000000" pitchFamily="2" charset="2"/>
              <a:buChar char="§"/>
              <a:defRPr/>
            </a:pPr>
            <a:r>
              <a:rPr lang="vi-VN" sz="1125">
                <a:solidFill>
                  <a:srgbClr val="002060"/>
                </a:solidFill>
                <a:latin typeface="+mj-lt"/>
                <a:cs typeface="Times New Roman" panose="02020603050405020304" pitchFamily="18" charset="0"/>
              </a:rPr>
              <a:t>Quản lý các bệnh lý da liễu: Zona</a:t>
            </a:r>
          </a:p>
          <a:p>
            <a:pPr marL="192881" indent="-192881" defTabSz="514350">
              <a:buFont typeface="Wingdings" panose="05000000000000000000" pitchFamily="2" charset="2"/>
              <a:buChar char="§"/>
              <a:defRPr/>
            </a:pPr>
            <a:r>
              <a:rPr lang="vi-VN" sz="1125">
                <a:solidFill>
                  <a:srgbClr val="002060"/>
                </a:solidFill>
                <a:latin typeface="+mj-lt"/>
                <a:cs typeface="Times New Roman" panose="02020603050405020304" pitchFamily="18" charset="0"/>
              </a:rPr>
              <a:t>Quản lý bệnh COPD – bệnh CAP: Cúm – PCV – COVID-19 - Zona – RSV*</a:t>
            </a:r>
          </a:p>
          <a:p>
            <a:pPr marL="192881" indent="-192881" defTabSz="514350">
              <a:buFont typeface="Wingdings" panose="05000000000000000000" pitchFamily="2" charset="2"/>
              <a:buChar char="§"/>
              <a:defRPr/>
            </a:pPr>
            <a:r>
              <a:rPr lang="vi-VN" sz="1125">
                <a:solidFill>
                  <a:srgbClr val="002060"/>
                </a:solidFill>
                <a:latin typeface="+mj-lt"/>
                <a:cs typeface="Times New Roman" panose="02020603050405020304" pitchFamily="18" charset="0"/>
              </a:rPr>
              <a:t>Quản lý bệnh thận mạn: Cúm – Tdap – MMR – Zona </a:t>
            </a:r>
          </a:p>
          <a:p>
            <a:pPr marL="192881" indent="-192881" defTabSz="514350">
              <a:buFont typeface="Wingdings" panose="05000000000000000000" pitchFamily="2" charset="2"/>
              <a:buChar char="§"/>
              <a:defRPr/>
            </a:pPr>
            <a:r>
              <a:rPr lang="vi-VN" sz="1125">
                <a:solidFill>
                  <a:srgbClr val="002060"/>
                </a:solidFill>
                <a:latin typeface="+mj-lt"/>
                <a:cs typeface="Times New Roman" panose="02020603050405020304" pitchFamily="18" charset="0"/>
              </a:rPr>
              <a:t>Quản lý Đái tháo đường typ 2: HBV – Cúm</a:t>
            </a:r>
          </a:p>
          <a:p>
            <a:pPr marL="192881" indent="-192881" defTabSz="514350">
              <a:buFont typeface="Wingdings" panose="05000000000000000000" pitchFamily="2" charset="2"/>
              <a:buChar char="§"/>
              <a:defRPr/>
            </a:pPr>
            <a:r>
              <a:rPr lang="vi-VN" sz="1125">
                <a:solidFill>
                  <a:srgbClr val="002060"/>
                </a:solidFill>
                <a:latin typeface="+mj-lt"/>
                <a:cs typeface="Times New Roman" panose="02020603050405020304" pitchFamily="18" charset="0"/>
              </a:rPr>
              <a:t>Quản lý Bệnh Cơ xương khớp: Cúm – Phế cầu – Zona – Viêm gan A/B</a:t>
            </a:r>
          </a:p>
        </p:txBody>
      </p:sp>
      <p:sp>
        <p:nvSpPr>
          <p:cNvPr id="5" name="Content Placeholder 4">
            <a:extLst>
              <a:ext uri="{FF2B5EF4-FFF2-40B4-BE49-F238E27FC236}">
                <a16:creationId xmlns:a16="http://schemas.microsoft.com/office/drawing/2014/main" id="{543D83D9-A6EC-8286-94E0-F41DCF6C763F}"/>
              </a:ext>
            </a:extLst>
          </p:cNvPr>
          <p:cNvSpPr txBox="1">
            <a:spLocks/>
          </p:cNvSpPr>
          <p:nvPr/>
        </p:nvSpPr>
        <p:spPr>
          <a:xfrm>
            <a:off x="396840" y="4218301"/>
            <a:ext cx="5802018" cy="169361"/>
          </a:xfrm>
          <a:prstGeom prst="rect">
            <a:avLst/>
          </a:prstGeom>
        </p:spPr>
        <p:txBody>
          <a:bodyPr vert="horz" lIns="101250" tIns="101250" rIns="101250" bIns="101250" rtlCol="0">
            <a:no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lgn="just" defTabSz="685784">
              <a:spcBef>
                <a:spcPts val="0"/>
              </a:spcBef>
              <a:spcAft>
                <a:spcPts val="0"/>
              </a:spcAft>
              <a:buClr>
                <a:srgbClr val="F36633"/>
              </a:buClr>
              <a:buNone/>
              <a:defRPr/>
            </a:pPr>
            <a:r>
              <a:rPr lang="vi-VN" sz="675" dirty="0">
                <a:solidFill>
                  <a:srgbClr val="000000"/>
                </a:solidFill>
                <a:latin typeface="+mj-lt"/>
                <a:cs typeface="Noto Sans"/>
              </a:rPr>
              <a:t>*Tại Việt Nam, </a:t>
            </a:r>
            <a:r>
              <a:rPr lang="vi-VN" sz="675" dirty="0">
                <a:solidFill>
                  <a:prstClr val="black"/>
                </a:solidFill>
                <a:latin typeface="+mj-lt"/>
              </a:rPr>
              <a:t>các vắc xin ngừa RSV chưa được cấp phép lưu hành</a:t>
            </a:r>
            <a:r>
              <a:rPr lang="vi-VN" sz="675" dirty="0">
                <a:solidFill>
                  <a:srgbClr val="000000"/>
                </a:solidFill>
                <a:latin typeface="+mj-lt"/>
                <a:cs typeface="Noto Sans"/>
              </a:rPr>
              <a:t>. </a:t>
            </a:r>
          </a:p>
        </p:txBody>
      </p:sp>
      <p:sp>
        <p:nvSpPr>
          <p:cNvPr id="11" name="Title 10">
            <a:extLst>
              <a:ext uri="{FF2B5EF4-FFF2-40B4-BE49-F238E27FC236}">
                <a16:creationId xmlns:a16="http://schemas.microsoft.com/office/drawing/2014/main" id="{5F094611-EBB1-7C33-5915-AF31A2CE2A0D}"/>
              </a:ext>
            </a:extLst>
          </p:cNvPr>
          <p:cNvSpPr>
            <a:spLocks noGrp="1"/>
          </p:cNvSpPr>
          <p:nvPr>
            <p:ph type="title"/>
          </p:nvPr>
        </p:nvSpPr>
        <p:spPr>
          <a:xfrm>
            <a:off x="296428" y="151657"/>
            <a:ext cx="5915025" cy="581208"/>
          </a:xfrm>
        </p:spPr>
        <p:txBody>
          <a:bodyPr/>
          <a:lstStyle/>
          <a:p>
            <a:r>
              <a:rPr lang="vi-VN" sz="1238"/>
              <a:t>VIỆT NAM: HƯỚNG DẪN BỘ Y TẾ VÀ NHIỀU HỘI CHUYÊN NGÀNH TRONG THỰC HÀNH DỰ PHÒNG VẮC XIN CHO NGƯỜI CÓ BỆNH LÝ MẠN TÍNH</a:t>
            </a:r>
          </a:p>
        </p:txBody>
      </p:sp>
      <p:sp>
        <p:nvSpPr>
          <p:cNvPr id="15" name="Text Placeholder 14">
            <a:extLst>
              <a:ext uri="{FF2B5EF4-FFF2-40B4-BE49-F238E27FC236}">
                <a16:creationId xmlns:a16="http://schemas.microsoft.com/office/drawing/2014/main" id="{694853C0-0553-5B15-F2F4-EC6064D0D560}"/>
              </a:ext>
            </a:extLst>
          </p:cNvPr>
          <p:cNvSpPr>
            <a:spLocks noGrp="1"/>
          </p:cNvSpPr>
          <p:nvPr>
            <p:ph type="body" sz="quarter" idx="10"/>
          </p:nvPr>
        </p:nvSpPr>
        <p:spPr>
          <a:xfrm>
            <a:off x="226464" y="4612868"/>
            <a:ext cx="5915025" cy="430706"/>
          </a:xfrm>
          <a:solidFill>
            <a:schemeClr val="bg1"/>
          </a:solidFill>
        </p:spPr>
        <p:txBody>
          <a:bodyPr>
            <a:noAutofit/>
          </a:bodyPr>
          <a:lstStyle/>
          <a:p>
            <a:pPr algn="l" defTabSz="514312">
              <a:spcBef>
                <a:spcPts val="0"/>
              </a:spcBef>
              <a:spcAft>
                <a:spcPts val="0"/>
              </a:spcAft>
              <a:defRPr/>
            </a:pPr>
            <a:r>
              <a:rPr lang="vi-VN">
                <a:solidFill>
                  <a:srgbClr val="304A1E"/>
                </a:solidFill>
                <a:latin typeface="+mj-lt"/>
                <a:cs typeface="Noto Sans"/>
              </a:rPr>
              <a:t>1. Bộ Y Tế, Quyết định số </a:t>
            </a:r>
            <a:r>
              <a:rPr lang="vi-VN">
                <a:solidFill>
                  <a:prstClr val="black"/>
                </a:solidFill>
                <a:latin typeface="+mj-lt"/>
                <a:cs typeface="Noto Sans"/>
              </a:rPr>
              <a:t>5481/QĐ-BYT, “Hướng dẫn chẩn đoán và điều trị Đái tháo đường týp 2”, 2020</a:t>
            </a:r>
          </a:p>
          <a:p>
            <a:pPr algn="l" defTabSz="514312">
              <a:spcBef>
                <a:spcPts val="0"/>
              </a:spcBef>
              <a:spcAft>
                <a:spcPts val="0"/>
              </a:spcAft>
              <a:defRPr/>
            </a:pPr>
            <a:r>
              <a:rPr lang="vi-VN">
                <a:solidFill>
                  <a:srgbClr val="304A1E"/>
                </a:solidFill>
                <a:latin typeface="+mj-lt"/>
                <a:cs typeface="Noto Sans"/>
              </a:rPr>
              <a:t>2. Hội Hô hấp Việt Nam. Hướng Dẫn Chẩn Đoán và Điều Trị Bệnh Phổi Tắc Nghẽn Mạn Tính 2024.</a:t>
            </a:r>
          </a:p>
          <a:p>
            <a:pPr algn="l" defTabSz="514312">
              <a:spcBef>
                <a:spcPts val="0"/>
              </a:spcBef>
              <a:spcAft>
                <a:spcPts val="0"/>
              </a:spcAft>
              <a:defRPr/>
            </a:pPr>
            <a:r>
              <a:rPr lang="vi-VN">
                <a:solidFill>
                  <a:prstClr val="black"/>
                </a:solidFill>
                <a:latin typeface="+mj-lt"/>
                <a:cs typeface="Noto Sans"/>
              </a:rPr>
              <a:t>3. Bộ Y tế. Quyết định số 4416/QĐ-BYT “Hướng dẫn Chẩn đoán và điều trị các bệnh da liễu”</a:t>
            </a:r>
          </a:p>
          <a:p>
            <a:pPr algn="l" defTabSz="514312">
              <a:spcBef>
                <a:spcPts val="0"/>
              </a:spcBef>
              <a:spcAft>
                <a:spcPts val="0"/>
              </a:spcAft>
              <a:defRPr/>
            </a:pPr>
            <a:r>
              <a:rPr lang="vi-VN">
                <a:solidFill>
                  <a:prstClr val="black"/>
                </a:solidFill>
                <a:latin typeface="+mj-lt"/>
                <a:cs typeface="Noto Sans"/>
              </a:rPr>
              <a:t>4. Bộ Y tế. Quyết định số 2388/QĐ-BYT “Hướng dẫn Chẩn đoán và điều tr</a:t>
            </a:r>
            <a:r>
              <a:rPr lang="vi-VN">
                <a:solidFill>
                  <a:srgbClr val="000000"/>
                </a:solidFill>
                <a:latin typeface="+mj-lt"/>
                <a:cs typeface="Noto Sans"/>
              </a:rPr>
              <a:t>ị bệnh thận mạn và một số bệnh lý thận”</a:t>
            </a:r>
          </a:p>
          <a:p>
            <a:pPr algn="l" defTabSz="514312">
              <a:spcBef>
                <a:spcPts val="0"/>
              </a:spcBef>
              <a:spcAft>
                <a:spcPts val="0"/>
              </a:spcAft>
              <a:defRPr/>
            </a:pPr>
            <a:r>
              <a:rPr lang="vi-VN">
                <a:solidFill>
                  <a:srgbClr val="000000"/>
                </a:solidFill>
                <a:latin typeface="+mj-lt"/>
                <a:cs typeface="Noto Sans"/>
              </a:rPr>
              <a:t>5. Hội Thấp Khớp học Việt Nam. Khuyến Cáo Về Dự Phòng Bằng Vắc Xin Cho Bệnh Nhân Có Bệnh Cơ Xương Khớp 2025.</a:t>
            </a:r>
          </a:p>
        </p:txBody>
      </p:sp>
      <p:pic>
        <p:nvPicPr>
          <p:cNvPr id="1026" name="Picture 2">
            <a:extLst>
              <a:ext uri="{FF2B5EF4-FFF2-40B4-BE49-F238E27FC236}">
                <a16:creationId xmlns:a16="http://schemas.microsoft.com/office/drawing/2014/main" id="{BC69CACF-F1D2-85AE-26DA-8735D26251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72090" y="2119126"/>
            <a:ext cx="575450" cy="56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962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31"/>
          <p:cNvSpPr txBox="1">
            <a:spLocks noGrp="1"/>
          </p:cNvSpPr>
          <p:nvPr>
            <p:ph type="title"/>
          </p:nvPr>
        </p:nvSpPr>
        <p:spPr>
          <a:xfrm>
            <a:off x="279400" y="108514"/>
            <a:ext cx="6107113" cy="644513"/>
          </a:xfrm>
          <a:prstGeom prst="rect">
            <a:avLst/>
          </a:prstGeom>
          <a:noFill/>
          <a:ln>
            <a:noFill/>
          </a:ln>
        </p:spPr>
        <p:txBody>
          <a:bodyPr spcFirstLastPara="1" vert="horz" wrap="square" lIns="51427" tIns="25706" rIns="51427" bIns="25706" rtlCol="0" anchor="t" anchorCtr="0">
            <a:noAutofit/>
          </a:bodyPr>
          <a:lstStyle/>
          <a:p>
            <a:pPr>
              <a:spcBef>
                <a:spcPts val="0"/>
              </a:spcBef>
              <a:spcAft>
                <a:spcPts val="0"/>
              </a:spcAft>
              <a:buClr>
                <a:srgbClr val="40488D"/>
              </a:buClr>
              <a:buSzPts val="2267"/>
            </a:pPr>
            <a:r>
              <a:rPr lang="vi-VN" sz="1125" dirty="0"/>
              <a:t>TỶ </a:t>
            </a:r>
            <a:r>
              <a:rPr lang="en-US" sz="1125" dirty="0"/>
              <a:t>LỆ </a:t>
            </a:r>
            <a:r>
              <a:rPr lang="vi-VN" sz="1125" dirty="0"/>
              <a:t>BAO PHỦ VẮC XIN Ở NGƯỜI LỚN TUỔI VẪN CÒN THẤP</a:t>
            </a:r>
            <a:br>
              <a:rPr lang="vi-VN" dirty="0"/>
            </a:br>
            <a:r>
              <a:rPr lang="vi-VN" sz="1200" b="0" dirty="0"/>
              <a:t>Tỷ lệ áp dụng vắc-xin ở người lớn tuổi thường thấp hơn so với trẻ em</a:t>
            </a:r>
            <a:endParaRPr sz="1500" b="0" dirty="0"/>
          </a:p>
        </p:txBody>
      </p:sp>
      <p:sp>
        <p:nvSpPr>
          <p:cNvPr id="1770" name="Google Shape;1770;p31"/>
          <p:cNvSpPr txBox="1">
            <a:spLocks noGrp="1"/>
          </p:cNvSpPr>
          <p:nvPr>
            <p:ph type="body" sz="quarter" idx="10"/>
          </p:nvPr>
        </p:nvSpPr>
        <p:spPr>
          <a:prstGeom prst="rect">
            <a:avLst/>
          </a:prstGeom>
          <a:noFill/>
          <a:ln>
            <a:noFill/>
          </a:ln>
        </p:spPr>
        <p:txBody>
          <a:bodyPr spcFirstLastPara="1" vert="horz" wrap="square" lIns="51427" tIns="25706" rIns="51427" bIns="25706" rtlCol="0" anchor="b" anchorCtr="0">
            <a:noAutofit/>
          </a:bodyPr>
          <a:lstStyle/>
          <a:p>
            <a:pPr algn="l">
              <a:spcBef>
                <a:spcPts val="0"/>
              </a:spcBef>
              <a:buClr>
                <a:srgbClr val="40488D"/>
              </a:buClr>
              <a:buSzPts val="733"/>
            </a:pPr>
            <a:r>
              <a:rPr lang="vi-VN" sz="413">
                <a:solidFill>
                  <a:schemeClr val="bg1"/>
                </a:solidFill>
              </a:rPr>
              <a:t>1. Williams WW </a:t>
            </a:r>
            <a:r>
              <a:rPr lang="vi-VN" sz="413" i="1">
                <a:solidFill>
                  <a:schemeClr val="bg1"/>
                </a:solidFill>
              </a:rPr>
              <a:t>et al. MMWR Morb Mortal Wkly Rep</a:t>
            </a:r>
            <a:r>
              <a:rPr lang="vi-VN" sz="413">
                <a:solidFill>
                  <a:schemeClr val="bg1"/>
                </a:solidFill>
              </a:rPr>
              <a:t> 2015;64:95–102; 2. Centers for Disease Prevention and Control (CDC). Vaccination coverage for selected diseases among children aged 19-35 months, by race, origin, poverty level, and location. 1998-2017. </a:t>
            </a:r>
            <a:r>
              <a:rPr lang="vi-VN" sz="413" u="sng">
                <a:solidFill>
                  <a:schemeClr val="bg1"/>
                </a:solidFill>
                <a:hlinkClick r:id="rId3">
                  <a:extLst>
                    <a:ext uri="{A12FA001-AC4F-418D-AE19-62706E023703}">
                      <ahyp:hlinkClr xmlns:ahyp="http://schemas.microsoft.com/office/drawing/2018/hyperlinkcolor" val="tx"/>
                    </a:ext>
                  </a:extLst>
                </a:hlinkClick>
              </a:rPr>
              <a:t>https://www.cdc.gov/nchs/data/hus/2018/031.pdf</a:t>
            </a:r>
            <a:r>
              <a:rPr lang="vi-VN" sz="413">
                <a:solidFill>
                  <a:schemeClr val="bg1"/>
                </a:solidFill>
              </a:rPr>
              <a:t> (accessed December 2022); 3. Sheikh S </a:t>
            </a:r>
            <a:r>
              <a:rPr lang="vi-VN" sz="413" i="1">
                <a:solidFill>
                  <a:schemeClr val="bg1"/>
                </a:solidFill>
              </a:rPr>
              <a:t>et al. Vaccine</a:t>
            </a:r>
            <a:r>
              <a:rPr lang="vi-VN" sz="413">
                <a:solidFill>
                  <a:schemeClr val="bg1"/>
                </a:solidFill>
              </a:rPr>
              <a:t> 2018;36:4979–4992; </a:t>
            </a:r>
            <a:endParaRPr>
              <a:solidFill>
                <a:schemeClr val="bg1"/>
              </a:solidFill>
            </a:endParaRPr>
          </a:p>
          <a:p>
            <a:pPr algn="l">
              <a:spcBef>
                <a:spcPts val="0"/>
              </a:spcBef>
              <a:buClr>
                <a:srgbClr val="40488D"/>
              </a:buClr>
              <a:buSzPts val="733"/>
            </a:pPr>
            <a:r>
              <a:rPr lang="vi-VN" sz="413">
                <a:solidFill>
                  <a:schemeClr val="bg1"/>
                </a:solidFill>
              </a:rPr>
              <a:t>4. Meyer D </a:t>
            </a:r>
            <a:r>
              <a:rPr lang="vi-VN" sz="413" i="1">
                <a:solidFill>
                  <a:schemeClr val="bg1"/>
                </a:solidFill>
              </a:rPr>
              <a:t>et al. Am J Public Health </a:t>
            </a:r>
            <a:r>
              <a:rPr lang="vi-VN" sz="413">
                <a:solidFill>
                  <a:schemeClr val="bg1"/>
                </a:solidFill>
              </a:rPr>
              <a:t>2018;108:S188–193</a:t>
            </a:r>
            <a:endParaRPr>
              <a:solidFill>
                <a:schemeClr val="bg1"/>
              </a:solidFill>
            </a:endParaRPr>
          </a:p>
        </p:txBody>
      </p:sp>
      <p:graphicFrame>
        <p:nvGraphicFramePr>
          <p:cNvPr id="1771" name="Google Shape;1771;p31"/>
          <p:cNvGraphicFramePr/>
          <p:nvPr/>
        </p:nvGraphicFramePr>
        <p:xfrm>
          <a:off x="4508037" y="1655426"/>
          <a:ext cx="2066878" cy="2010152"/>
        </p:xfrm>
        <a:graphic>
          <a:graphicData uri="http://schemas.openxmlformats.org/drawingml/2006/chart">
            <c:chart xmlns:c="http://schemas.openxmlformats.org/drawingml/2006/chart" xmlns:r="http://schemas.openxmlformats.org/officeDocument/2006/relationships" r:id="rId4"/>
          </a:graphicData>
        </a:graphic>
      </p:graphicFrame>
      <p:sp>
        <p:nvSpPr>
          <p:cNvPr id="1772" name="Google Shape;1772;p31"/>
          <p:cNvSpPr txBox="1"/>
          <p:nvPr/>
        </p:nvSpPr>
        <p:spPr>
          <a:xfrm>
            <a:off x="4663649" y="1380542"/>
            <a:ext cx="2066877" cy="328913"/>
          </a:xfrm>
          <a:prstGeom prst="rect">
            <a:avLst/>
          </a:prstGeom>
          <a:noFill/>
          <a:ln>
            <a:noFill/>
          </a:ln>
        </p:spPr>
        <p:txBody>
          <a:bodyPr spcFirstLastPara="1" wrap="square" lIns="27000" tIns="25706" rIns="27000" bIns="25706" anchor="t" anchorCtr="0">
            <a:spAutoFit/>
          </a:bodyPr>
          <a:lstStyle/>
          <a:p>
            <a:pPr algn="ctr" defTabSz="514350"/>
            <a:r>
              <a:rPr lang="vi-VN" sz="900" b="1">
                <a:solidFill>
                  <a:srgbClr val="244EA2"/>
                </a:solidFill>
                <a:latin typeface="Arial"/>
                <a:ea typeface="Arial"/>
                <a:cs typeface="Arial"/>
                <a:sym typeface="Arial"/>
              </a:rPr>
              <a:t>Tỷ lệ tiêm vắc-xin cúm theo nhóm ưu tiên, Đài Loan, Trung Quốc, 2016</a:t>
            </a:r>
            <a:r>
              <a:rPr lang="vi-VN" sz="900" b="1" baseline="30000">
                <a:solidFill>
                  <a:srgbClr val="244EA2"/>
                </a:solidFill>
                <a:latin typeface="Arial"/>
                <a:ea typeface="Arial"/>
                <a:cs typeface="Arial"/>
                <a:sym typeface="Arial"/>
              </a:rPr>
              <a:t>4</a:t>
            </a:r>
            <a:endParaRPr sz="1013">
              <a:solidFill>
                <a:prstClr val="black"/>
              </a:solidFill>
              <a:latin typeface="Arial" panose="020B0604020202020204"/>
            </a:endParaRPr>
          </a:p>
        </p:txBody>
      </p:sp>
      <p:sp>
        <p:nvSpPr>
          <p:cNvPr id="1773" name="Google Shape;1773;p31"/>
          <p:cNvSpPr txBox="1"/>
          <p:nvPr/>
        </p:nvSpPr>
        <p:spPr>
          <a:xfrm>
            <a:off x="5398741" y="3671571"/>
            <a:ext cx="483731" cy="155789"/>
          </a:xfrm>
          <a:prstGeom prst="rect">
            <a:avLst/>
          </a:prstGeom>
          <a:noFill/>
          <a:ln>
            <a:noFill/>
          </a:ln>
        </p:spPr>
        <p:txBody>
          <a:bodyPr spcFirstLastPara="1" wrap="square" lIns="27000" tIns="25706" rIns="27000" bIns="25706" anchor="t" anchorCtr="0">
            <a:spAutoFit/>
          </a:bodyPr>
          <a:lstStyle/>
          <a:p>
            <a:pPr defTabSz="514350"/>
            <a:r>
              <a:rPr lang="vi-VN" sz="675" b="1">
                <a:solidFill>
                  <a:srgbClr val="000000"/>
                </a:solidFill>
                <a:latin typeface="Arial"/>
                <a:ea typeface="Arial"/>
                <a:cs typeface="Arial"/>
                <a:sym typeface="Arial"/>
              </a:rPr>
              <a:t>Nhóm tuổi</a:t>
            </a:r>
            <a:endParaRPr sz="675" b="1">
              <a:solidFill>
                <a:srgbClr val="000000"/>
              </a:solidFill>
              <a:latin typeface="Arial"/>
              <a:ea typeface="Arial"/>
              <a:cs typeface="Arial"/>
              <a:sym typeface="Arial"/>
            </a:endParaRPr>
          </a:p>
        </p:txBody>
      </p:sp>
      <p:graphicFrame>
        <p:nvGraphicFramePr>
          <p:cNvPr id="1774" name="Google Shape;1774;p31"/>
          <p:cNvGraphicFramePr/>
          <p:nvPr/>
        </p:nvGraphicFramePr>
        <p:xfrm>
          <a:off x="2356864" y="1655426"/>
          <a:ext cx="1995560" cy="2010152"/>
        </p:xfrm>
        <a:graphic>
          <a:graphicData uri="http://schemas.openxmlformats.org/drawingml/2006/chart">
            <c:chart xmlns:c="http://schemas.openxmlformats.org/drawingml/2006/chart" xmlns:r="http://schemas.openxmlformats.org/officeDocument/2006/relationships" r:id="rId5"/>
          </a:graphicData>
        </a:graphic>
      </p:graphicFrame>
      <p:sp>
        <p:nvSpPr>
          <p:cNvPr id="1775" name="Google Shape;1775;p31"/>
          <p:cNvSpPr txBox="1"/>
          <p:nvPr/>
        </p:nvSpPr>
        <p:spPr>
          <a:xfrm>
            <a:off x="2662835" y="1948414"/>
            <a:ext cx="394691" cy="147197"/>
          </a:xfrm>
          <a:prstGeom prst="rect">
            <a:avLst/>
          </a:prstGeom>
          <a:noFill/>
          <a:ln>
            <a:noFill/>
          </a:ln>
        </p:spPr>
        <p:txBody>
          <a:bodyPr spcFirstLastPara="1" wrap="square" lIns="27000" tIns="25706" rIns="27000" bIns="25706" anchor="ctr" anchorCtr="0">
            <a:spAutoFit/>
          </a:bodyPr>
          <a:lstStyle/>
          <a:p>
            <a:pPr algn="ctr" defTabSz="514350"/>
            <a:r>
              <a:rPr lang="vi-VN" sz="619">
                <a:solidFill>
                  <a:srgbClr val="000000"/>
                </a:solidFill>
                <a:latin typeface="Arial"/>
                <a:ea typeface="Arial"/>
                <a:cs typeface="Arial"/>
                <a:sym typeface="Arial"/>
              </a:rPr>
              <a:t>89%</a:t>
            </a:r>
            <a:endParaRPr sz="1013">
              <a:solidFill>
                <a:prstClr val="black"/>
              </a:solidFill>
              <a:latin typeface="Arial" panose="020B0604020202020204"/>
            </a:endParaRPr>
          </a:p>
        </p:txBody>
      </p:sp>
      <p:sp>
        <p:nvSpPr>
          <p:cNvPr id="1776" name="Google Shape;1776;p31"/>
          <p:cNvSpPr txBox="1"/>
          <p:nvPr/>
        </p:nvSpPr>
        <p:spPr>
          <a:xfrm>
            <a:off x="3257550" y="3009076"/>
            <a:ext cx="399338" cy="147197"/>
          </a:xfrm>
          <a:prstGeom prst="rect">
            <a:avLst/>
          </a:prstGeom>
          <a:noFill/>
          <a:ln>
            <a:noFill/>
          </a:ln>
        </p:spPr>
        <p:txBody>
          <a:bodyPr spcFirstLastPara="1" wrap="square" lIns="27000" tIns="25706" rIns="27000" bIns="25706" anchor="ctr" anchorCtr="0">
            <a:spAutoFit/>
          </a:bodyPr>
          <a:lstStyle/>
          <a:p>
            <a:pPr algn="ctr" defTabSz="514350"/>
            <a:r>
              <a:rPr lang="vi-VN" sz="619">
                <a:solidFill>
                  <a:srgbClr val="000000"/>
                </a:solidFill>
                <a:latin typeface="Arial"/>
                <a:ea typeface="Arial"/>
                <a:cs typeface="Arial"/>
                <a:sym typeface="Arial"/>
              </a:rPr>
              <a:t>5%</a:t>
            </a:r>
            <a:endParaRPr sz="1013">
              <a:solidFill>
                <a:prstClr val="black"/>
              </a:solidFill>
              <a:latin typeface="Arial" panose="020B0604020202020204"/>
            </a:endParaRPr>
          </a:p>
        </p:txBody>
      </p:sp>
      <p:sp>
        <p:nvSpPr>
          <p:cNvPr id="1777" name="Google Shape;1777;p31"/>
          <p:cNvSpPr txBox="1"/>
          <p:nvPr/>
        </p:nvSpPr>
        <p:spPr>
          <a:xfrm>
            <a:off x="2494649" y="1380544"/>
            <a:ext cx="2109369" cy="305830"/>
          </a:xfrm>
          <a:prstGeom prst="rect">
            <a:avLst/>
          </a:prstGeom>
          <a:noFill/>
          <a:ln>
            <a:noFill/>
          </a:ln>
        </p:spPr>
        <p:txBody>
          <a:bodyPr spcFirstLastPara="1" wrap="square" lIns="27000" tIns="25706" rIns="27000" bIns="25706" anchor="t" anchorCtr="0">
            <a:spAutoFit/>
          </a:bodyPr>
          <a:lstStyle/>
          <a:p>
            <a:pPr algn="ctr" defTabSz="514350"/>
            <a:r>
              <a:rPr lang="vi-VN" sz="825" b="1">
                <a:solidFill>
                  <a:srgbClr val="F36633"/>
                </a:solidFill>
                <a:latin typeface="Arial"/>
                <a:ea typeface="Arial"/>
                <a:cs typeface="Arial"/>
                <a:sym typeface="Arial"/>
              </a:rPr>
              <a:t>Ti lệ tiêm chủng diện rộng được báo cáo</a:t>
            </a:r>
            <a:br>
              <a:rPr lang="vi-VN" sz="825" b="1">
                <a:solidFill>
                  <a:srgbClr val="F36633"/>
                </a:solidFill>
                <a:latin typeface="Arial"/>
                <a:ea typeface="Arial"/>
                <a:cs typeface="Arial"/>
                <a:sym typeface="Arial"/>
              </a:rPr>
            </a:br>
            <a:r>
              <a:rPr lang="vi-VN" sz="825" b="1">
                <a:solidFill>
                  <a:srgbClr val="F36633"/>
                </a:solidFill>
                <a:latin typeface="Arial"/>
                <a:ea typeface="Arial"/>
                <a:cs typeface="Arial"/>
                <a:sym typeface="Arial"/>
              </a:rPr>
              <a:t>trong số các nước châu Âu, 2017</a:t>
            </a:r>
            <a:r>
              <a:rPr lang="vi-VN" sz="825" b="1" baseline="30000">
                <a:solidFill>
                  <a:srgbClr val="F36633"/>
                </a:solidFill>
                <a:latin typeface="Arial"/>
                <a:ea typeface="Arial"/>
                <a:cs typeface="Arial"/>
                <a:sym typeface="Arial"/>
              </a:rPr>
              <a:t>3</a:t>
            </a:r>
            <a:endParaRPr sz="1013">
              <a:solidFill>
                <a:prstClr val="black"/>
              </a:solidFill>
              <a:latin typeface="Arial" panose="020B0604020202020204"/>
            </a:endParaRPr>
          </a:p>
        </p:txBody>
      </p:sp>
      <p:graphicFrame>
        <p:nvGraphicFramePr>
          <p:cNvPr id="1778" name="Google Shape;1778;p31"/>
          <p:cNvGraphicFramePr/>
          <p:nvPr/>
        </p:nvGraphicFramePr>
        <p:xfrm>
          <a:off x="357860" y="1655426"/>
          <a:ext cx="1838676" cy="2010152"/>
        </p:xfrm>
        <a:graphic>
          <a:graphicData uri="http://schemas.openxmlformats.org/drawingml/2006/chart">
            <c:chart xmlns:c="http://schemas.openxmlformats.org/drawingml/2006/chart" xmlns:r="http://schemas.openxmlformats.org/officeDocument/2006/relationships" r:id="rId6"/>
          </a:graphicData>
        </a:graphic>
      </p:graphicFrame>
      <p:sp>
        <p:nvSpPr>
          <p:cNvPr id="1779" name="Google Shape;1779;p31"/>
          <p:cNvSpPr txBox="1"/>
          <p:nvPr/>
        </p:nvSpPr>
        <p:spPr>
          <a:xfrm>
            <a:off x="472389" y="1365022"/>
            <a:ext cx="1973741" cy="305830"/>
          </a:xfrm>
          <a:prstGeom prst="rect">
            <a:avLst/>
          </a:prstGeom>
          <a:noFill/>
          <a:ln>
            <a:noFill/>
          </a:ln>
        </p:spPr>
        <p:txBody>
          <a:bodyPr spcFirstLastPara="1" wrap="square" lIns="27000" tIns="25706" rIns="27000" bIns="25706" anchor="t" anchorCtr="0">
            <a:spAutoFit/>
          </a:bodyPr>
          <a:lstStyle/>
          <a:p>
            <a:pPr algn="ctr" defTabSz="514350"/>
            <a:r>
              <a:rPr lang="vi-VN" sz="825" b="1">
                <a:solidFill>
                  <a:srgbClr val="69B445"/>
                </a:solidFill>
                <a:latin typeface="Arial"/>
                <a:ea typeface="Arial"/>
                <a:cs typeface="Arial"/>
                <a:sym typeface="Arial"/>
              </a:rPr>
              <a:t>Tỉ lệ tiêm vắc-xin phế cầu khuẩn ở các nhóm tuổi khác nhau, Hoa Kỳ, 2013</a:t>
            </a:r>
            <a:r>
              <a:rPr lang="vi-VN" sz="825" b="1" baseline="30000">
                <a:solidFill>
                  <a:srgbClr val="69B445"/>
                </a:solidFill>
                <a:latin typeface="Arial"/>
                <a:ea typeface="Arial"/>
                <a:cs typeface="Arial"/>
                <a:sym typeface="Arial"/>
              </a:rPr>
              <a:t>1,2</a:t>
            </a:r>
            <a:endParaRPr sz="1013">
              <a:solidFill>
                <a:prstClr val="black"/>
              </a:solidFill>
              <a:latin typeface="Arial" panose="020B0604020202020204"/>
            </a:endParaRPr>
          </a:p>
        </p:txBody>
      </p:sp>
      <p:sp>
        <p:nvSpPr>
          <p:cNvPr id="1780" name="Google Shape;1780;p31"/>
          <p:cNvSpPr txBox="1"/>
          <p:nvPr/>
        </p:nvSpPr>
        <p:spPr>
          <a:xfrm rot="-5400000">
            <a:off x="-316020" y="2387088"/>
            <a:ext cx="1226723" cy="155789"/>
          </a:xfrm>
          <a:prstGeom prst="rect">
            <a:avLst/>
          </a:prstGeom>
          <a:noFill/>
          <a:ln>
            <a:noFill/>
          </a:ln>
        </p:spPr>
        <p:txBody>
          <a:bodyPr spcFirstLastPara="1" wrap="square" lIns="27000" tIns="25706" rIns="27000" bIns="25706" anchor="t" anchorCtr="0">
            <a:spAutoFit/>
          </a:bodyPr>
          <a:lstStyle/>
          <a:p>
            <a:pPr defTabSz="514350"/>
            <a:r>
              <a:rPr lang="vi-VN" sz="675" b="1">
                <a:solidFill>
                  <a:srgbClr val="000000"/>
                </a:solidFill>
                <a:latin typeface="Arial"/>
                <a:ea typeface="Arial"/>
                <a:cs typeface="Arial"/>
                <a:sym typeface="Arial"/>
              </a:rPr>
              <a:t>Tỷ lệ bao phủ tiêm chủng, %</a:t>
            </a:r>
            <a:endParaRPr sz="1013">
              <a:solidFill>
                <a:prstClr val="black"/>
              </a:solidFill>
              <a:latin typeface="Arial" panose="020B0604020202020204"/>
            </a:endParaRPr>
          </a:p>
        </p:txBody>
      </p:sp>
      <p:sp>
        <p:nvSpPr>
          <p:cNvPr id="1781" name="Google Shape;1781;p31"/>
          <p:cNvSpPr txBox="1"/>
          <p:nvPr/>
        </p:nvSpPr>
        <p:spPr>
          <a:xfrm>
            <a:off x="1217393" y="3651127"/>
            <a:ext cx="483731" cy="155789"/>
          </a:xfrm>
          <a:prstGeom prst="rect">
            <a:avLst/>
          </a:prstGeom>
          <a:noFill/>
          <a:ln>
            <a:noFill/>
          </a:ln>
        </p:spPr>
        <p:txBody>
          <a:bodyPr spcFirstLastPara="1" wrap="square" lIns="27000" tIns="25706" rIns="27000" bIns="25706" anchor="t" anchorCtr="0">
            <a:spAutoFit/>
          </a:bodyPr>
          <a:lstStyle/>
          <a:p>
            <a:pPr defTabSz="514350"/>
            <a:r>
              <a:rPr lang="vi-VN" sz="675" b="1">
                <a:solidFill>
                  <a:srgbClr val="000000"/>
                </a:solidFill>
                <a:latin typeface="Arial"/>
                <a:ea typeface="Arial"/>
                <a:cs typeface="Arial"/>
                <a:sym typeface="Arial"/>
              </a:rPr>
              <a:t>Nhóm tuổi</a:t>
            </a:r>
            <a:endParaRPr sz="675" b="1">
              <a:solidFill>
                <a:srgbClr val="000000"/>
              </a:solidFill>
              <a:latin typeface="Arial"/>
              <a:ea typeface="Arial"/>
              <a:cs typeface="Arial"/>
              <a:sym typeface="Arial"/>
            </a:endParaRPr>
          </a:p>
        </p:txBody>
      </p:sp>
      <p:sp>
        <p:nvSpPr>
          <p:cNvPr id="1782" name="Google Shape;1782;p31"/>
          <p:cNvSpPr txBox="1"/>
          <p:nvPr/>
        </p:nvSpPr>
        <p:spPr>
          <a:xfrm>
            <a:off x="2662833" y="1738840"/>
            <a:ext cx="394691" cy="147197"/>
          </a:xfrm>
          <a:prstGeom prst="rect">
            <a:avLst/>
          </a:prstGeom>
          <a:noFill/>
          <a:ln>
            <a:noFill/>
          </a:ln>
        </p:spPr>
        <p:txBody>
          <a:bodyPr spcFirstLastPara="1" wrap="square" lIns="27000" tIns="25706" rIns="27000" bIns="25706" anchor="ctr" anchorCtr="0">
            <a:spAutoFit/>
          </a:bodyPr>
          <a:lstStyle/>
          <a:p>
            <a:pPr algn="ctr" defTabSz="514350"/>
            <a:r>
              <a:rPr lang="vi-VN" sz="619">
                <a:solidFill>
                  <a:srgbClr val="000000"/>
                </a:solidFill>
                <a:latin typeface="Arial"/>
                <a:ea typeface="Arial"/>
                <a:cs typeface="Arial"/>
                <a:sym typeface="Arial"/>
              </a:rPr>
              <a:t>98%</a:t>
            </a:r>
            <a:endParaRPr sz="1013">
              <a:solidFill>
                <a:prstClr val="black"/>
              </a:solidFill>
              <a:latin typeface="Arial" panose="020B0604020202020204"/>
            </a:endParaRPr>
          </a:p>
        </p:txBody>
      </p:sp>
      <p:sp>
        <p:nvSpPr>
          <p:cNvPr id="1783" name="Google Shape;1783;p31"/>
          <p:cNvSpPr txBox="1"/>
          <p:nvPr/>
        </p:nvSpPr>
        <p:spPr>
          <a:xfrm>
            <a:off x="3257551" y="1892420"/>
            <a:ext cx="394691" cy="147197"/>
          </a:xfrm>
          <a:prstGeom prst="rect">
            <a:avLst/>
          </a:prstGeom>
          <a:noFill/>
          <a:ln>
            <a:noFill/>
          </a:ln>
        </p:spPr>
        <p:txBody>
          <a:bodyPr spcFirstLastPara="1" wrap="square" lIns="27000" tIns="25706" rIns="27000" bIns="25706" anchor="ctr" anchorCtr="0">
            <a:spAutoFit/>
          </a:bodyPr>
          <a:lstStyle/>
          <a:p>
            <a:pPr algn="ctr" defTabSz="514350"/>
            <a:r>
              <a:rPr lang="vi-VN" sz="619">
                <a:solidFill>
                  <a:srgbClr val="000000"/>
                </a:solidFill>
                <a:latin typeface="Arial"/>
                <a:ea typeface="Arial"/>
                <a:cs typeface="Arial"/>
                <a:sym typeface="Arial"/>
              </a:rPr>
              <a:t>81%</a:t>
            </a:r>
            <a:endParaRPr sz="1013">
              <a:solidFill>
                <a:prstClr val="black"/>
              </a:solidFill>
              <a:latin typeface="Arial" panose="020B0604020202020204"/>
            </a:endParaRPr>
          </a:p>
        </p:txBody>
      </p:sp>
      <p:sp>
        <p:nvSpPr>
          <p:cNvPr id="1784" name="Google Shape;1784;p31"/>
          <p:cNvSpPr txBox="1"/>
          <p:nvPr/>
        </p:nvSpPr>
        <p:spPr>
          <a:xfrm>
            <a:off x="3855842" y="2076092"/>
            <a:ext cx="394692" cy="147197"/>
          </a:xfrm>
          <a:prstGeom prst="rect">
            <a:avLst/>
          </a:prstGeom>
          <a:noFill/>
          <a:ln>
            <a:noFill/>
          </a:ln>
        </p:spPr>
        <p:txBody>
          <a:bodyPr spcFirstLastPara="1" wrap="square" lIns="27000" tIns="25706" rIns="27000" bIns="25706" anchor="ctr" anchorCtr="0">
            <a:spAutoFit/>
          </a:bodyPr>
          <a:lstStyle/>
          <a:p>
            <a:pPr algn="ctr" defTabSz="514350"/>
            <a:r>
              <a:rPr lang="vi-VN" sz="619">
                <a:solidFill>
                  <a:srgbClr val="000000"/>
                </a:solidFill>
                <a:latin typeface="Arial"/>
                <a:ea typeface="Arial"/>
                <a:cs typeface="Arial"/>
                <a:sym typeface="Arial"/>
              </a:rPr>
              <a:t>72%</a:t>
            </a:r>
            <a:endParaRPr sz="1013">
              <a:solidFill>
                <a:prstClr val="black"/>
              </a:solidFill>
              <a:latin typeface="Arial" panose="020B0604020202020204"/>
            </a:endParaRPr>
          </a:p>
        </p:txBody>
      </p:sp>
      <p:sp>
        <p:nvSpPr>
          <p:cNvPr id="1785" name="Google Shape;1785;p31"/>
          <p:cNvSpPr txBox="1"/>
          <p:nvPr/>
        </p:nvSpPr>
        <p:spPr>
          <a:xfrm>
            <a:off x="3855842" y="3014269"/>
            <a:ext cx="394692" cy="147197"/>
          </a:xfrm>
          <a:prstGeom prst="rect">
            <a:avLst/>
          </a:prstGeom>
          <a:noFill/>
          <a:ln>
            <a:noFill/>
          </a:ln>
        </p:spPr>
        <p:txBody>
          <a:bodyPr spcFirstLastPara="1" wrap="square" lIns="27000" tIns="25706" rIns="27000" bIns="25706" anchor="ctr" anchorCtr="0">
            <a:spAutoFit/>
          </a:bodyPr>
          <a:lstStyle/>
          <a:p>
            <a:pPr algn="ctr" defTabSz="514350"/>
            <a:r>
              <a:rPr lang="vi-VN" sz="619">
                <a:solidFill>
                  <a:srgbClr val="000000"/>
                </a:solidFill>
                <a:latin typeface="Arial"/>
                <a:ea typeface="Arial"/>
                <a:cs typeface="Arial"/>
                <a:sym typeface="Arial"/>
              </a:rPr>
              <a:t>4%</a:t>
            </a:r>
            <a:endParaRPr sz="1013">
              <a:solidFill>
                <a:prstClr val="black"/>
              </a:solidFill>
              <a:latin typeface="Arial" panose="020B0604020202020204"/>
            </a:endParaRPr>
          </a:p>
        </p:txBody>
      </p:sp>
      <p:grpSp>
        <p:nvGrpSpPr>
          <p:cNvPr id="1786" name="Google Shape;1786;p31"/>
          <p:cNvGrpSpPr/>
          <p:nvPr/>
        </p:nvGrpSpPr>
        <p:grpSpPr>
          <a:xfrm>
            <a:off x="2846783" y="1856083"/>
            <a:ext cx="1208186" cy="1205936"/>
            <a:chOff x="3795711" y="1698390"/>
            <a:chExt cx="1610916" cy="1607915"/>
          </a:xfrm>
        </p:grpSpPr>
        <p:cxnSp>
          <p:nvCxnSpPr>
            <p:cNvPr id="1787" name="Google Shape;1787;p31"/>
            <p:cNvCxnSpPr/>
            <p:nvPr/>
          </p:nvCxnSpPr>
          <p:spPr>
            <a:xfrm>
              <a:off x="4591049" y="1911418"/>
              <a:ext cx="0" cy="1386000"/>
            </a:xfrm>
            <a:prstGeom prst="straightConnector1">
              <a:avLst/>
            </a:prstGeom>
            <a:noFill/>
            <a:ln w="9525" cap="flat" cmpd="sng">
              <a:solidFill>
                <a:schemeClr val="dk1"/>
              </a:solidFill>
              <a:prstDash val="solid"/>
              <a:miter lim="800000"/>
              <a:headEnd type="stealth" w="med" len="med"/>
              <a:tailEnd type="stealth" w="med" len="med"/>
            </a:ln>
          </p:spPr>
        </p:cxnSp>
        <p:cxnSp>
          <p:nvCxnSpPr>
            <p:cNvPr id="1788" name="Google Shape;1788;p31"/>
            <p:cNvCxnSpPr/>
            <p:nvPr/>
          </p:nvCxnSpPr>
          <p:spPr>
            <a:xfrm>
              <a:off x="3795711" y="1698390"/>
              <a:ext cx="0" cy="162000"/>
            </a:xfrm>
            <a:prstGeom prst="straightConnector1">
              <a:avLst/>
            </a:prstGeom>
            <a:noFill/>
            <a:ln w="9525" cap="flat" cmpd="sng">
              <a:solidFill>
                <a:schemeClr val="dk1"/>
              </a:solidFill>
              <a:prstDash val="solid"/>
              <a:miter lim="800000"/>
              <a:headEnd type="stealth" w="med" len="med"/>
              <a:tailEnd type="stealth" w="med" len="med"/>
            </a:ln>
          </p:spPr>
        </p:cxnSp>
        <p:cxnSp>
          <p:nvCxnSpPr>
            <p:cNvPr id="1789" name="Google Shape;1789;p31"/>
            <p:cNvCxnSpPr/>
            <p:nvPr/>
          </p:nvCxnSpPr>
          <p:spPr>
            <a:xfrm>
              <a:off x="5406627" y="2154305"/>
              <a:ext cx="0" cy="1152000"/>
            </a:xfrm>
            <a:prstGeom prst="straightConnector1">
              <a:avLst/>
            </a:prstGeom>
            <a:noFill/>
            <a:ln w="9525" cap="flat" cmpd="sng">
              <a:solidFill>
                <a:schemeClr val="dk1"/>
              </a:solidFill>
              <a:prstDash val="solid"/>
              <a:miter lim="800000"/>
              <a:headEnd type="stealth" w="med" len="med"/>
              <a:tailEnd type="stealth" w="med" len="med"/>
            </a:ln>
          </p:spPr>
        </p:cxnSp>
      </p:grpSp>
      <p:sp>
        <p:nvSpPr>
          <p:cNvPr id="1790" name="Google Shape;1790;p31"/>
          <p:cNvSpPr txBox="1"/>
          <p:nvPr/>
        </p:nvSpPr>
        <p:spPr>
          <a:xfrm>
            <a:off x="4198586" y="3131498"/>
            <a:ext cx="83382" cy="144247"/>
          </a:xfrm>
          <a:prstGeom prst="rect">
            <a:avLst/>
          </a:prstGeom>
          <a:noFill/>
          <a:ln>
            <a:noFill/>
          </a:ln>
        </p:spPr>
        <p:txBody>
          <a:bodyPr spcFirstLastPara="1" wrap="square" lIns="27000" tIns="25706" rIns="27000" bIns="25706" anchor="t" anchorCtr="0">
            <a:spAutoFit/>
          </a:bodyPr>
          <a:lstStyle/>
          <a:p>
            <a:pPr defTabSz="514350"/>
            <a:r>
              <a:rPr lang="vi-VN" sz="600" baseline="30000">
                <a:solidFill>
                  <a:srgbClr val="544F40"/>
                </a:solidFill>
                <a:latin typeface="Arial"/>
                <a:ea typeface="Arial"/>
                <a:cs typeface="Arial"/>
                <a:sym typeface="Arial"/>
              </a:rPr>
              <a:t>†</a:t>
            </a:r>
            <a:endParaRPr sz="1013">
              <a:solidFill>
                <a:prstClr val="black"/>
              </a:solidFill>
              <a:latin typeface="Arial" panose="020B0604020202020204"/>
            </a:endParaRPr>
          </a:p>
        </p:txBody>
      </p:sp>
      <p:sp>
        <p:nvSpPr>
          <p:cNvPr id="1791" name="Google Shape;1791;p31"/>
          <p:cNvSpPr/>
          <p:nvPr/>
        </p:nvSpPr>
        <p:spPr>
          <a:xfrm>
            <a:off x="802319" y="4003593"/>
            <a:ext cx="5305153" cy="386880"/>
          </a:xfrm>
          <a:prstGeom prst="roundRect">
            <a:avLst>
              <a:gd name="adj" fmla="val 16667"/>
            </a:avLst>
          </a:prstGeom>
          <a:solidFill>
            <a:schemeClr val="lt1"/>
          </a:solidFill>
          <a:ln w="12700" cap="flat" cmpd="sng">
            <a:solidFill>
              <a:srgbClr val="002060"/>
            </a:solidFill>
            <a:prstDash val="solid"/>
            <a:round/>
            <a:headEnd type="none" w="sm" len="sm"/>
            <a:tailEnd type="none" w="sm" len="sm"/>
          </a:ln>
        </p:spPr>
        <p:txBody>
          <a:bodyPr spcFirstLastPara="1" wrap="square" lIns="51427" tIns="25706" rIns="51427" bIns="25706" anchor="ctr" anchorCtr="0">
            <a:noAutofit/>
          </a:bodyPr>
          <a:lstStyle/>
          <a:p>
            <a:pPr algn="ctr" defTabSz="514350"/>
            <a:r>
              <a:rPr lang="vi-VN" sz="1050">
                <a:solidFill>
                  <a:srgbClr val="000000"/>
                </a:solidFill>
                <a:latin typeface="Arial"/>
                <a:ea typeface="Arial"/>
                <a:cs typeface="Arial"/>
                <a:sym typeface="Arial"/>
              </a:rPr>
              <a:t>Trọng tâm ở nhiều quốc gia vẫn là tiêm chủng cho trẻ em, thay vì tiêm chủng trọn đời, trong khi </a:t>
            </a:r>
            <a:r>
              <a:rPr lang="vi-VN" sz="1050" b="1">
                <a:solidFill>
                  <a:srgbClr val="FF0000"/>
                </a:solidFill>
                <a:latin typeface="Arial"/>
                <a:ea typeface="Arial"/>
                <a:cs typeface="Arial"/>
                <a:sym typeface="Arial"/>
              </a:rPr>
              <a:t>người lớn tuổi cũng cần được bảo vệ</a:t>
            </a:r>
            <a:r>
              <a:rPr lang="vi-VN" sz="1050" baseline="30000">
                <a:solidFill>
                  <a:srgbClr val="000000"/>
                </a:solidFill>
                <a:latin typeface="Arial"/>
                <a:ea typeface="Arial"/>
                <a:cs typeface="Arial"/>
                <a:sym typeface="Arial"/>
              </a:rPr>
              <a:t>‡,3</a:t>
            </a:r>
            <a:endParaRPr sz="1050">
              <a:solidFill>
                <a:srgbClr val="000000"/>
              </a:solidFill>
              <a:latin typeface="Arial"/>
              <a:ea typeface="Arial"/>
              <a:cs typeface="Arial"/>
              <a:sym typeface="Arial"/>
            </a:endParaRPr>
          </a:p>
        </p:txBody>
      </p:sp>
      <p:sp>
        <p:nvSpPr>
          <p:cNvPr id="2" name="Google Shape;1770;p31">
            <a:extLst>
              <a:ext uri="{FF2B5EF4-FFF2-40B4-BE49-F238E27FC236}">
                <a16:creationId xmlns:a16="http://schemas.microsoft.com/office/drawing/2014/main" id="{E1015A63-92DA-C3D4-B04F-E5C6D09733CD}"/>
              </a:ext>
            </a:extLst>
          </p:cNvPr>
          <p:cNvSpPr txBox="1">
            <a:spLocks/>
          </p:cNvSpPr>
          <p:nvPr/>
        </p:nvSpPr>
        <p:spPr>
          <a:xfrm>
            <a:off x="204113" y="4742939"/>
            <a:ext cx="6175733" cy="268034"/>
          </a:xfrm>
          <a:prstGeom prst="rect">
            <a:avLst/>
          </a:prstGeom>
          <a:solidFill>
            <a:schemeClr val="bg1"/>
          </a:solidFill>
          <a:ln>
            <a:noFill/>
          </a:ln>
        </p:spPr>
        <p:txBody>
          <a:bodyPr spcFirstLastPara="1" wrap="square" lIns="51427" tIns="25706" rIns="51427" bIns="25706" anchor="b" anchorCtr="0">
            <a:noAutofit/>
          </a:bodyPr>
          <a:lstStyle>
            <a:defPPr marR="0" lvl="0" algn="l" rtl="0">
              <a:lnSpc>
                <a:spcPct val="100000"/>
              </a:lnSpc>
              <a:spcBef>
                <a:spcPts val="0"/>
              </a:spcBef>
              <a:spcAft>
                <a:spcPts val="0"/>
              </a:spcAft>
            </a:defPPr>
            <a:lvl1pPr marL="457200" marR="0" lvl="0" indent="-228600" algn="r" rtl="0">
              <a:lnSpc>
                <a:spcPct val="90000"/>
              </a:lnSpc>
              <a:spcBef>
                <a:spcPts val="1000"/>
              </a:spcBef>
              <a:spcAft>
                <a:spcPts val="0"/>
              </a:spcAft>
              <a:buClr>
                <a:srgbClr val="40488D"/>
              </a:buClr>
              <a:buSzPts val="1000"/>
              <a:buFont typeface="Arial"/>
              <a:buNone/>
              <a:defRPr sz="1000" b="0" i="0" u="none" strike="noStrike" cap="none">
                <a:solidFill>
                  <a:srgbClr val="40488D"/>
                </a:solidFill>
                <a:latin typeface="Arial"/>
                <a:ea typeface="Arial"/>
                <a:cs typeface="Arial"/>
                <a:sym typeface="Arial"/>
              </a:defRPr>
            </a:lvl1pPr>
            <a:lvl2pPr marL="914400" marR="0" lvl="1" indent="-342900" algn="l" rtl="0">
              <a:lnSpc>
                <a:spcPct val="90000"/>
              </a:lnSpc>
              <a:spcBef>
                <a:spcPts val="500"/>
              </a:spcBef>
              <a:spcAft>
                <a:spcPts val="0"/>
              </a:spcAft>
              <a:buClr>
                <a:srgbClr val="40488D"/>
              </a:buClr>
              <a:buSzPts val="1800"/>
              <a:buFont typeface="Arial"/>
              <a:buChar char="•"/>
              <a:defRPr sz="2400" b="0" i="0" u="none" strike="noStrike" cap="none">
                <a:solidFill>
                  <a:srgbClr val="40488D"/>
                </a:solidFill>
                <a:latin typeface="Arial"/>
                <a:ea typeface="Arial"/>
                <a:cs typeface="Arial"/>
                <a:sym typeface="Arial"/>
              </a:defRPr>
            </a:lvl2pPr>
            <a:lvl3pPr marL="1371600" marR="0" lvl="2" indent="-342900" algn="l" rtl="0">
              <a:lnSpc>
                <a:spcPct val="90000"/>
              </a:lnSpc>
              <a:spcBef>
                <a:spcPts val="500"/>
              </a:spcBef>
              <a:spcAft>
                <a:spcPts val="0"/>
              </a:spcAft>
              <a:buClr>
                <a:srgbClr val="40488D"/>
              </a:buClr>
              <a:buSzPts val="1800"/>
              <a:buFont typeface="Arial"/>
              <a:buChar char="•"/>
              <a:defRPr sz="2000" b="0" i="0" u="none" strike="noStrike" cap="none">
                <a:solidFill>
                  <a:srgbClr val="40488D"/>
                </a:solidFill>
                <a:latin typeface="Arial"/>
                <a:ea typeface="Arial"/>
                <a:cs typeface="Arial"/>
                <a:sym typeface="Arial"/>
              </a:defRPr>
            </a:lvl3pPr>
            <a:lvl4pPr marL="1828800" marR="0" lvl="3" indent="-342900" algn="l" rtl="0">
              <a:lnSpc>
                <a:spcPct val="90000"/>
              </a:lnSpc>
              <a:spcBef>
                <a:spcPts val="500"/>
              </a:spcBef>
              <a:spcAft>
                <a:spcPts val="0"/>
              </a:spcAft>
              <a:buClr>
                <a:srgbClr val="40488D"/>
              </a:buClr>
              <a:buSzPts val="1800"/>
              <a:buFont typeface="Arial"/>
              <a:buChar char="•"/>
              <a:defRPr sz="1800" b="0" i="0" u="none" strike="noStrike" cap="none">
                <a:solidFill>
                  <a:srgbClr val="40488D"/>
                </a:solidFill>
                <a:latin typeface="Arial"/>
                <a:ea typeface="Arial"/>
                <a:cs typeface="Arial"/>
                <a:sym typeface="Arial"/>
              </a:defRPr>
            </a:lvl4pPr>
            <a:lvl5pPr marL="2286000" marR="0" lvl="4" indent="-342900" algn="l" rtl="0">
              <a:lnSpc>
                <a:spcPct val="90000"/>
              </a:lnSpc>
              <a:spcBef>
                <a:spcPts val="500"/>
              </a:spcBef>
              <a:spcAft>
                <a:spcPts val="0"/>
              </a:spcAft>
              <a:buClr>
                <a:srgbClr val="40488D"/>
              </a:buClr>
              <a:buSzPts val="1800"/>
              <a:buFont typeface="Arial"/>
              <a:buChar char="•"/>
              <a:defRPr sz="1800" b="0" i="0" u="none" strike="noStrike" cap="none">
                <a:solidFill>
                  <a:srgbClr val="40488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l" defTabSz="514350">
              <a:spcBef>
                <a:spcPts val="0"/>
              </a:spcBef>
              <a:buSzPts val="733"/>
            </a:pPr>
            <a:r>
              <a:rPr lang="en-US" sz="800">
                <a:solidFill>
                  <a:srgbClr val="002060"/>
                </a:solidFill>
              </a:rPr>
              <a:t>The same results were first published by Williams WW </a:t>
            </a:r>
            <a:r>
              <a:rPr lang="en-US" sz="800" i="1">
                <a:solidFill>
                  <a:srgbClr val="002060"/>
                </a:solidFill>
              </a:rPr>
              <a:t>et al. </a:t>
            </a:r>
            <a:r>
              <a:rPr lang="en-US" sz="800">
                <a:solidFill>
                  <a:srgbClr val="002060"/>
                </a:solidFill>
              </a:rPr>
              <a:t>2015</a:t>
            </a:r>
            <a:r>
              <a:rPr lang="en-US" sz="800" baseline="30000">
                <a:solidFill>
                  <a:srgbClr val="002060"/>
                </a:solidFill>
              </a:rPr>
              <a:t>1</a:t>
            </a:r>
            <a:r>
              <a:rPr lang="en-US" sz="800">
                <a:solidFill>
                  <a:srgbClr val="002060"/>
                </a:solidFill>
              </a:rPr>
              <a:t> and CDC, 2018</a:t>
            </a:r>
            <a:r>
              <a:rPr lang="en-US" sz="800" baseline="30000">
                <a:solidFill>
                  <a:srgbClr val="002060"/>
                </a:solidFill>
              </a:rPr>
              <a:t>2</a:t>
            </a:r>
            <a:r>
              <a:rPr lang="en-US" sz="800">
                <a:solidFill>
                  <a:srgbClr val="002060"/>
                </a:solidFill>
              </a:rPr>
              <a:t> (</a:t>
            </a:r>
            <a:r>
              <a:rPr lang="en-US" sz="800" i="1">
                <a:solidFill>
                  <a:srgbClr val="002060"/>
                </a:solidFill>
              </a:rPr>
              <a:t>left</a:t>
            </a:r>
            <a:r>
              <a:rPr lang="en-US" sz="800">
                <a:solidFill>
                  <a:srgbClr val="002060"/>
                </a:solidFill>
              </a:rPr>
              <a:t>), Sheikh S </a:t>
            </a:r>
            <a:r>
              <a:rPr lang="en-US" sz="800" i="1">
                <a:solidFill>
                  <a:srgbClr val="002060"/>
                </a:solidFill>
              </a:rPr>
              <a:t>et al. </a:t>
            </a:r>
            <a:r>
              <a:rPr lang="en-US" sz="800">
                <a:solidFill>
                  <a:srgbClr val="002060"/>
                </a:solidFill>
              </a:rPr>
              <a:t>2018</a:t>
            </a:r>
            <a:r>
              <a:rPr lang="en-US" sz="800" baseline="30000">
                <a:solidFill>
                  <a:srgbClr val="002060"/>
                </a:solidFill>
              </a:rPr>
              <a:t>3</a:t>
            </a:r>
            <a:r>
              <a:rPr lang="en-US" sz="800">
                <a:solidFill>
                  <a:srgbClr val="002060"/>
                </a:solidFill>
              </a:rPr>
              <a:t> (</a:t>
            </a:r>
            <a:r>
              <a:rPr lang="en-US" sz="800" i="1">
                <a:solidFill>
                  <a:srgbClr val="002060"/>
                </a:solidFill>
              </a:rPr>
              <a:t>center</a:t>
            </a:r>
            <a:r>
              <a:rPr lang="en-US" sz="800">
                <a:solidFill>
                  <a:srgbClr val="002060"/>
                </a:solidFill>
              </a:rPr>
              <a:t>), Meyer D </a:t>
            </a:r>
            <a:r>
              <a:rPr lang="en-US" sz="800" i="1">
                <a:solidFill>
                  <a:srgbClr val="002060"/>
                </a:solidFill>
              </a:rPr>
              <a:t>et al. </a:t>
            </a:r>
            <a:r>
              <a:rPr lang="en-US" sz="800">
                <a:solidFill>
                  <a:srgbClr val="002060"/>
                </a:solidFill>
              </a:rPr>
              <a:t>2018</a:t>
            </a:r>
            <a:r>
              <a:rPr lang="en-US" sz="800" baseline="30000">
                <a:solidFill>
                  <a:srgbClr val="002060"/>
                </a:solidFill>
              </a:rPr>
              <a:t>4</a:t>
            </a:r>
            <a:r>
              <a:rPr lang="en-US" sz="800">
                <a:solidFill>
                  <a:srgbClr val="002060"/>
                </a:solidFill>
              </a:rPr>
              <a:t> (</a:t>
            </a:r>
            <a:r>
              <a:rPr lang="en-US" sz="800" i="1">
                <a:solidFill>
                  <a:srgbClr val="002060"/>
                </a:solidFill>
              </a:rPr>
              <a:t>right</a:t>
            </a:r>
            <a:r>
              <a:rPr lang="en-US" sz="800">
                <a:solidFill>
                  <a:srgbClr val="002060"/>
                </a:solidFill>
              </a:rPr>
              <a:t>)  *Adults at high risk; </a:t>
            </a:r>
            <a:r>
              <a:rPr lang="en-US" sz="800" baseline="30000">
                <a:solidFill>
                  <a:srgbClr val="002060"/>
                </a:solidFill>
              </a:rPr>
              <a:t>†</a:t>
            </a:r>
            <a:r>
              <a:rPr lang="en-US" sz="800">
                <a:solidFill>
                  <a:srgbClr val="002060"/>
                </a:solidFill>
              </a:rPr>
              <a:t>Age &gt;60 or &gt;65 years, depending on country; </a:t>
            </a:r>
            <a:r>
              <a:rPr lang="en-US" sz="800" baseline="30000">
                <a:solidFill>
                  <a:srgbClr val="002060"/>
                </a:solidFill>
              </a:rPr>
              <a:t>‡</a:t>
            </a:r>
            <a:r>
              <a:rPr lang="en-US" sz="800">
                <a:solidFill>
                  <a:srgbClr val="002060"/>
                </a:solidFill>
              </a:rPr>
              <a:t>With the exception of COVID-19 vaccination</a:t>
            </a:r>
            <a:br>
              <a:rPr lang="en-US" sz="800">
                <a:solidFill>
                  <a:srgbClr val="002060"/>
                </a:solidFill>
              </a:rPr>
            </a:br>
            <a:r>
              <a:rPr lang="en-US" sz="800">
                <a:solidFill>
                  <a:srgbClr val="002060"/>
                </a:solidFill>
              </a:rPr>
              <a:t>DTP, diphtheria-tetanus-pertussis; HPV, human papillomavirus; m, months; OA, older adult; UMV, universal mass vaccination; y, years</a:t>
            </a:r>
          </a:p>
        </p:txBody>
      </p:sp>
    </p:spTree>
    <p:extLst>
      <p:ext uri="{BB962C8B-B14F-4D97-AF65-F5344CB8AC3E}">
        <p14:creationId xmlns:p14="http://schemas.microsoft.com/office/powerpoint/2010/main" val="80832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32"/>
          <p:cNvSpPr txBox="1">
            <a:spLocks noGrp="1"/>
          </p:cNvSpPr>
          <p:nvPr>
            <p:ph type="title"/>
          </p:nvPr>
        </p:nvSpPr>
        <p:spPr>
          <a:xfrm>
            <a:off x="311818" y="108514"/>
            <a:ext cx="5915025" cy="617250"/>
          </a:xfrm>
          <a:prstGeom prst="rect">
            <a:avLst/>
          </a:prstGeom>
          <a:noFill/>
          <a:ln>
            <a:noFill/>
          </a:ln>
        </p:spPr>
        <p:txBody>
          <a:bodyPr spcFirstLastPara="1" vert="horz" wrap="square" lIns="51427" tIns="25706" rIns="51427" bIns="25706" rtlCol="0" anchor="ctr" anchorCtr="0">
            <a:noAutofit/>
          </a:bodyPr>
          <a:lstStyle/>
          <a:p>
            <a:pPr algn="l">
              <a:spcBef>
                <a:spcPts val="0"/>
              </a:spcBef>
              <a:spcAft>
                <a:spcPts val="0"/>
              </a:spcAft>
              <a:buClr>
                <a:srgbClr val="40488D"/>
              </a:buClr>
              <a:buSzPts val="2667"/>
            </a:pPr>
            <a:r>
              <a:rPr lang="vi-VN" sz="1800"/>
              <a:t>Nguyên nhân của tỷ lệ tiêm ngừa thấp ở người lớn</a:t>
            </a:r>
          </a:p>
        </p:txBody>
      </p:sp>
      <p:sp>
        <p:nvSpPr>
          <p:cNvPr id="1797" name="Google Shape;1797;p32"/>
          <p:cNvSpPr txBox="1">
            <a:spLocks noGrp="1"/>
          </p:cNvSpPr>
          <p:nvPr>
            <p:ph type="body" sz="quarter" idx="10"/>
          </p:nvPr>
        </p:nvSpPr>
        <p:spPr>
          <a:prstGeom prst="rect">
            <a:avLst/>
          </a:prstGeom>
          <a:noFill/>
          <a:ln>
            <a:noFill/>
          </a:ln>
        </p:spPr>
        <p:txBody>
          <a:bodyPr spcFirstLastPara="1" vert="horz" wrap="square" lIns="51427" tIns="25706" rIns="51427" bIns="25706" rtlCol="0" anchor="b" anchorCtr="0">
            <a:normAutofit/>
          </a:bodyPr>
          <a:lstStyle/>
          <a:p>
            <a:pPr algn="l">
              <a:spcBef>
                <a:spcPts val="0"/>
              </a:spcBef>
              <a:buClr>
                <a:srgbClr val="40488D"/>
              </a:buClr>
              <a:buSzPts val="1000"/>
            </a:pPr>
            <a:br>
              <a:rPr lang="vi-VN">
                <a:solidFill>
                  <a:schemeClr val="tx1"/>
                </a:solidFill>
              </a:rPr>
            </a:br>
            <a:r>
              <a:rPr lang="vi-VN">
                <a:solidFill>
                  <a:schemeClr val="tx1"/>
                </a:solidFill>
              </a:rPr>
              <a:t>1. Doherty M, et al. Vaccine 2016;34:6681–90 2. Bayliss J et al. Hum Vaccin Immunother 2020 Jul 22;1–7. doi:10.1080/21645515.2020.1780848</a:t>
            </a:r>
            <a:endParaRPr>
              <a:solidFill>
                <a:schemeClr val="tx1"/>
              </a:solidFill>
            </a:endParaRPr>
          </a:p>
        </p:txBody>
      </p:sp>
      <p:grpSp>
        <p:nvGrpSpPr>
          <p:cNvPr id="1798" name="Google Shape;1798;p32"/>
          <p:cNvGrpSpPr/>
          <p:nvPr/>
        </p:nvGrpSpPr>
        <p:grpSpPr>
          <a:xfrm>
            <a:off x="311817" y="2468971"/>
            <a:ext cx="4191326" cy="538886"/>
            <a:chOff x="2093246" y="2581671"/>
            <a:chExt cx="6301270" cy="958019"/>
          </a:xfrm>
        </p:grpSpPr>
        <p:sp>
          <p:nvSpPr>
            <p:cNvPr id="1799" name="Google Shape;1799;p32"/>
            <p:cNvSpPr/>
            <p:nvPr/>
          </p:nvSpPr>
          <p:spPr>
            <a:xfrm>
              <a:off x="3445516" y="2581671"/>
              <a:ext cx="4949000" cy="886831"/>
            </a:xfrm>
            <a:custGeom>
              <a:avLst/>
              <a:gdLst/>
              <a:ahLst/>
              <a:cxnLst/>
              <a:rect l="l" t="t" r="r" b="b"/>
              <a:pathLst>
                <a:path w="4133963" h="772024" extrusionOk="0">
                  <a:moveTo>
                    <a:pt x="0" y="128673"/>
                  </a:moveTo>
                  <a:cubicBezTo>
                    <a:pt x="0" y="57609"/>
                    <a:pt x="57609" y="0"/>
                    <a:pt x="128673" y="0"/>
                  </a:cubicBezTo>
                  <a:lnTo>
                    <a:pt x="4005290" y="0"/>
                  </a:lnTo>
                  <a:cubicBezTo>
                    <a:pt x="4076354" y="0"/>
                    <a:pt x="4133963" y="57609"/>
                    <a:pt x="4133963" y="128673"/>
                  </a:cubicBezTo>
                  <a:lnTo>
                    <a:pt x="4133963" y="643351"/>
                  </a:lnTo>
                  <a:cubicBezTo>
                    <a:pt x="4133963" y="714415"/>
                    <a:pt x="4076354" y="772024"/>
                    <a:pt x="4005290" y="772024"/>
                  </a:cubicBezTo>
                  <a:lnTo>
                    <a:pt x="128673" y="772024"/>
                  </a:lnTo>
                  <a:cubicBezTo>
                    <a:pt x="57609" y="772024"/>
                    <a:pt x="0" y="714415"/>
                    <a:pt x="0" y="643351"/>
                  </a:cubicBezTo>
                  <a:lnTo>
                    <a:pt x="0" y="128673"/>
                  </a:lnTo>
                  <a:close/>
                </a:path>
              </a:pathLst>
            </a:custGeom>
            <a:solidFill>
              <a:srgbClr val="FFFFFF"/>
            </a:solidFill>
            <a:ln w="12700" cap="flat" cmpd="sng">
              <a:solidFill>
                <a:srgbClr val="FE9400"/>
              </a:solidFill>
              <a:prstDash val="solid"/>
              <a:miter lim="800000"/>
              <a:headEnd type="none" w="sm" len="sm"/>
              <a:tailEnd type="none" w="sm" len="sm"/>
            </a:ln>
          </p:spPr>
          <p:txBody>
            <a:bodyPr spcFirstLastPara="1" wrap="square" lIns="51202" tIns="51202" rIns="51202" bIns="51202" anchor="ctr" anchorCtr="0">
              <a:noAutofit/>
            </a:bodyPr>
            <a:lstStyle/>
            <a:p>
              <a:pPr marL="160731" indent="-160731" defTabSz="514350">
                <a:buClr>
                  <a:srgbClr val="0A60B1"/>
                </a:buClr>
                <a:buSzPts val="1400"/>
                <a:buFont typeface="Arial"/>
                <a:buChar char="•"/>
              </a:pPr>
              <a:r>
                <a:rPr lang="vi-VN" sz="788" b="1">
                  <a:solidFill>
                    <a:srgbClr val="0070C0"/>
                  </a:solidFill>
                  <a:latin typeface="Arial"/>
                  <a:ea typeface="Arial"/>
                  <a:cs typeface="Arial"/>
                  <a:sym typeface="Arial"/>
                </a:rPr>
                <a:t>Không chắc chắn về an toàn và sinh miễn dịch vắc xin ở người bệnh lý nền </a:t>
              </a:r>
              <a:endParaRPr sz="1013">
                <a:solidFill>
                  <a:srgbClr val="0070C0"/>
                </a:solidFill>
                <a:latin typeface="Arial" panose="020B0604020202020204"/>
              </a:endParaRPr>
            </a:p>
          </p:txBody>
        </p:sp>
        <p:pic>
          <p:nvPicPr>
            <p:cNvPr id="1800" name="Google Shape;1800;p32" descr="Medic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93246" y="2625290"/>
              <a:ext cx="914400" cy="914400"/>
            </a:xfrm>
            <a:prstGeom prst="rect">
              <a:avLst/>
            </a:prstGeom>
            <a:noFill/>
            <a:ln>
              <a:noFill/>
            </a:ln>
          </p:spPr>
        </p:pic>
      </p:grpSp>
      <p:sp>
        <p:nvSpPr>
          <p:cNvPr id="1801" name="Google Shape;1801;p32"/>
          <p:cNvSpPr/>
          <p:nvPr/>
        </p:nvSpPr>
        <p:spPr>
          <a:xfrm>
            <a:off x="1237767" y="3146470"/>
            <a:ext cx="3291857" cy="419782"/>
          </a:xfrm>
          <a:custGeom>
            <a:avLst/>
            <a:gdLst/>
            <a:ahLst/>
            <a:cxnLst/>
            <a:rect l="l" t="t" r="r" b="b"/>
            <a:pathLst>
              <a:path w="4164796" h="886831" extrusionOk="0">
                <a:moveTo>
                  <a:pt x="0" y="147808"/>
                </a:moveTo>
                <a:cubicBezTo>
                  <a:pt x="0" y="66176"/>
                  <a:pt x="66176" y="0"/>
                  <a:pt x="147808" y="0"/>
                </a:cubicBezTo>
                <a:lnTo>
                  <a:pt x="4016988" y="0"/>
                </a:lnTo>
                <a:cubicBezTo>
                  <a:pt x="4098620" y="0"/>
                  <a:pt x="4164796" y="66176"/>
                  <a:pt x="4164796" y="147808"/>
                </a:cubicBezTo>
                <a:lnTo>
                  <a:pt x="4164796" y="739023"/>
                </a:lnTo>
                <a:cubicBezTo>
                  <a:pt x="4164796" y="820655"/>
                  <a:pt x="4098620" y="886831"/>
                  <a:pt x="4016988" y="886831"/>
                </a:cubicBezTo>
                <a:lnTo>
                  <a:pt x="147808" y="886831"/>
                </a:lnTo>
                <a:cubicBezTo>
                  <a:pt x="66176" y="886831"/>
                  <a:pt x="0" y="820655"/>
                  <a:pt x="0" y="739023"/>
                </a:cubicBezTo>
                <a:lnTo>
                  <a:pt x="0" y="147808"/>
                </a:lnTo>
                <a:close/>
              </a:path>
            </a:pathLst>
          </a:custGeom>
          <a:solidFill>
            <a:srgbClr val="FFFFFF"/>
          </a:solidFill>
          <a:ln w="12700" cap="flat" cmpd="sng">
            <a:solidFill>
              <a:srgbClr val="FE9400"/>
            </a:solidFill>
            <a:prstDash val="solid"/>
            <a:miter lim="800000"/>
            <a:headEnd type="none" w="sm" len="sm"/>
            <a:tailEnd type="none" w="sm" len="sm"/>
          </a:ln>
        </p:spPr>
        <p:txBody>
          <a:bodyPr spcFirstLastPara="1" wrap="square" lIns="54352" tIns="54352" rIns="54352" bIns="54352" anchor="ctr" anchorCtr="0">
            <a:noAutofit/>
          </a:bodyPr>
          <a:lstStyle/>
          <a:p>
            <a:pPr marL="160731" indent="-160731" defTabSz="514350">
              <a:lnSpc>
                <a:spcPct val="90000"/>
              </a:lnSpc>
              <a:buClr>
                <a:srgbClr val="0A60B1"/>
              </a:buClr>
              <a:buSzPts val="1400"/>
              <a:buFont typeface="Arial"/>
              <a:buChar char="•"/>
            </a:pPr>
            <a:r>
              <a:rPr lang="vi-VN" sz="788" b="1">
                <a:solidFill>
                  <a:srgbClr val="0070C0"/>
                </a:solidFill>
                <a:latin typeface="Arial"/>
                <a:ea typeface="Arial"/>
                <a:cs typeface="Arial"/>
                <a:sym typeface="Arial"/>
              </a:rPr>
              <a:t>Chi phí/ bảo hiểm</a:t>
            </a:r>
            <a:endParaRPr sz="1013">
              <a:solidFill>
                <a:srgbClr val="0070C0"/>
              </a:solidFill>
              <a:latin typeface="Arial" panose="020B0604020202020204"/>
            </a:endParaRPr>
          </a:p>
        </p:txBody>
      </p:sp>
      <p:pic>
        <p:nvPicPr>
          <p:cNvPr id="1802" name="Google Shape;1802;p32" descr="Coin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66081" y="3008912"/>
            <a:ext cx="582138" cy="562659"/>
          </a:xfrm>
          <a:prstGeom prst="rect">
            <a:avLst/>
          </a:prstGeom>
          <a:noFill/>
          <a:ln>
            <a:noFill/>
          </a:ln>
        </p:spPr>
      </p:pic>
      <p:sp>
        <p:nvSpPr>
          <p:cNvPr id="1803" name="Google Shape;1803;p32"/>
          <p:cNvSpPr/>
          <p:nvPr/>
        </p:nvSpPr>
        <p:spPr>
          <a:xfrm>
            <a:off x="1211285" y="3705768"/>
            <a:ext cx="3291857" cy="419782"/>
          </a:xfrm>
          <a:custGeom>
            <a:avLst/>
            <a:gdLst/>
            <a:ahLst/>
            <a:cxnLst/>
            <a:rect l="l" t="t" r="r" b="b"/>
            <a:pathLst>
              <a:path w="4208409" h="1097879" extrusionOk="0">
                <a:moveTo>
                  <a:pt x="0" y="182983"/>
                </a:moveTo>
                <a:cubicBezTo>
                  <a:pt x="0" y="81924"/>
                  <a:pt x="81924" y="0"/>
                  <a:pt x="182983" y="0"/>
                </a:cubicBezTo>
                <a:lnTo>
                  <a:pt x="4025426" y="0"/>
                </a:lnTo>
                <a:cubicBezTo>
                  <a:pt x="4126485" y="0"/>
                  <a:pt x="4208409" y="81924"/>
                  <a:pt x="4208409" y="182983"/>
                </a:cubicBezTo>
                <a:lnTo>
                  <a:pt x="4208409" y="914896"/>
                </a:lnTo>
                <a:cubicBezTo>
                  <a:pt x="4208409" y="1015955"/>
                  <a:pt x="4126485" y="1097879"/>
                  <a:pt x="4025426" y="1097879"/>
                </a:cubicBezTo>
                <a:lnTo>
                  <a:pt x="182983" y="1097879"/>
                </a:lnTo>
                <a:cubicBezTo>
                  <a:pt x="81924" y="1097879"/>
                  <a:pt x="0" y="1015955"/>
                  <a:pt x="0" y="914896"/>
                </a:cubicBezTo>
                <a:lnTo>
                  <a:pt x="0" y="182983"/>
                </a:lnTo>
                <a:close/>
              </a:path>
            </a:pathLst>
          </a:custGeom>
          <a:solidFill>
            <a:srgbClr val="FFFFFF"/>
          </a:solidFill>
          <a:ln w="12700" cap="flat" cmpd="sng">
            <a:solidFill>
              <a:srgbClr val="FE9400"/>
            </a:solidFill>
            <a:prstDash val="solid"/>
            <a:miter lim="800000"/>
            <a:headEnd type="none" w="sm" len="sm"/>
            <a:tailEnd type="none" w="sm" len="sm"/>
          </a:ln>
        </p:spPr>
        <p:txBody>
          <a:bodyPr spcFirstLastPara="1" wrap="square" lIns="60146" tIns="60146" rIns="60146" bIns="60146" anchor="ctr" anchorCtr="0">
            <a:noAutofit/>
          </a:bodyPr>
          <a:lstStyle/>
          <a:p>
            <a:pPr marL="160731" indent="-160731" defTabSz="514350">
              <a:lnSpc>
                <a:spcPct val="90000"/>
              </a:lnSpc>
              <a:buClr>
                <a:srgbClr val="0A60B1"/>
              </a:buClr>
              <a:buSzPts val="1400"/>
              <a:buFont typeface="Arial"/>
              <a:buChar char="•"/>
            </a:pPr>
            <a:r>
              <a:rPr lang="vi-VN" sz="788" b="1">
                <a:solidFill>
                  <a:srgbClr val="0070C0"/>
                </a:solidFill>
                <a:latin typeface="Arial"/>
                <a:ea typeface="Arial"/>
                <a:cs typeface="Arial"/>
                <a:sym typeface="Arial"/>
              </a:rPr>
              <a:t>Thiếu cơ hội tiếp cận vắc xin</a:t>
            </a:r>
            <a:endParaRPr sz="1013">
              <a:solidFill>
                <a:srgbClr val="0070C0"/>
              </a:solidFill>
              <a:latin typeface="Arial" panose="020B0604020202020204"/>
            </a:endParaRPr>
          </a:p>
        </p:txBody>
      </p:sp>
      <p:pic>
        <p:nvPicPr>
          <p:cNvPr id="1804" name="Google Shape;1804;p32" descr="Hospital"/>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3291" y="3452131"/>
            <a:ext cx="772850" cy="772850"/>
          </a:xfrm>
          <a:prstGeom prst="rect">
            <a:avLst/>
          </a:prstGeom>
          <a:noFill/>
          <a:ln>
            <a:noFill/>
          </a:ln>
        </p:spPr>
      </p:pic>
      <p:grpSp>
        <p:nvGrpSpPr>
          <p:cNvPr id="1805" name="Google Shape;1805;p32"/>
          <p:cNvGrpSpPr/>
          <p:nvPr/>
        </p:nvGrpSpPr>
        <p:grpSpPr>
          <a:xfrm>
            <a:off x="287839" y="1507849"/>
            <a:ext cx="4239428" cy="856536"/>
            <a:chOff x="2057273" y="1319121"/>
            <a:chExt cx="6360014" cy="1219676"/>
          </a:xfrm>
        </p:grpSpPr>
        <p:sp>
          <p:nvSpPr>
            <p:cNvPr id="1806" name="Google Shape;1806;p32"/>
            <p:cNvSpPr/>
            <p:nvPr/>
          </p:nvSpPr>
          <p:spPr>
            <a:xfrm>
              <a:off x="3455138" y="1319121"/>
              <a:ext cx="4962149" cy="1219676"/>
            </a:xfrm>
            <a:custGeom>
              <a:avLst/>
              <a:gdLst/>
              <a:ahLst/>
              <a:cxnLst/>
              <a:rect l="l" t="t" r="r" b="b"/>
              <a:pathLst>
                <a:path w="4114716" h="744606" extrusionOk="0">
                  <a:moveTo>
                    <a:pt x="0" y="124103"/>
                  </a:moveTo>
                  <a:cubicBezTo>
                    <a:pt x="0" y="55563"/>
                    <a:pt x="55563" y="0"/>
                    <a:pt x="124103" y="0"/>
                  </a:cubicBezTo>
                  <a:lnTo>
                    <a:pt x="3990613" y="0"/>
                  </a:lnTo>
                  <a:cubicBezTo>
                    <a:pt x="4059153" y="0"/>
                    <a:pt x="4114716" y="55563"/>
                    <a:pt x="4114716" y="124103"/>
                  </a:cubicBezTo>
                  <a:lnTo>
                    <a:pt x="4114716" y="620503"/>
                  </a:lnTo>
                  <a:cubicBezTo>
                    <a:pt x="4114716" y="689043"/>
                    <a:pt x="4059153" y="744606"/>
                    <a:pt x="3990613" y="744606"/>
                  </a:cubicBezTo>
                  <a:lnTo>
                    <a:pt x="124103" y="744606"/>
                  </a:lnTo>
                  <a:cubicBezTo>
                    <a:pt x="55563" y="744606"/>
                    <a:pt x="0" y="689043"/>
                    <a:pt x="0" y="620503"/>
                  </a:cubicBezTo>
                  <a:lnTo>
                    <a:pt x="0" y="124103"/>
                  </a:lnTo>
                  <a:close/>
                </a:path>
              </a:pathLst>
            </a:custGeom>
            <a:solidFill>
              <a:srgbClr val="FFFFFF"/>
            </a:solidFill>
            <a:ln w="12700" cap="flat" cmpd="sng">
              <a:solidFill>
                <a:srgbClr val="FE9400"/>
              </a:solidFill>
              <a:prstDash val="solid"/>
              <a:miter lim="800000"/>
              <a:headEnd type="none" w="sm" len="sm"/>
              <a:tailEnd type="none" w="sm" len="sm"/>
            </a:ln>
          </p:spPr>
          <p:txBody>
            <a:bodyPr spcFirstLastPara="1" wrap="square" lIns="50442" tIns="50442" rIns="50442" bIns="50442" anchor="ctr" anchorCtr="0">
              <a:noAutofit/>
            </a:bodyPr>
            <a:lstStyle/>
            <a:p>
              <a:pPr marL="160731" indent="-160731" defTabSz="514350">
                <a:buClr>
                  <a:srgbClr val="0A60B1"/>
                </a:buClr>
                <a:buSzPts val="1400"/>
                <a:buFont typeface="Arial"/>
                <a:buChar char="•"/>
              </a:pPr>
              <a:r>
                <a:rPr lang="vi-VN" sz="788" b="1" dirty="0">
                  <a:solidFill>
                    <a:srgbClr val="0070C0"/>
                  </a:solidFill>
                  <a:latin typeface="Arial"/>
                  <a:ea typeface="Arial"/>
                  <a:cs typeface="Arial"/>
                  <a:sym typeface="Arial"/>
                </a:rPr>
                <a:t>Thiếu nhận thức về gánh nặng bệnh tật </a:t>
              </a:r>
              <a:r>
                <a:rPr lang="en-US" sz="788" b="1" dirty="0" err="1">
                  <a:solidFill>
                    <a:srgbClr val="0070C0"/>
                  </a:solidFill>
                  <a:latin typeface="Arial"/>
                  <a:ea typeface="Arial"/>
                  <a:cs typeface="Arial"/>
                  <a:sym typeface="Arial"/>
                </a:rPr>
                <a:t>của</a:t>
              </a:r>
              <a:r>
                <a:rPr lang="en-US" sz="788" b="1" dirty="0">
                  <a:solidFill>
                    <a:srgbClr val="0070C0"/>
                  </a:solidFill>
                  <a:latin typeface="Arial"/>
                  <a:ea typeface="Arial"/>
                  <a:cs typeface="Arial"/>
                  <a:sym typeface="Arial"/>
                </a:rPr>
                <a:t> </a:t>
              </a:r>
              <a:r>
                <a:rPr lang="vi-VN" sz="788" b="1" dirty="0">
                  <a:solidFill>
                    <a:srgbClr val="0070C0"/>
                  </a:solidFill>
                  <a:latin typeface="Arial"/>
                  <a:ea typeface="Arial"/>
                  <a:cs typeface="Arial"/>
                  <a:sym typeface="Arial"/>
                </a:rPr>
                <a:t>các bệnh có thể phòng ngừa bằng vắc-xin ở cộng đồng. </a:t>
              </a:r>
              <a:endParaRPr sz="788" dirty="0">
                <a:solidFill>
                  <a:srgbClr val="0070C0"/>
                </a:solidFill>
                <a:latin typeface="Arial" panose="020B0604020202020204"/>
              </a:endParaRPr>
            </a:p>
            <a:p>
              <a:pPr marL="160731" indent="-160731" defTabSz="514350">
                <a:lnSpc>
                  <a:spcPct val="187500"/>
                </a:lnSpc>
                <a:spcBef>
                  <a:spcPts val="276"/>
                </a:spcBef>
                <a:buClr>
                  <a:srgbClr val="0070C0"/>
                </a:buClr>
                <a:buSzPts val="1600"/>
                <a:buFont typeface="Arial"/>
                <a:buChar char="•"/>
              </a:pPr>
              <a:r>
                <a:rPr lang="vi-VN" sz="788" b="1" dirty="0">
                  <a:solidFill>
                    <a:srgbClr val="0070C0"/>
                  </a:solidFill>
                  <a:latin typeface="Arial"/>
                  <a:ea typeface="Arial"/>
                  <a:cs typeface="Arial"/>
                  <a:sym typeface="Arial"/>
                </a:rPr>
                <a:t>Thiếu khuyến cáo/hướng dẫn cụ thể từ nhân viên y tế</a:t>
              </a:r>
              <a:endParaRPr sz="788" dirty="0">
                <a:solidFill>
                  <a:srgbClr val="0070C0"/>
                </a:solidFill>
                <a:latin typeface="Arial" panose="020B0604020202020204"/>
              </a:endParaRPr>
            </a:p>
          </p:txBody>
        </p:sp>
        <p:pic>
          <p:nvPicPr>
            <p:cNvPr id="1807" name="Google Shape;1807;p32" descr="Question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057273" y="1521875"/>
              <a:ext cx="914400" cy="914400"/>
            </a:xfrm>
            <a:prstGeom prst="rect">
              <a:avLst/>
            </a:prstGeom>
            <a:noFill/>
            <a:ln>
              <a:noFill/>
            </a:ln>
          </p:spPr>
        </p:pic>
      </p:grpSp>
      <p:sp>
        <p:nvSpPr>
          <p:cNvPr id="1808" name="Google Shape;1808;p32"/>
          <p:cNvSpPr txBox="1"/>
          <p:nvPr/>
        </p:nvSpPr>
        <p:spPr>
          <a:xfrm>
            <a:off x="5151532" y="1731854"/>
            <a:ext cx="1494714" cy="2233280"/>
          </a:xfrm>
          <a:prstGeom prst="rect">
            <a:avLst/>
          </a:prstGeom>
          <a:solidFill>
            <a:srgbClr val="DDEAF6"/>
          </a:solidFill>
          <a:ln>
            <a:noFill/>
          </a:ln>
        </p:spPr>
        <p:txBody>
          <a:bodyPr spcFirstLastPara="1" wrap="square" lIns="51427" tIns="25706" rIns="51427" bIns="25706" anchor="t" anchorCtr="0">
            <a:spAutoFit/>
          </a:bodyPr>
          <a:lstStyle/>
          <a:p>
            <a:pPr algn="ctr" defTabSz="514350"/>
            <a:r>
              <a:rPr lang="vi-VN" sz="4050" b="1">
                <a:solidFill>
                  <a:srgbClr val="C00000"/>
                </a:solidFill>
                <a:latin typeface="Arial"/>
                <a:ea typeface="Arial"/>
                <a:cs typeface="Arial"/>
                <a:sym typeface="Arial"/>
              </a:rPr>
              <a:t>73% </a:t>
            </a:r>
            <a:endParaRPr sz="1013">
              <a:solidFill>
                <a:prstClr val="black"/>
              </a:solidFill>
              <a:latin typeface="Arial" panose="020B0604020202020204"/>
            </a:endParaRPr>
          </a:p>
          <a:p>
            <a:pPr algn="ctr" defTabSz="514350">
              <a:lnSpc>
                <a:spcPct val="150000"/>
              </a:lnSpc>
            </a:pPr>
            <a:r>
              <a:rPr lang="vi-VN" sz="1350" b="1">
                <a:solidFill>
                  <a:srgbClr val="000000"/>
                </a:solidFill>
                <a:latin typeface="Arial"/>
                <a:ea typeface="Arial"/>
                <a:cs typeface="Arial"/>
                <a:sym typeface="Arial"/>
              </a:rPr>
              <a:t>Bệnh nhân sẽ đồng ý tiêm chủng khi được khuyến cáo từ bác sĩ</a:t>
            </a:r>
            <a:r>
              <a:rPr lang="vi-VN" sz="1350" b="1" baseline="30000">
                <a:solidFill>
                  <a:srgbClr val="000000"/>
                </a:solidFill>
                <a:latin typeface="Arial"/>
                <a:ea typeface="Arial"/>
                <a:cs typeface="Arial"/>
                <a:sym typeface="Arial"/>
              </a:rPr>
              <a:t>2</a:t>
            </a:r>
            <a:endParaRPr sz="1350" b="1">
              <a:solidFill>
                <a:srgbClr val="000000"/>
              </a:solidFill>
              <a:latin typeface="Arial"/>
              <a:ea typeface="Arial"/>
              <a:cs typeface="Arial"/>
              <a:sym typeface="Arial"/>
            </a:endParaRPr>
          </a:p>
        </p:txBody>
      </p:sp>
      <p:sp>
        <p:nvSpPr>
          <p:cNvPr id="1809" name="Google Shape;1809;p32"/>
          <p:cNvSpPr/>
          <p:nvPr/>
        </p:nvSpPr>
        <p:spPr>
          <a:xfrm>
            <a:off x="4581591" y="2779939"/>
            <a:ext cx="491490" cy="437523"/>
          </a:xfrm>
          <a:prstGeom prst="rightArrow">
            <a:avLst>
              <a:gd name="adj1" fmla="val 50000"/>
              <a:gd name="adj2" fmla="val 50000"/>
            </a:avLst>
          </a:prstGeom>
          <a:solidFill>
            <a:schemeClr val="accent1"/>
          </a:solidFill>
          <a:ln w="12700" cap="flat" cmpd="sng">
            <a:solidFill>
              <a:srgbClr val="000D28"/>
            </a:solidFill>
            <a:prstDash val="solid"/>
            <a:miter lim="800000"/>
            <a:headEnd type="none" w="sm" len="sm"/>
            <a:tailEnd type="none" w="sm" len="sm"/>
          </a:ln>
        </p:spPr>
        <p:txBody>
          <a:bodyPr spcFirstLastPara="1" wrap="square" lIns="51427" tIns="25706" rIns="51427" bIns="25706" anchor="ctr" anchorCtr="0">
            <a:noAutofit/>
          </a:bodyPr>
          <a:lstStyle/>
          <a:p>
            <a:pPr algn="ctr" defTabSz="514350"/>
            <a:endParaRPr sz="1013">
              <a:solidFill>
                <a:srgbClr val="FFFFFF"/>
              </a:solidFill>
              <a:latin typeface="Arial"/>
              <a:ea typeface="Arial"/>
              <a:cs typeface="Arial"/>
              <a:sym typeface="Arial"/>
            </a:endParaRPr>
          </a:p>
        </p:txBody>
      </p:sp>
    </p:spTree>
    <p:extLst>
      <p:ext uri="{BB962C8B-B14F-4D97-AF65-F5344CB8AC3E}">
        <p14:creationId xmlns:p14="http://schemas.microsoft.com/office/powerpoint/2010/main" val="8857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9"/>
                                        </p:tgtEl>
                                        <p:attrNameLst>
                                          <p:attrName>style.visibility</p:attrName>
                                        </p:attrNameLst>
                                      </p:cBhvr>
                                      <p:to>
                                        <p:strVal val="visible"/>
                                      </p:to>
                                    </p:set>
                                    <p:animEffect transition="in" filter="fade">
                                      <p:cBhvr>
                                        <p:cTn id="7" dur="500"/>
                                        <p:tgtEl>
                                          <p:spTgt spid="18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8"/>
                                        </p:tgtEl>
                                        <p:attrNameLst>
                                          <p:attrName>style.visibility</p:attrName>
                                        </p:attrNameLst>
                                      </p:cBhvr>
                                      <p:to>
                                        <p:strVal val="visible"/>
                                      </p:to>
                                    </p:set>
                                    <p:animEffect transition="in" filter="fade">
                                      <p:cBhvr>
                                        <p:cTn id="10" dur="500"/>
                                        <p:tgtEl>
                                          <p:spTgt spid="1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8" grpId="0" animBg="1"/>
      <p:bldP spid="180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9150-7494-9262-A502-0BF0DB7A741B}"/>
              </a:ext>
            </a:extLst>
          </p:cNvPr>
          <p:cNvSpPr>
            <a:spLocks noGrp="1"/>
          </p:cNvSpPr>
          <p:nvPr>
            <p:ph type="title"/>
          </p:nvPr>
        </p:nvSpPr>
        <p:spPr/>
        <p:txBody>
          <a:bodyPr>
            <a:normAutofit/>
          </a:bodyPr>
          <a:lstStyle/>
          <a:p>
            <a:r>
              <a:rPr lang="vi-VN" noProof="0"/>
              <a:t>KẾT LUẬN VÀ ĐỀ XUẤT</a:t>
            </a:r>
          </a:p>
        </p:txBody>
      </p:sp>
      <p:sp>
        <p:nvSpPr>
          <p:cNvPr id="57" name="Arrow: Pentagon 56">
            <a:extLst>
              <a:ext uri="{FF2B5EF4-FFF2-40B4-BE49-F238E27FC236}">
                <a16:creationId xmlns:a16="http://schemas.microsoft.com/office/drawing/2014/main" id="{1E6604F1-A9A5-74BA-0674-2DF44B289892}"/>
              </a:ext>
            </a:extLst>
          </p:cNvPr>
          <p:cNvSpPr/>
          <p:nvPr/>
        </p:nvSpPr>
        <p:spPr bwMode="auto">
          <a:xfrm flipH="1">
            <a:off x="838199" y="1464861"/>
            <a:ext cx="5749164" cy="809044"/>
          </a:xfrm>
          <a:prstGeom prst="homePlate">
            <a:avLst/>
          </a:prstGeom>
          <a:solidFill>
            <a:srgbClr val="FFFFFF">
              <a:lumMod val="95000"/>
            </a:srgbClr>
          </a:solidFill>
          <a:ln w="12700" cap="flat" cmpd="sng" algn="ctr">
            <a:solidFill>
              <a:srgbClr val="FFFFFF">
                <a:lumMod val="95000"/>
              </a:srgbClr>
            </a:solidFill>
            <a:prstDash val="solid"/>
            <a:headEnd/>
            <a:tailEnd/>
          </a:ln>
          <a:effectLst/>
        </p:spPr>
        <p:txBody>
          <a:bodyPr rot="0" spcFirstLastPara="0" vert="horz" wrap="square" lIns="189000" tIns="54000" rIns="54000" bIns="54000" numCol="1" spcCol="0" rtlCol="0" fromWordArt="0" anchor="ctr" anchorCtr="0" forceAA="0" compatLnSpc="1">
            <a:prstTxWarp prst="textNoShape">
              <a:avLst/>
            </a:prstTxWarp>
            <a:noAutofit/>
          </a:bodyPr>
          <a:lstStyle/>
          <a:p>
            <a:pPr defTabSz="514350">
              <a:defRPr/>
            </a:pPr>
            <a:r>
              <a:rPr lang="vi-VN" sz="1050" kern="0" dirty="0">
                <a:solidFill>
                  <a:srgbClr val="544F40"/>
                </a:solidFill>
                <a:latin typeface="Arial"/>
              </a:rPr>
              <a:t>Bệnh nhân có bệnh lý nền có nguy cơ cao hơn mắc các bệnh truyền nhiễm như cúm, phế cầu, RSV</a:t>
            </a:r>
            <a:r>
              <a:rPr lang="en-US" sz="1050" kern="0" dirty="0">
                <a:solidFill>
                  <a:srgbClr val="544F40"/>
                </a:solidFill>
                <a:latin typeface="Arial"/>
              </a:rPr>
              <a:t>*</a:t>
            </a:r>
            <a:r>
              <a:rPr lang="vi-VN" sz="1050" kern="0" dirty="0">
                <a:solidFill>
                  <a:srgbClr val="544F40"/>
                </a:solidFill>
                <a:latin typeface="Arial"/>
              </a:rPr>
              <a:t>, Zona, COVID-19. Ở chiều ngược lại, những bệnh truyền nhiễm này có thể làm tăng nguy cơ xảy ra các biến cố và trầm trọng hơn tình trạng ổn định của bệnh nhân</a:t>
            </a:r>
            <a:endParaRPr lang="vi-VN" sz="1050" kern="0" baseline="30000" dirty="0">
              <a:solidFill>
                <a:srgbClr val="544F40"/>
              </a:solidFill>
              <a:latin typeface="Arial"/>
            </a:endParaRPr>
          </a:p>
        </p:txBody>
      </p:sp>
      <p:sp>
        <p:nvSpPr>
          <p:cNvPr id="59" name="Arrow: Pentagon 58">
            <a:extLst>
              <a:ext uri="{FF2B5EF4-FFF2-40B4-BE49-F238E27FC236}">
                <a16:creationId xmlns:a16="http://schemas.microsoft.com/office/drawing/2014/main" id="{3E270D57-B7D6-7726-69B0-5066C299253F}"/>
              </a:ext>
            </a:extLst>
          </p:cNvPr>
          <p:cNvSpPr/>
          <p:nvPr/>
        </p:nvSpPr>
        <p:spPr bwMode="auto">
          <a:xfrm flipH="1">
            <a:off x="839963" y="2308584"/>
            <a:ext cx="5737685" cy="752215"/>
          </a:xfrm>
          <a:prstGeom prst="homePlate">
            <a:avLst/>
          </a:prstGeom>
          <a:solidFill>
            <a:srgbClr val="FFFFFF">
              <a:lumMod val="95000"/>
            </a:srgbClr>
          </a:solidFill>
          <a:ln w="12700" cap="flat" cmpd="sng" algn="ctr">
            <a:solidFill>
              <a:srgbClr val="FFFFFF">
                <a:lumMod val="95000"/>
              </a:srgbClr>
            </a:solidFill>
            <a:prstDash val="solid"/>
            <a:headEnd/>
            <a:tailEnd/>
          </a:ln>
          <a:effectLst/>
        </p:spPr>
        <p:txBody>
          <a:bodyPr rot="0" spcFirstLastPara="0" vert="horz" wrap="square" lIns="189000" tIns="54000" rIns="54000" bIns="54000" numCol="1" spcCol="0" rtlCol="0" fromWordArt="0" anchor="ctr" anchorCtr="0" forceAA="0" compatLnSpc="1">
            <a:prstTxWarp prst="textNoShape">
              <a:avLst/>
            </a:prstTxWarp>
            <a:noAutofit/>
          </a:bodyPr>
          <a:lstStyle/>
          <a:p>
            <a:pPr defTabSz="514350">
              <a:defRPr/>
            </a:pPr>
            <a:r>
              <a:rPr lang="vi-VN" sz="1050" kern="0" dirty="0">
                <a:solidFill>
                  <a:srgbClr val="544F40"/>
                </a:solidFill>
                <a:latin typeface="Arial"/>
              </a:rPr>
              <a:t>Hiện nay, các khuyến cáo đã đề cập vấn đề dự phòng các vắc xin cúm, phế cầu, RSV, Zona là một trong những yếu tố quan trọng trong quản lý toàn diện bệnh nhân</a:t>
            </a:r>
            <a:endParaRPr lang="vi-VN" sz="1050" kern="0" baseline="30000" dirty="0">
              <a:solidFill>
                <a:srgbClr val="544F40"/>
              </a:solidFill>
              <a:latin typeface="Arial"/>
            </a:endParaRPr>
          </a:p>
        </p:txBody>
      </p:sp>
      <p:sp>
        <p:nvSpPr>
          <p:cNvPr id="60" name="Rectangle: Rounded Corners 59">
            <a:extLst>
              <a:ext uri="{FF2B5EF4-FFF2-40B4-BE49-F238E27FC236}">
                <a16:creationId xmlns:a16="http://schemas.microsoft.com/office/drawing/2014/main" id="{CFB14F8B-FD88-99B0-978A-3820A77AC585}"/>
              </a:ext>
            </a:extLst>
          </p:cNvPr>
          <p:cNvSpPr/>
          <p:nvPr/>
        </p:nvSpPr>
        <p:spPr bwMode="auto">
          <a:xfrm flipH="1">
            <a:off x="338491" y="3426460"/>
            <a:ext cx="6239348" cy="857433"/>
          </a:xfrm>
          <a:prstGeom prst="roundRect">
            <a:avLst/>
          </a:prstGeom>
          <a:solidFill>
            <a:srgbClr val="FFFFFF">
              <a:lumMod val="95000"/>
            </a:srgbClr>
          </a:solidFill>
          <a:ln w="12700" cap="flat" cmpd="sng" algn="ctr">
            <a:solidFill>
              <a:srgbClr val="FFFFFF">
                <a:lumMod val="95000"/>
              </a:srgbClr>
            </a:solidFill>
            <a:prstDash val="solid"/>
            <a:headEnd/>
            <a:tailEnd/>
          </a:ln>
          <a:effectLst/>
        </p:spPr>
        <p:txBody>
          <a:bodyPr rot="0" spcFirstLastPara="0" vert="horz" wrap="square" lIns="189000" tIns="54000" rIns="54000" bIns="54000" numCol="1" spcCol="0" rtlCol="0" fromWordArt="0" anchor="ctr" anchorCtr="0" forceAA="0" compatLnSpc="1">
            <a:prstTxWarp prst="textNoShape">
              <a:avLst/>
            </a:prstTxWarp>
            <a:noAutofit/>
          </a:bodyPr>
          <a:lstStyle/>
          <a:p>
            <a:pPr marL="257175" indent="-257175" defTabSz="514350">
              <a:buFont typeface="+mj-lt"/>
              <a:buAutoNum type="arabicPeriod"/>
              <a:defRPr/>
            </a:pPr>
            <a:r>
              <a:rPr lang="vi-VN" sz="1050" kern="0">
                <a:solidFill>
                  <a:srgbClr val="544F40"/>
                </a:solidFill>
                <a:latin typeface="Arial"/>
              </a:rPr>
              <a:t>Cần tăng cường đào tạo cho NVYT về vai trò của tiêm chủng trong phòng ngừa bệnh truyền nhiễm ở bệnh nhân đái tháo đường</a:t>
            </a:r>
          </a:p>
          <a:p>
            <a:pPr marL="257175" indent="-257175" defTabSz="514350">
              <a:buFont typeface="+mj-lt"/>
              <a:buAutoNum type="arabicPeriod"/>
              <a:defRPr/>
            </a:pPr>
            <a:r>
              <a:rPr lang="vi-VN" sz="1050" kern="0">
                <a:solidFill>
                  <a:srgbClr val="544F40"/>
                </a:solidFill>
                <a:latin typeface="Arial"/>
              </a:rPr>
              <a:t>Việc tư vấn tiêm chủng cần được lồng ghép vào quy trình chăm sóc thường quy, đặc biệt bởi các nhân viên y tế tiếp xúc trực tiếp với bệnh nhân.</a:t>
            </a:r>
          </a:p>
        </p:txBody>
      </p:sp>
      <p:grpSp>
        <p:nvGrpSpPr>
          <p:cNvPr id="3" name="Group 2">
            <a:extLst>
              <a:ext uri="{FF2B5EF4-FFF2-40B4-BE49-F238E27FC236}">
                <a16:creationId xmlns:a16="http://schemas.microsoft.com/office/drawing/2014/main" id="{85A9E480-59F3-98D1-C220-36F5D11C545A}"/>
              </a:ext>
            </a:extLst>
          </p:cNvPr>
          <p:cNvGrpSpPr/>
          <p:nvPr/>
        </p:nvGrpSpPr>
        <p:grpSpPr>
          <a:xfrm>
            <a:off x="338491" y="2452196"/>
            <a:ext cx="380204" cy="462942"/>
            <a:chOff x="451321" y="2773735"/>
            <a:chExt cx="506939" cy="617256"/>
          </a:xfrm>
        </p:grpSpPr>
        <p:sp>
          <p:nvSpPr>
            <p:cNvPr id="117" name="Freeform: Shape 116">
              <a:extLst>
                <a:ext uri="{FF2B5EF4-FFF2-40B4-BE49-F238E27FC236}">
                  <a16:creationId xmlns:a16="http://schemas.microsoft.com/office/drawing/2014/main" id="{650F8353-F63A-239D-8BE4-41A307345303}"/>
                </a:ext>
              </a:extLst>
            </p:cNvPr>
            <p:cNvSpPr/>
            <p:nvPr/>
          </p:nvSpPr>
          <p:spPr>
            <a:xfrm>
              <a:off x="451321" y="2773735"/>
              <a:ext cx="506939" cy="617256"/>
            </a:xfrm>
            <a:custGeom>
              <a:avLst/>
              <a:gdLst>
                <a:gd name="connsiteX0" fmla="*/ 295503 w 590083"/>
                <a:gd name="connsiteY0" fmla="*/ 0 h 777227"/>
                <a:gd name="connsiteX1" fmla="*/ 309450 w 590083"/>
                <a:gd name="connsiteY1" fmla="*/ 13602 h 777227"/>
                <a:gd name="connsiteX2" fmla="*/ 588495 w 590083"/>
                <a:gd name="connsiteY2" fmla="*/ 89602 h 777227"/>
                <a:gd name="connsiteX3" fmla="*/ 589451 w 590083"/>
                <a:gd name="connsiteY3" fmla="*/ 89539 h 777227"/>
                <a:gd name="connsiteX4" fmla="*/ 590083 w 590083"/>
                <a:gd name="connsiteY4" fmla="*/ 104635 h 777227"/>
                <a:gd name="connsiteX5" fmla="*/ 355846 w 590083"/>
                <a:gd name="connsiteY5" fmla="*/ 743124 h 777227"/>
                <a:gd name="connsiteX6" fmla="*/ 295042 w 590083"/>
                <a:gd name="connsiteY6" fmla="*/ 777227 h 777227"/>
                <a:gd name="connsiteX7" fmla="*/ 234237 w 590083"/>
                <a:gd name="connsiteY7" fmla="*/ 743124 h 777227"/>
                <a:gd name="connsiteX8" fmla="*/ 0 w 590083"/>
                <a:gd name="connsiteY8" fmla="*/ 104635 h 777227"/>
                <a:gd name="connsiteX9" fmla="*/ 635 w 590083"/>
                <a:gd name="connsiteY9" fmla="*/ 89478 h 777227"/>
                <a:gd name="connsiteX10" fmla="*/ 2511 w 590083"/>
                <a:gd name="connsiteY10" fmla="*/ 89602 h 777227"/>
                <a:gd name="connsiteX11" fmla="*/ 281557 w 590083"/>
                <a:gd name="connsiteY11" fmla="*/ 13602 h 77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083" h="777227">
                  <a:moveTo>
                    <a:pt x="295503" y="0"/>
                  </a:moveTo>
                  <a:lnTo>
                    <a:pt x="309450" y="13602"/>
                  </a:lnTo>
                  <a:cubicBezTo>
                    <a:pt x="380864" y="60559"/>
                    <a:pt x="479521" y="89602"/>
                    <a:pt x="588495" y="89602"/>
                  </a:cubicBezTo>
                  <a:lnTo>
                    <a:pt x="589451" y="89539"/>
                  </a:lnTo>
                  <a:lnTo>
                    <a:pt x="590083" y="104635"/>
                  </a:lnTo>
                  <a:cubicBezTo>
                    <a:pt x="590083" y="391662"/>
                    <a:pt x="493497" y="637929"/>
                    <a:pt x="355846" y="743124"/>
                  </a:cubicBezTo>
                  <a:lnTo>
                    <a:pt x="295042" y="777227"/>
                  </a:lnTo>
                  <a:lnTo>
                    <a:pt x="234237" y="743124"/>
                  </a:lnTo>
                  <a:cubicBezTo>
                    <a:pt x="96586" y="637929"/>
                    <a:pt x="0" y="391662"/>
                    <a:pt x="0" y="104635"/>
                  </a:cubicBezTo>
                  <a:lnTo>
                    <a:pt x="635" y="89478"/>
                  </a:lnTo>
                  <a:lnTo>
                    <a:pt x="2511" y="89602"/>
                  </a:lnTo>
                  <a:cubicBezTo>
                    <a:pt x="111485" y="89602"/>
                    <a:pt x="210143" y="60559"/>
                    <a:pt x="281557" y="13602"/>
                  </a:cubicBezTo>
                  <a:close/>
                </a:path>
              </a:pathLst>
            </a:custGeom>
            <a:solidFill>
              <a:srgbClr val="F36633"/>
            </a:solidFill>
            <a:ln w="3175" cap="flat" cmpd="sng" algn="ctr">
              <a:noFill/>
              <a:prstDash val="solid"/>
            </a:ln>
            <a:effectLst/>
          </p:spPr>
          <p:txBody>
            <a:bodyPr rtlCol="0" anchor="ctr"/>
            <a:lstStyle/>
            <a:p>
              <a:pPr algn="ctr" defTabSz="514350">
                <a:defRPr/>
              </a:pPr>
              <a:endParaRPr lang="vi-VN" sz="1013" kern="0">
                <a:solidFill>
                  <a:srgbClr val="FFFFFF"/>
                </a:solidFill>
                <a:latin typeface="Arial"/>
              </a:endParaRPr>
            </a:p>
          </p:txBody>
        </p:sp>
        <p:pic>
          <p:nvPicPr>
            <p:cNvPr id="118" name="Graphic 117" descr="Heart with pulse">
              <a:extLst>
                <a:ext uri="{FF2B5EF4-FFF2-40B4-BE49-F238E27FC236}">
                  <a16:creationId xmlns:a16="http://schemas.microsoft.com/office/drawing/2014/main" id="{41F4C565-D6DB-F5B6-FCBC-75262B14B9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272" y="2965505"/>
              <a:ext cx="411037" cy="411037"/>
            </a:xfrm>
            <a:prstGeom prst="rect">
              <a:avLst/>
            </a:prstGeom>
          </p:spPr>
        </p:pic>
      </p:grpSp>
      <p:sp>
        <p:nvSpPr>
          <p:cNvPr id="9" name="TextBox 8">
            <a:extLst>
              <a:ext uri="{FF2B5EF4-FFF2-40B4-BE49-F238E27FC236}">
                <a16:creationId xmlns:a16="http://schemas.microsoft.com/office/drawing/2014/main" id="{5B2D6AF6-EF6D-50A0-970A-D5CA27D72C31}"/>
              </a:ext>
            </a:extLst>
          </p:cNvPr>
          <p:cNvSpPr txBox="1"/>
          <p:nvPr/>
        </p:nvSpPr>
        <p:spPr>
          <a:xfrm>
            <a:off x="1799409" y="3134401"/>
            <a:ext cx="3429000" cy="300082"/>
          </a:xfrm>
          <a:prstGeom prst="rect">
            <a:avLst/>
          </a:prstGeom>
          <a:noFill/>
        </p:spPr>
        <p:txBody>
          <a:bodyPr wrap="square">
            <a:spAutoFit/>
          </a:bodyPr>
          <a:lstStyle/>
          <a:p>
            <a:pPr algn="ctr"/>
            <a:r>
              <a:rPr lang="vi-VN" sz="1350" b="1" kern="0">
                <a:solidFill>
                  <a:srgbClr val="544F40"/>
                </a:solidFill>
                <a:latin typeface="Arial"/>
              </a:rPr>
              <a:t>Đề xuất: </a:t>
            </a:r>
            <a:endParaRPr lang="vi-VN" sz="1350" b="1"/>
          </a:p>
        </p:txBody>
      </p:sp>
      <p:sp>
        <p:nvSpPr>
          <p:cNvPr id="7" name="Oval 6">
            <a:extLst>
              <a:ext uri="{FF2B5EF4-FFF2-40B4-BE49-F238E27FC236}">
                <a16:creationId xmlns:a16="http://schemas.microsoft.com/office/drawing/2014/main" id="{644AAC16-511E-397E-AD8E-CFD3D84C0A5C}"/>
              </a:ext>
            </a:extLst>
          </p:cNvPr>
          <p:cNvSpPr/>
          <p:nvPr/>
        </p:nvSpPr>
        <p:spPr bwMode="auto">
          <a:xfrm>
            <a:off x="270637" y="1632585"/>
            <a:ext cx="461862" cy="461860"/>
          </a:xfrm>
          <a:prstGeom prst="ellipse">
            <a:avLst/>
          </a:prstGeom>
          <a:solidFill>
            <a:srgbClr val="F36633"/>
          </a:solidFill>
          <a:ln w="3175" cap="flat" cmpd="sng" algn="ctr">
            <a:noFill/>
            <a:prstDash val="solid"/>
            <a:headEnd/>
            <a:tailEnd/>
          </a:ln>
          <a:effectLst/>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01794" indent="-101794" algn="ctr" defTabSz="514325" eaLnBrk="0" hangingPunct="0">
              <a:buClr>
                <a:srgbClr val="FFFFFF"/>
              </a:buClr>
              <a:buFont typeface="Arial" pitchFamily="34" charset="0"/>
              <a:buChar char="–"/>
              <a:defRPr/>
            </a:pPr>
            <a:endParaRPr lang="vi-VN" sz="675" b="1" kern="0">
              <a:solidFill>
                <a:srgbClr val="FFFFFF"/>
              </a:solidFill>
              <a:latin typeface="Arial"/>
              <a:cs typeface="Noto Sans"/>
            </a:endParaRPr>
          </a:p>
        </p:txBody>
      </p:sp>
    </p:spTree>
    <p:extLst>
      <p:ext uri="{BB962C8B-B14F-4D97-AF65-F5344CB8AC3E}">
        <p14:creationId xmlns:p14="http://schemas.microsoft.com/office/powerpoint/2010/main" val="20324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nk and white flower&#10;&#10;Description automatically generated">
            <a:extLst>
              <a:ext uri="{FF2B5EF4-FFF2-40B4-BE49-F238E27FC236}">
                <a16:creationId xmlns:a16="http://schemas.microsoft.com/office/drawing/2014/main" id="{8F2B4FC6-4F6F-5E26-FEE3-188C942C1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774" y="1320319"/>
            <a:ext cx="5087242" cy="2906995"/>
          </a:xfrm>
          <a:prstGeom prst="rect">
            <a:avLst/>
          </a:prstGeom>
        </p:spPr>
      </p:pic>
    </p:spTree>
    <p:extLst>
      <p:ext uri="{BB962C8B-B14F-4D97-AF65-F5344CB8AC3E}">
        <p14:creationId xmlns:p14="http://schemas.microsoft.com/office/powerpoint/2010/main" val="202573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blue bars and black lines&#10;&#10;Description automatically generated">
            <a:extLst>
              <a:ext uri="{FF2B5EF4-FFF2-40B4-BE49-F238E27FC236}">
                <a16:creationId xmlns:a16="http://schemas.microsoft.com/office/drawing/2014/main" id="{6834A8B8-C64A-5EC2-F0BD-73AAAA9E95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736" y="950799"/>
            <a:ext cx="5730536" cy="3438322"/>
          </a:xfrm>
        </p:spPr>
      </p:pic>
      <p:sp>
        <p:nvSpPr>
          <p:cNvPr id="7" name="TextBox 6">
            <a:extLst>
              <a:ext uri="{FF2B5EF4-FFF2-40B4-BE49-F238E27FC236}">
                <a16:creationId xmlns:a16="http://schemas.microsoft.com/office/drawing/2014/main" id="{A3A8CEBB-ECBE-4BE1-3861-042C43334AB6}"/>
              </a:ext>
            </a:extLst>
          </p:cNvPr>
          <p:cNvSpPr txBox="1"/>
          <p:nvPr/>
        </p:nvSpPr>
        <p:spPr>
          <a:xfrm>
            <a:off x="142257" y="4813782"/>
            <a:ext cx="6573485" cy="213585"/>
          </a:xfrm>
          <a:prstGeom prst="rect">
            <a:avLst/>
          </a:prstGeom>
          <a:noFill/>
        </p:spPr>
        <p:txBody>
          <a:bodyPr wrap="square">
            <a:spAutoFit/>
          </a:bodyPr>
          <a:lstStyle/>
          <a:p>
            <a:r>
              <a:rPr lang="en-US" sz="788" dirty="0"/>
              <a:t>https://www.canada.ca/en/public-health/services/publications/healthy-living/vaccine-preventable-disease-surveillance-report-2019.html</a:t>
            </a:r>
          </a:p>
        </p:txBody>
      </p:sp>
      <p:sp>
        <p:nvSpPr>
          <p:cNvPr id="2" name="Title 1">
            <a:extLst>
              <a:ext uri="{FF2B5EF4-FFF2-40B4-BE49-F238E27FC236}">
                <a16:creationId xmlns:a16="http://schemas.microsoft.com/office/drawing/2014/main" id="{067CAA5C-ED76-8DE9-ACE5-645EB7A72F1A}"/>
              </a:ext>
            </a:extLst>
          </p:cNvPr>
          <p:cNvSpPr>
            <a:spLocks noGrp="1"/>
          </p:cNvSpPr>
          <p:nvPr>
            <p:ph type="title"/>
          </p:nvPr>
        </p:nvSpPr>
        <p:spPr>
          <a:xfrm>
            <a:off x="338078" y="4266261"/>
            <a:ext cx="6519922" cy="484796"/>
          </a:xfrm>
        </p:spPr>
        <p:txBody>
          <a:bodyPr>
            <a:noAutofit/>
          </a:bodyPr>
          <a:lstStyle/>
          <a:p>
            <a:r>
              <a:rPr lang="en-US" sz="1013" b="0" dirty="0">
                <a:solidFill>
                  <a:srgbClr val="002060"/>
                </a:solidFill>
              </a:rPr>
              <a:t>Figure 1: Total number and average incidence rates (per 100,000 population) of reported vaccine preventable disease cases in Canada by age group, 2015 to 2019 (n=39,546)</a:t>
            </a:r>
          </a:p>
        </p:txBody>
      </p:sp>
      <p:sp>
        <p:nvSpPr>
          <p:cNvPr id="3" name="Title 1">
            <a:extLst>
              <a:ext uri="{FF2B5EF4-FFF2-40B4-BE49-F238E27FC236}">
                <a16:creationId xmlns:a16="http://schemas.microsoft.com/office/drawing/2014/main" id="{4E2776FB-238D-3BE6-1644-17B3A6A26372}"/>
              </a:ext>
            </a:extLst>
          </p:cNvPr>
          <p:cNvSpPr txBox="1">
            <a:spLocks/>
          </p:cNvSpPr>
          <p:nvPr/>
        </p:nvSpPr>
        <p:spPr bwMode="auto">
          <a:xfrm>
            <a:off x="270231" y="212390"/>
            <a:ext cx="5841906" cy="44172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rtl="0" eaLnBrk="0" fontAlgn="base" hangingPunct="0">
              <a:spcBef>
                <a:spcPct val="0"/>
              </a:spcBef>
              <a:spcAft>
                <a:spcPct val="0"/>
              </a:spcAft>
              <a:defRPr sz="1463" b="1" kern="1200">
                <a:solidFill>
                  <a:srgbClr val="FFFF00"/>
                </a:solidFill>
                <a:latin typeface="+mj-lt"/>
                <a:ea typeface="+mj-ea"/>
                <a:cs typeface="+mj-cs"/>
              </a:defRPr>
            </a:lvl1pPr>
            <a:lvl2pPr algn="l" rtl="0" eaLnBrk="0" fontAlgn="base" hangingPunct="0">
              <a:spcBef>
                <a:spcPct val="0"/>
              </a:spcBef>
              <a:spcAft>
                <a:spcPct val="0"/>
              </a:spcAft>
              <a:defRPr sz="1238" b="1">
                <a:solidFill>
                  <a:schemeClr val="bg2"/>
                </a:solidFill>
                <a:latin typeface="Arial" pitchFamily="34" charset="0"/>
              </a:defRPr>
            </a:lvl2pPr>
            <a:lvl3pPr algn="l" rtl="0" eaLnBrk="0" fontAlgn="base" hangingPunct="0">
              <a:spcBef>
                <a:spcPct val="0"/>
              </a:spcBef>
              <a:spcAft>
                <a:spcPct val="0"/>
              </a:spcAft>
              <a:defRPr sz="1238" b="1">
                <a:solidFill>
                  <a:schemeClr val="bg2"/>
                </a:solidFill>
                <a:latin typeface="Arial" pitchFamily="34" charset="0"/>
              </a:defRPr>
            </a:lvl3pPr>
            <a:lvl4pPr algn="l" rtl="0" eaLnBrk="0" fontAlgn="base" hangingPunct="0">
              <a:spcBef>
                <a:spcPct val="0"/>
              </a:spcBef>
              <a:spcAft>
                <a:spcPct val="0"/>
              </a:spcAft>
              <a:defRPr sz="1238" b="1">
                <a:solidFill>
                  <a:schemeClr val="bg2"/>
                </a:solidFill>
                <a:latin typeface="Arial" pitchFamily="34" charset="0"/>
              </a:defRPr>
            </a:lvl4pPr>
            <a:lvl5pPr algn="l" rtl="0" eaLnBrk="0" fontAlgn="base" hangingPunct="0">
              <a:spcBef>
                <a:spcPct val="0"/>
              </a:spcBef>
              <a:spcAft>
                <a:spcPct val="0"/>
              </a:spcAft>
              <a:defRPr sz="1238" b="1">
                <a:solidFill>
                  <a:schemeClr val="bg2"/>
                </a:solidFill>
                <a:latin typeface="Arial" pitchFamily="34" charset="0"/>
              </a:defRPr>
            </a:lvl5pPr>
            <a:lvl6pPr marL="257175" algn="l" rtl="0" fontAlgn="base">
              <a:spcBef>
                <a:spcPct val="0"/>
              </a:spcBef>
              <a:spcAft>
                <a:spcPct val="0"/>
              </a:spcAft>
              <a:defRPr sz="1238" b="1">
                <a:solidFill>
                  <a:schemeClr val="bg2"/>
                </a:solidFill>
                <a:latin typeface="Arial" pitchFamily="34" charset="0"/>
              </a:defRPr>
            </a:lvl6pPr>
            <a:lvl7pPr marL="514350" algn="l" rtl="0" fontAlgn="base">
              <a:spcBef>
                <a:spcPct val="0"/>
              </a:spcBef>
              <a:spcAft>
                <a:spcPct val="0"/>
              </a:spcAft>
              <a:defRPr sz="1238" b="1">
                <a:solidFill>
                  <a:schemeClr val="bg2"/>
                </a:solidFill>
                <a:latin typeface="Arial" pitchFamily="34" charset="0"/>
              </a:defRPr>
            </a:lvl7pPr>
            <a:lvl8pPr marL="771525" algn="l" rtl="0" fontAlgn="base">
              <a:spcBef>
                <a:spcPct val="0"/>
              </a:spcBef>
              <a:spcAft>
                <a:spcPct val="0"/>
              </a:spcAft>
              <a:defRPr sz="1238" b="1">
                <a:solidFill>
                  <a:schemeClr val="bg2"/>
                </a:solidFill>
                <a:latin typeface="Arial" pitchFamily="34" charset="0"/>
              </a:defRPr>
            </a:lvl8pPr>
            <a:lvl9pPr marL="1028700" algn="l" rtl="0" fontAlgn="base">
              <a:spcBef>
                <a:spcPct val="0"/>
              </a:spcBef>
              <a:spcAft>
                <a:spcPct val="0"/>
              </a:spcAft>
              <a:defRPr sz="1238" b="1">
                <a:solidFill>
                  <a:schemeClr val="bg2"/>
                </a:solidFill>
                <a:latin typeface="Arial" pitchFamily="34" charset="0"/>
              </a:defRPr>
            </a:lvl9pPr>
          </a:lstStyle>
          <a:p>
            <a:pPr defTabSz="914400"/>
            <a:r>
              <a:rPr lang="en-US" sz="2000"/>
              <a:t>Gánh nặng VPD theo nhóm tuổi</a:t>
            </a:r>
          </a:p>
        </p:txBody>
      </p:sp>
    </p:spTree>
    <p:extLst>
      <p:ext uri="{BB962C8B-B14F-4D97-AF65-F5344CB8AC3E}">
        <p14:creationId xmlns:p14="http://schemas.microsoft.com/office/powerpoint/2010/main" val="406012165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6D2F-AAFB-3156-12CB-E363BDBEF2E0}"/>
              </a:ext>
            </a:extLst>
          </p:cNvPr>
          <p:cNvSpPr>
            <a:spLocks noGrp="1"/>
          </p:cNvSpPr>
          <p:nvPr>
            <p:ph type="title"/>
          </p:nvPr>
        </p:nvSpPr>
        <p:spPr>
          <a:xfrm>
            <a:off x="297180" y="64845"/>
            <a:ext cx="5815582" cy="646395"/>
          </a:xfrm>
        </p:spPr>
        <p:txBody>
          <a:bodyPr>
            <a:normAutofit/>
          </a:bodyPr>
          <a:lstStyle/>
          <a:p>
            <a:r>
              <a:rPr lang="en-US" sz="2000" b="1" dirty="0" err="1"/>
              <a:t>Gánh</a:t>
            </a:r>
            <a:r>
              <a:rPr lang="en-US" sz="2000" b="1" dirty="0"/>
              <a:t> </a:t>
            </a:r>
            <a:r>
              <a:rPr lang="en-US" sz="2000" b="1" dirty="0" err="1"/>
              <a:t>nặng</a:t>
            </a:r>
            <a:r>
              <a:rPr lang="en-US" sz="2000" b="1" dirty="0"/>
              <a:t> </a:t>
            </a:r>
            <a:r>
              <a:rPr lang="en-US" sz="2000" b="1" dirty="0" err="1"/>
              <a:t>bệnh</a:t>
            </a:r>
            <a:r>
              <a:rPr lang="en-US" sz="2000" b="1" dirty="0"/>
              <a:t> </a:t>
            </a:r>
            <a:r>
              <a:rPr lang="en-US" sz="2000" b="1" dirty="0" err="1"/>
              <a:t>tật</a:t>
            </a:r>
            <a:r>
              <a:rPr lang="en-US" sz="2000" b="1" dirty="0"/>
              <a:t> </a:t>
            </a:r>
            <a:r>
              <a:rPr lang="en-US" sz="2000" b="1" dirty="0" err="1"/>
              <a:t>các</a:t>
            </a:r>
            <a:r>
              <a:rPr lang="en-US" sz="2000" b="1" dirty="0"/>
              <a:t> </a:t>
            </a:r>
            <a:r>
              <a:rPr lang="en-US" sz="2000" b="1" dirty="0" err="1"/>
              <a:t>bệnh</a:t>
            </a:r>
            <a:r>
              <a:rPr lang="en-US" sz="2000" b="1" dirty="0"/>
              <a:t> VPD </a:t>
            </a:r>
            <a:r>
              <a:rPr lang="en-US" sz="2000" b="1" dirty="0" err="1"/>
              <a:t>tại</a:t>
            </a:r>
            <a:r>
              <a:rPr lang="en-US" sz="2000" b="1" dirty="0"/>
              <a:t> </a:t>
            </a:r>
            <a:r>
              <a:rPr lang="en-US" sz="2000" b="1" dirty="0" err="1"/>
              <a:t>Úc</a:t>
            </a:r>
            <a:endParaRPr lang="en-US" sz="2000" b="1" dirty="0"/>
          </a:p>
        </p:txBody>
      </p:sp>
      <p:pic>
        <p:nvPicPr>
          <p:cNvPr id="5" name="Content Placeholder 4">
            <a:extLst>
              <a:ext uri="{FF2B5EF4-FFF2-40B4-BE49-F238E27FC236}">
                <a16:creationId xmlns:a16="http://schemas.microsoft.com/office/drawing/2014/main" id="{2550FF2A-B393-AC96-D7FC-E54CDFADB98F}"/>
              </a:ext>
            </a:extLst>
          </p:cNvPr>
          <p:cNvPicPr>
            <a:picLocks noGrp="1" noChangeAspect="1"/>
          </p:cNvPicPr>
          <p:nvPr>
            <p:ph idx="1"/>
          </p:nvPr>
        </p:nvPicPr>
        <p:blipFill>
          <a:blip r:embed="rId2"/>
          <a:stretch>
            <a:fillRect/>
          </a:stretch>
        </p:blipFill>
        <p:spPr>
          <a:xfrm>
            <a:off x="920867" y="823205"/>
            <a:ext cx="5016266" cy="3986311"/>
          </a:xfrm>
        </p:spPr>
      </p:pic>
      <p:sp>
        <p:nvSpPr>
          <p:cNvPr id="7" name="TextBox 6">
            <a:extLst>
              <a:ext uri="{FF2B5EF4-FFF2-40B4-BE49-F238E27FC236}">
                <a16:creationId xmlns:a16="http://schemas.microsoft.com/office/drawing/2014/main" id="{F60BD476-E847-BA14-218D-F60E0DC11B29}"/>
              </a:ext>
            </a:extLst>
          </p:cNvPr>
          <p:cNvSpPr txBox="1"/>
          <p:nvPr/>
        </p:nvSpPr>
        <p:spPr>
          <a:xfrm>
            <a:off x="103234" y="4929915"/>
            <a:ext cx="6587098" cy="213585"/>
          </a:xfrm>
          <a:prstGeom prst="rect">
            <a:avLst/>
          </a:prstGeom>
          <a:noFill/>
        </p:spPr>
        <p:txBody>
          <a:bodyPr wrap="square">
            <a:spAutoFit/>
          </a:bodyPr>
          <a:lstStyle/>
          <a:p>
            <a:r>
              <a:rPr lang="en-US" sz="788" dirty="0"/>
              <a:t>https://www.aihw.gov.au/getmedia/49809836-8ead-4da5-81c4-352fa64df75b/aihw-phe-263.pdf.aspx?inline=true</a:t>
            </a:r>
          </a:p>
        </p:txBody>
      </p:sp>
      <p:sp>
        <p:nvSpPr>
          <p:cNvPr id="8" name="TextBox 7">
            <a:extLst>
              <a:ext uri="{FF2B5EF4-FFF2-40B4-BE49-F238E27FC236}">
                <a16:creationId xmlns:a16="http://schemas.microsoft.com/office/drawing/2014/main" id="{D1FE3544-5A8F-A206-F78A-2DFC0182DE41}"/>
              </a:ext>
            </a:extLst>
          </p:cNvPr>
          <p:cNvSpPr txBox="1"/>
          <p:nvPr/>
        </p:nvSpPr>
        <p:spPr>
          <a:xfrm>
            <a:off x="4492999" y="1873344"/>
            <a:ext cx="25717" cy="196208"/>
          </a:xfrm>
          <a:prstGeom prst="rect">
            <a:avLst/>
          </a:prstGeom>
          <a:noFill/>
        </p:spPr>
        <p:txBody>
          <a:bodyPr wrap="square" rtlCol="0">
            <a:spAutoFit/>
          </a:bodyPr>
          <a:lstStyle/>
          <a:p>
            <a:pPr>
              <a:buClr>
                <a:schemeClr val="tx1"/>
              </a:buClr>
            </a:pPr>
            <a:r>
              <a:rPr lang="en-US" sz="675" dirty="0">
                <a:solidFill>
                  <a:srgbClr val="FF0000"/>
                </a:solidFill>
              </a:rPr>
              <a:t>x</a:t>
            </a:r>
          </a:p>
        </p:txBody>
      </p:sp>
      <p:sp>
        <p:nvSpPr>
          <p:cNvPr id="9" name="TextBox 8">
            <a:extLst>
              <a:ext uri="{FF2B5EF4-FFF2-40B4-BE49-F238E27FC236}">
                <a16:creationId xmlns:a16="http://schemas.microsoft.com/office/drawing/2014/main" id="{C51E5453-4BAE-E946-CF26-C3945F0E8561}"/>
              </a:ext>
            </a:extLst>
          </p:cNvPr>
          <p:cNvSpPr txBox="1"/>
          <p:nvPr/>
        </p:nvSpPr>
        <p:spPr>
          <a:xfrm>
            <a:off x="4306421" y="2327182"/>
            <a:ext cx="25717" cy="196208"/>
          </a:xfrm>
          <a:prstGeom prst="rect">
            <a:avLst/>
          </a:prstGeom>
          <a:noFill/>
        </p:spPr>
        <p:txBody>
          <a:bodyPr wrap="square" rtlCol="0">
            <a:spAutoFit/>
          </a:bodyPr>
          <a:lstStyle/>
          <a:p>
            <a:pPr>
              <a:buClr>
                <a:schemeClr val="tx1"/>
              </a:buClr>
            </a:pPr>
            <a:r>
              <a:rPr lang="en-US" sz="675" dirty="0">
                <a:solidFill>
                  <a:srgbClr val="FF0000"/>
                </a:solidFill>
              </a:rPr>
              <a:t>x</a:t>
            </a:r>
          </a:p>
        </p:txBody>
      </p:sp>
      <p:sp>
        <p:nvSpPr>
          <p:cNvPr id="10" name="TextBox 9">
            <a:extLst>
              <a:ext uri="{FF2B5EF4-FFF2-40B4-BE49-F238E27FC236}">
                <a16:creationId xmlns:a16="http://schemas.microsoft.com/office/drawing/2014/main" id="{32D49FBA-BEB7-26E0-2D01-465EFE1793F5}"/>
              </a:ext>
            </a:extLst>
          </p:cNvPr>
          <p:cNvSpPr txBox="1"/>
          <p:nvPr/>
        </p:nvSpPr>
        <p:spPr>
          <a:xfrm>
            <a:off x="4220696" y="2620153"/>
            <a:ext cx="25717" cy="196208"/>
          </a:xfrm>
          <a:prstGeom prst="rect">
            <a:avLst/>
          </a:prstGeom>
          <a:noFill/>
        </p:spPr>
        <p:txBody>
          <a:bodyPr wrap="square" rtlCol="0">
            <a:spAutoFit/>
          </a:bodyPr>
          <a:lstStyle/>
          <a:p>
            <a:pPr>
              <a:buClr>
                <a:schemeClr val="tx1"/>
              </a:buClr>
            </a:pPr>
            <a:r>
              <a:rPr lang="en-US" sz="675" dirty="0">
                <a:solidFill>
                  <a:srgbClr val="FF0000"/>
                </a:solidFill>
              </a:rPr>
              <a:t>x</a:t>
            </a:r>
          </a:p>
        </p:txBody>
      </p:sp>
      <p:sp>
        <p:nvSpPr>
          <p:cNvPr id="11" name="TextBox 10">
            <a:extLst>
              <a:ext uri="{FF2B5EF4-FFF2-40B4-BE49-F238E27FC236}">
                <a16:creationId xmlns:a16="http://schemas.microsoft.com/office/drawing/2014/main" id="{7A7DB115-B144-5C66-EDBD-C11F65A3B40B}"/>
              </a:ext>
            </a:extLst>
          </p:cNvPr>
          <p:cNvSpPr txBox="1"/>
          <p:nvPr/>
        </p:nvSpPr>
        <p:spPr>
          <a:xfrm>
            <a:off x="3506016" y="2029156"/>
            <a:ext cx="25717" cy="196208"/>
          </a:xfrm>
          <a:prstGeom prst="rect">
            <a:avLst/>
          </a:prstGeom>
          <a:noFill/>
        </p:spPr>
        <p:txBody>
          <a:bodyPr wrap="square" rtlCol="0">
            <a:spAutoFit/>
          </a:bodyPr>
          <a:lstStyle/>
          <a:p>
            <a:pPr>
              <a:buClr>
                <a:schemeClr val="tx1"/>
              </a:buClr>
            </a:pPr>
            <a:r>
              <a:rPr lang="en-US" sz="675" dirty="0">
                <a:solidFill>
                  <a:srgbClr val="FF0000"/>
                </a:solidFill>
              </a:rPr>
              <a:t>x</a:t>
            </a:r>
          </a:p>
        </p:txBody>
      </p:sp>
    </p:spTree>
    <p:extLst>
      <p:ext uri="{BB962C8B-B14F-4D97-AF65-F5344CB8AC3E}">
        <p14:creationId xmlns:p14="http://schemas.microsoft.com/office/powerpoint/2010/main" val="2295933956"/>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E04B4B9C-933C-BD46-D968-3995123FFECD}"/>
              </a:ext>
            </a:extLst>
          </p:cNvPr>
          <p:cNvGraphicFramePr>
            <a:graphicFrameLocks/>
          </p:cNvGraphicFramePr>
          <p:nvPr/>
        </p:nvGraphicFramePr>
        <p:xfrm>
          <a:off x="370332" y="973470"/>
          <a:ext cx="3315541" cy="31019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E1AD8891-56A9-24B9-5778-597CECA70409}"/>
              </a:ext>
            </a:extLst>
          </p:cNvPr>
          <p:cNvGraphicFramePr>
            <a:graphicFrameLocks/>
          </p:cNvGraphicFramePr>
          <p:nvPr/>
        </p:nvGraphicFramePr>
        <p:xfrm>
          <a:off x="3685873" y="973469"/>
          <a:ext cx="2882069" cy="3101907"/>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6FAE5142-FEEF-8C39-D739-404BE5151959}"/>
              </a:ext>
            </a:extLst>
          </p:cNvPr>
          <p:cNvSpPr txBox="1"/>
          <p:nvPr/>
        </p:nvSpPr>
        <p:spPr>
          <a:xfrm>
            <a:off x="0" y="4107584"/>
            <a:ext cx="6763252" cy="646331"/>
          </a:xfrm>
          <a:prstGeom prst="rect">
            <a:avLst/>
          </a:prstGeom>
          <a:solidFill>
            <a:schemeClr val="bg1"/>
          </a:solidFill>
        </p:spPr>
        <p:txBody>
          <a:bodyPr wrap="square">
            <a:spAutoFit/>
          </a:bodyPr>
          <a:lstStyle/>
          <a:p>
            <a:pPr algn="ctr"/>
            <a:r>
              <a:rPr lang="vi-VN" dirty="0">
                <a:latin typeface="+mj-lt"/>
                <a:cs typeface="Arial" panose="020B0604020202020204" pitchFamily="34" charset="0"/>
              </a:rPr>
              <a:t>Năm 2022, Việt Nam có khoảng 23 triệu người dân trên 50 tuổi</a:t>
            </a:r>
            <a:r>
              <a:rPr lang="vi-VN" baseline="30000" dirty="0">
                <a:latin typeface="+mj-lt"/>
                <a:cs typeface="Arial" panose="020B0604020202020204" pitchFamily="34" charset="0"/>
              </a:rPr>
              <a:t>1</a:t>
            </a:r>
            <a:r>
              <a:rPr lang="vi-VN" dirty="0">
                <a:latin typeface="+mj-lt"/>
                <a:cs typeface="Arial" panose="020B0604020202020204" pitchFamily="34" charset="0"/>
              </a:rPr>
              <a:t>, chiếm 21% tổng </a:t>
            </a:r>
            <a:r>
              <a:rPr lang="vi-VN">
                <a:latin typeface="+mj-lt"/>
                <a:cs typeface="Arial" panose="020B0604020202020204" pitchFamily="34" charset="0"/>
              </a:rPr>
              <a:t>dân số</a:t>
            </a:r>
            <a:r>
              <a:rPr lang="en-US">
                <a:latin typeface="+mj-lt"/>
                <a:cs typeface="Arial" panose="020B0604020202020204" pitchFamily="34" charset="0"/>
              </a:rPr>
              <a:t> </a:t>
            </a:r>
            <a:r>
              <a:rPr lang="vi-VN">
                <a:latin typeface="+mj-lt"/>
                <a:cs typeface="Arial" panose="020B0604020202020204" pitchFamily="34" charset="0"/>
              </a:rPr>
              <a:t>và </a:t>
            </a:r>
            <a:r>
              <a:rPr lang="vi-VN" dirty="0">
                <a:latin typeface="+mj-lt"/>
                <a:cs typeface="Arial" panose="020B0604020202020204" pitchFamily="34" charset="0"/>
              </a:rPr>
              <a:t>12,58 triệu người trên 60 tuổi</a:t>
            </a:r>
            <a:r>
              <a:rPr lang="vi-VN" baseline="30000" dirty="0">
                <a:latin typeface="+mj-lt"/>
                <a:cs typeface="Arial" panose="020B0604020202020204" pitchFamily="34" charset="0"/>
              </a:rPr>
              <a:t>2</a:t>
            </a:r>
          </a:p>
        </p:txBody>
      </p:sp>
      <p:sp>
        <p:nvSpPr>
          <p:cNvPr id="5" name="Title 4">
            <a:extLst>
              <a:ext uri="{FF2B5EF4-FFF2-40B4-BE49-F238E27FC236}">
                <a16:creationId xmlns:a16="http://schemas.microsoft.com/office/drawing/2014/main" id="{9AFB293E-3915-6867-C676-B02930DA88E4}"/>
              </a:ext>
            </a:extLst>
          </p:cNvPr>
          <p:cNvSpPr>
            <a:spLocks noGrp="1"/>
          </p:cNvSpPr>
          <p:nvPr>
            <p:ph type="title"/>
          </p:nvPr>
        </p:nvSpPr>
        <p:spPr>
          <a:xfrm>
            <a:off x="266700" y="152400"/>
            <a:ext cx="5882640" cy="577764"/>
          </a:xfrm>
        </p:spPr>
        <p:txBody>
          <a:bodyPr>
            <a:noAutofit/>
          </a:bodyPr>
          <a:lstStyle/>
          <a:p>
            <a:r>
              <a:rPr lang="vi-VN" sz="1800"/>
              <a:t>Dân số người cao tuổi và tình hình bệnh mạn tính tại Việt Nam</a:t>
            </a:r>
          </a:p>
        </p:txBody>
      </p:sp>
      <p:sp>
        <p:nvSpPr>
          <p:cNvPr id="7" name="Text Placeholder 6">
            <a:extLst>
              <a:ext uri="{FF2B5EF4-FFF2-40B4-BE49-F238E27FC236}">
                <a16:creationId xmlns:a16="http://schemas.microsoft.com/office/drawing/2014/main" id="{E066FA2F-96AE-7B62-DD2A-1BA3C68DD3B2}"/>
              </a:ext>
            </a:extLst>
          </p:cNvPr>
          <p:cNvSpPr>
            <a:spLocks noGrp="1"/>
          </p:cNvSpPr>
          <p:nvPr>
            <p:ph type="body" sz="quarter" idx="10"/>
          </p:nvPr>
        </p:nvSpPr>
        <p:spPr/>
        <p:txBody>
          <a:bodyPr/>
          <a:lstStyle/>
          <a:p>
            <a:r>
              <a:rPr lang="vi-VN" u="sng" kern="0">
                <a:solidFill>
                  <a:srgbClr val="6B9F25"/>
                </a:solidFill>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1. Population of Viet Nam 2040 - </a:t>
            </a:r>
            <a:r>
              <a:rPr lang="vi-VN" u="sng" kern="0">
                <a:solidFill>
                  <a:prstClr val="black"/>
                </a:solidFill>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PopulationPyramid.net</a:t>
            </a:r>
            <a:r>
              <a:rPr lang="vi-VN" kern="0">
                <a:solidFill>
                  <a:prstClr val="black"/>
                </a:solidFill>
              </a:rPr>
              <a:t>accessed Apr 2024. 2. </a:t>
            </a:r>
            <a:r>
              <a:rPr lang="vi-VN" kern="0">
                <a:solidFill>
                  <a:srgbClr val="6B9F25"/>
                </a:solidFill>
                <a:hlinkClick r:id="" action="ppaction://noaction">
                  <a:extLst>
                    <a:ext uri="{A12FA001-AC4F-418D-AE19-62706E023703}">
                      <ahyp:hlinkClr xmlns:ahyp="http://schemas.microsoft.com/office/drawing/2018/hyperlinkcolor" val="tx"/>
                    </a:ext>
                  </a:extLst>
                </a:hlinkClick>
              </a:rPr>
              <a:t>nguoi</a:t>
            </a:r>
            <a:r>
              <a:rPr lang="vi-VN" kern="0">
                <a:solidFill>
                  <a:prstClr val="black"/>
                </a:solidFill>
                <a:hlinkClick r:id="rId6">
                  <a:extLst>
                    <a:ext uri="{A12FA001-AC4F-418D-AE19-62706E023703}">
                      <ahyp:hlinkClr xmlns:ahyp="http://schemas.microsoft.com/office/drawing/2018/hyperlinkcolor" val="tx"/>
                    </a:ext>
                  </a:extLst>
                </a:hlinkClick>
              </a:rPr>
              <a:t>_cao_tuoi_vn_report_18.3.pdf (unfpa.org)</a:t>
            </a:r>
            <a:r>
              <a:rPr lang="vi-VN" kern="0">
                <a:solidFill>
                  <a:prstClr val="black"/>
                </a:solidFill>
              </a:rPr>
              <a:t>; accessed Apr 2024. 3.</a:t>
            </a:r>
            <a:r>
              <a:rPr lang="vi-VN" kern="0">
                <a:solidFill>
                  <a:prstClr val="black"/>
                </a:solidFill>
                <a:hlinkClick r:id="rId7">
                  <a:extLst>
                    <a:ext uri="{A12FA001-AC4F-418D-AE19-62706E023703}">
                      <ahyp:hlinkClr xmlns:ahyp="http://schemas.microsoft.com/office/drawing/2018/hyperlinkcolor" val="tx"/>
                    </a:ext>
                  </a:extLst>
                </a:hlinkClick>
              </a:rPr>
              <a:t>About 22 million Vietnamese have chronic diseases (vietnamnet.vn)</a:t>
            </a:r>
            <a:r>
              <a:rPr lang="vi-VN" kern="0">
                <a:solidFill>
                  <a:prstClr val="black"/>
                </a:solidFill>
              </a:rPr>
              <a:t>; accessed Apr 2024. 4,Le, Dung &amp; Giang, Long. (2016). International Journal on Ageing in Developing Countries. 1. 113-132. </a:t>
            </a:r>
          </a:p>
        </p:txBody>
      </p:sp>
    </p:spTree>
    <p:extLst>
      <p:ext uri="{BB962C8B-B14F-4D97-AF65-F5344CB8AC3E}">
        <p14:creationId xmlns:p14="http://schemas.microsoft.com/office/powerpoint/2010/main" val="103391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F16C-0639-A669-1B2F-8CC68C633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35D10D-2316-B1DA-5F35-00ED2E4C7110}"/>
              </a:ext>
            </a:extLst>
          </p:cNvPr>
          <p:cNvSpPr txBox="1">
            <a:spLocks/>
          </p:cNvSpPr>
          <p:nvPr/>
        </p:nvSpPr>
        <p:spPr>
          <a:xfrm>
            <a:off x="205720" y="821752"/>
            <a:ext cx="5837893" cy="257843"/>
          </a:xfrm>
          <a:prstGeom prst="rect">
            <a:avLst/>
          </a:prstGeom>
        </p:spPr>
        <p:txBody>
          <a:bodyPr/>
          <a:lstStyle>
            <a:lvl1pPr algn="l" defTabSz="914332" rtl="0" eaLnBrk="1" latinLnBrk="0" hangingPunct="1">
              <a:lnSpc>
                <a:spcPct val="90000"/>
              </a:lnSpc>
              <a:spcBef>
                <a:spcPct val="0"/>
              </a:spcBef>
              <a:buNone/>
              <a:defRPr sz="2400" b="1" kern="1200" cap="none">
                <a:solidFill>
                  <a:schemeClr val="accent2"/>
                </a:solidFill>
                <a:latin typeface="+mj-lt"/>
                <a:ea typeface="+mj-ea"/>
                <a:cs typeface="+mj-cs"/>
              </a:defRPr>
            </a:lvl1pPr>
          </a:lstStyle>
          <a:p>
            <a:pPr defTabSz="514312">
              <a:defRPr/>
            </a:pPr>
            <a:endParaRPr lang="vi-VN" sz="1350" baseline="30000" dirty="0">
              <a:solidFill>
                <a:srgbClr val="D71920"/>
              </a:solidFill>
              <a:latin typeface="GSK Precision" pitchFamily="2" charset="0"/>
            </a:endParaRPr>
          </a:p>
        </p:txBody>
      </p:sp>
      <p:sp>
        <p:nvSpPr>
          <p:cNvPr id="5" name="Title 4">
            <a:extLst>
              <a:ext uri="{FF2B5EF4-FFF2-40B4-BE49-F238E27FC236}">
                <a16:creationId xmlns:a16="http://schemas.microsoft.com/office/drawing/2014/main" id="{19340517-ADDE-48F2-FBF2-B1804C145ADC}"/>
              </a:ext>
            </a:extLst>
          </p:cNvPr>
          <p:cNvSpPr>
            <a:spLocks noGrp="1"/>
          </p:cNvSpPr>
          <p:nvPr>
            <p:ph type="title"/>
          </p:nvPr>
        </p:nvSpPr>
        <p:spPr>
          <a:xfrm>
            <a:off x="256504" y="215306"/>
            <a:ext cx="5930936" cy="804530"/>
          </a:xfrm>
        </p:spPr>
        <p:txBody>
          <a:bodyPr/>
          <a:lstStyle/>
          <a:p>
            <a:r>
              <a:rPr lang="vi-VN" sz="1400" dirty="0"/>
              <a:t>MỐI LIÊN HỆ GIỮA CÁC BỆNH DO VI RÚT VÀ BỆNH MẠN TÍNH</a:t>
            </a:r>
            <a:br>
              <a:rPr lang="vi-VN" sz="1400" dirty="0"/>
            </a:br>
            <a:r>
              <a:rPr lang="vi-VN" sz="900" b="0" dirty="0"/>
              <a:t>Có mối quan hệ hai chiều giữa các bệnh do virus và các biến chứng liên quan đến các bệnh mạn tính</a:t>
            </a:r>
            <a:r>
              <a:rPr lang="vi-VN" sz="900" b="0" baseline="30000" dirty="0"/>
              <a:t>1–5</a:t>
            </a:r>
          </a:p>
        </p:txBody>
      </p:sp>
      <p:sp>
        <p:nvSpPr>
          <p:cNvPr id="3" name="Text Placeholder 2">
            <a:extLst>
              <a:ext uri="{FF2B5EF4-FFF2-40B4-BE49-F238E27FC236}">
                <a16:creationId xmlns:a16="http://schemas.microsoft.com/office/drawing/2014/main" id="{D9D39A9C-1F4A-44E3-130E-72818982850F}"/>
              </a:ext>
            </a:extLst>
          </p:cNvPr>
          <p:cNvSpPr>
            <a:spLocks noGrp="1"/>
          </p:cNvSpPr>
          <p:nvPr>
            <p:ph type="body" sz="quarter" idx="10"/>
          </p:nvPr>
        </p:nvSpPr>
        <p:spPr>
          <a:xfrm>
            <a:off x="462244" y="4693348"/>
            <a:ext cx="5915025" cy="357378"/>
          </a:xfrm>
        </p:spPr>
        <p:txBody>
          <a:bodyPr/>
          <a:lstStyle/>
          <a:p>
            <a:r>
              <a:rPr lang="en-GB">
                <a:latin typeface="+mj-lt"/>
              </a:rPr>
              <a:t>1. Quinton LJ et al. </a:t>
            </a:r>
            <a:r>
              <a:rPr lang="en-GB" i="1">
                <a:latin typeface="+mj-lt"/>
              </a:rPr>
              <a:t>Physiol Rev </a:t>
            </a:r>
            <a:r>
              <a:rPr lang="en-GB">
                <a:latin typeface="+mj-lt"/>
              </a:rPr>
              <a:t>2018;98:1417–1464. 2. Ivey KS et al. </a:t>
            </a:r>
            <a:r>
              <a:rPr lang="en-GB" i="1">
                <a:latin typeface="+mj-lt"/>
              </a:rPr>
              <a:t>Am Coll Cardiol </a:t>
            </a:r>
            <a:r>
              <a:rPr lang="en-GB">
                <a:latin typeface="+mj-lt"/>
              </a:rPr>
              <a:t>2018;71:1574–1583; 3. Toniolo A et al. </a:t>
            </a:r>
            <a:r>
              <a:rPr lang="en-GB" i="1">
                <a:latin typeface="+mj-lt"/>
              </a:rPr>
              <a:t>Rev Med Microbiol </a:t>
            </a:r>
            <a:r>
              <a:rPr lang="en-GB">
                <a:latin typeface="+mj-lt"/>
              </a:rPr>
              <a:t>2019;30:1–17; 4. Nishiga et al. </a:t>
            </a:r>
            <a:r>
              <a:rPr lang="en-GB" i="1">
                <a:latin typeface="+mj-lt"/>
              </a:rPr>
              <a:t>Nat Rev Cardiol </a:t>
            </a:r>
            <a:r>
              <a:rPr lang="en-GB">
                <a:latin typeface="+mj-lt"/>
              </a:rPr>
              <a:t>2020;17:543–558; 5. Bhat TA et al. </a:t>
            </a:r>
            <a:r>
              <a:rPr lang="en-GB" i="1">
                <a:latin typeface="+mj-lt"/>
              </a:rPr>
              <a:t>Ann Am Thorac Soc </a:t>
            </a:r>
            <a:r>
              <a:rPr lang="en-GB">
                <a:latin typeface="+mj-lt"/>
              </a:rPr>
              <a:t>2015;12(Suppl 2): S169–S175.</a:t>
            </a:r>
          </a:p>
        </p:txBody>
      </p:sp>
      <p:grpSp>
        <p:nvGrpSpPr>
          <p:cNvPr id="6" name="Group 5">
            <a:extLst>
              <a:ext uri="{FF2B5EF4-FFF2-40B4-BE49-F238E27FC236}">
                <a16:creationId xmlns:a16="http://schemas.microsoft.com/office/drawing/2014/main" id="{1A3CE3F0-74DA-9A00-DD0F-3C1BC50D5A04}"/>
              </a:ext>
            </a:extLst>
          </p:cNvPr>
          <p:cNvGrpSpPr/>
          <p:nvPr/>
        </p:nvGrpSpPr>
        <p:grpSpPr>
          <a:xfrm>
            <a:off x="0" y="1079593"/>
            <a:ext cx="6719034" cy="3553995"/>
            <a:chOff x="205720" y="1079594"/>
            <a:chExt cx="6513314" cy="2750997"/>
          </a:xfrm>
        </p:grpSpPr>
        <p:sp>
          <p:nvSpPr>
            <p:cNvPr id="2" name="Subtitle 25">
              <a:extLst>
                <a:ext uri="{FF2B5EF4-FFF2-40B4-BE49-F238E27FC236}">
                  <a16:creationId xmlns:a16="http://schemas.microsoft.com/office/drawing/2014/main" id="{A21F4351-B309-41A6-D2BC-3EB71D77BB9D}"/>
                </a:ext>
              </a:extLst>
            </p:cNvPr>
            <p:cNvSpPr txBox="1">
              <a:spLocks/>
            </p:cNvSpPr>
            <p:nvPr/>
          </p:nvSpPr>
          <p:spPr>
            <a:xfrm>
              <a:off x="205720" y="1079594"/>
              <a:ext cx="6513314" cy="198450"/>
            </a:xfrm>
            <a:prstGeom prst="rect">
              <a:avLst/>
            </a:prstGeom>
          </p:spPr>
          <p:txBody>
            <a:bodyPr/>
            <a:lstStyle>
              <a:lvl1pPr marL="0" indent="0" algn="l" defTabSz="914332" rtl="0" eaLnBrk="1" latinLnBrk="0" hangingPunct="1">
                <a:lnSpc>
                  <a:spcPct val="90000"/>
                </a:lnSpc>
                <a:spcBef>
                  <a:spcPts val="1000"/>
                </a:spcBef>
                <a:buFont typeface="Arial"/>
                <a:buNone/>
                <a:defRPr sz="2000" kern="1200">
                  <a:solidFill>
                    <a:schemeClr val="tx1"/>
                  </a:solidFill>
                  <a:latin typeface="+mn-lt"/>
                  <a:ea typeface="+mn-ea"/>
                  <a:cs typeface="+mn-cs"/>
                </a:defRPr>
              </a:lvl1pPr>
              <a:lvl2pPr marL="171438" indent="-171438"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341289" indent="-166676"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515902" indent="-174613"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682574" indent="-166676" algn="l" defTabSz="914332"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defTabSz="514312">
                <a:spcBef>
                  <a:spcPts val="563"/>
                </a:spcBef>
                <a:defRPr/>
              </a:pPr>
              <a:endParaRPr lang="vi" sz="1125" baseline="30000" dirty="0">
                <a:solidFill>
                  <a:srgbClr val="4C4D4E"/>
                </a:solidFill>
                <a:latin typeface="GSK Precision" pitchFamily="2" charset="0"/>
              </a:endParaRPr>
            </a:p>
          </p:txBody>
        </p:sp>
        <p:sp>
          <p:nvSpPr>
            <p:cNvPr id="134" name="TextBox 133">
              <a:extLst>
                <a:ext uri="{FF2B5EF4-FFF2-40B4-BE49-F238E27FC236}">
                  <a16:creationId xmlns:a16="http://schemas.microsoft.com/office/drawing/2014/main" id="{FEC35137-752F-F09B-BDD9-F22AF664DE67}"/>
                </a:ext>
              </a:extLst>
            </p:cNvPr>
            <p:cNvSpPr txBox="1"/>
            <p:nvPr/>
          </p:nvSpPr>
          <p:spPr>
            <a:xfrm>
              <a:off x="354376" y="2362106"/>
              <a:ext cx="1760901" cy="334707"/>
            </a:xfrm>
            <a:prstGeom prst="rect">
              <a:avLst/>
            </a:prstGeom>
            <a:noFill/>
          </p:spPr>
          <p:txBody>
            <a:bodyPr wrap="square" rtlCol="0">
              <a:spAutoFit/>
            </a:bodyPr>
            <a:lstStyle/>
            <a:p>
              <a:pPr algn="r" defTabSz="514248">
                <a:defRPr/>
              </a:pPr>
              <a:r>
                <a:rPr lang="vi" sz="1575" b="1">
                  <a:solidFill>
                    <a:srgbClr val="DC4133"/>
                  </a:solidFill>
                  <a:latin typeface="+mj-lt"/>
                  <a:cs typeface="Arial"/>
                </a:rPr>
                <a:t>Bệnh do vi rút</a:t>
              </a:r>
            </a:p>
          </p:txBody>
        </p:sp>
        <p:sp>
          <p:nvSpPr>
            <p:cNvPr id="135" name="TextBox 134">
              <a:extLst>
                <a:ext uri="{FF2B5EF4-FFF2-40B4-BE49-F238E27FC236}">
                  <a16:creationId xmlns:a16="http://schemas.microsoft.com/office/drawing/2014/main" id="{EE83C10E-F3AC-EE01-14F1-A93A9065B864}"/>
                </a:ext>
              </a:extLst>
            </p:cNvPr>
            <p:cNvSpPr txBox="1"/>
            <p:nvPr/>
          </p:nvSpPr>
          <p:spPr>
            <a:xfrm>
              <a:off x="4421457" y="2345059"/>
              <a:ext cx="1974300" cy="334707"/>
            </a:xfrm>
            <a:prstGeom prst="rect">
              <a:avLst/>
            </a:prstGeom>
            <a:noFill/>
          </p:spPr>
          <p:txBody>
            <a:bodyPr wrap="square" rtlCol="0">
              <a:spAutoFit/>
            </a:bodyPr>
            <a:lstStyle/>
            <a:p>
              <a:pPr defTabSz="514248">
                <a:defRPr/>
              </a:pPr>
              <a:r>
                <a:rPr lang="vi" sz="1575" b="1" dirty="0">
                  <a:solidFill>
                    <a:srgbClr val="6658A6"/>
                  </a:solidFill>
                  <a:latin typeface="+mj-lt"/>
                  <a:cs typeface="Arial"/>
                </a:rPr>
                <a:t>Bệnh </a:t>
              </a:r>
              <a:r>
                <a:rPr lang="vi-VN" sz="1575" b="1" dirty="0">
                  <a:solidFill>
                    <a:srgbClr val="6658A6"/>
                  </a:solidFill>
                  <a:latin typeface="+mj-lt"/>
                  <a:cs typeface="Arial"/>
                </a:rPr>
                <a:t>mạ</a:t>
              </a:r>
              <a:r>
                <a:rPr lang="vi" sz="1575" b="1" dirty="0">
                  <a:solidFill>
                    <a:srgbClr val="6658A6"/>
                  </a:solidFill>
                  <a:latin typeface="+mj-lt"/>
                  <a:cs typeface="Arial"/>
                </a:rPr>
                <a:t>n tính</a:t>
              </a:r>
            </a:p>
          </p:txBody>
        </p:sp>
        <p:sp>
          <p:nvSpPr>
            <p:cNvPr id="136" name="TextBox 135">
              <a:extLst>
                <a:ext uri="{FF2B5EF4-FFF2-40B4-BE49-F238E27FC236}">
                  <a16:creationId xmlns:a16="http://schemas.microsoft.com/office/drawing/2014/main" id="{155C6342-B196-C396-8B74-0D771DE65BA6}"/>
                </a:ext>
              </a:extLst>
            </p:cNvPr>
            <p:cNvSpPr txBox="1"/>
            <p:nvPr/>
          </p:nvSpPr>
          <p:spPr>
            <a:xfrm>
              <a:off x="4445557" y="2607055"/>
              <a:ext cx="1861574" cy="507831"/>
            </a:xfrm>
            <a:prstGeom prst="rect">
              <a:avLst/>
            </a:prstGeom>
            <a:noFill/>
          </p:spPr>
          <p:txBody>
            <a:bodyPr wrap="square" rtlCol="0">
              <a:spAutoFit/>
            </a:bodyPr>
            <a:lstStyle/>
            <a:p>
              <a:pPr defTabSz="514248">
                <a:defRPr/>
              </a:pPr>
              <a:r>
                <a:rPr lang="vi" sz="900">
                  <a:solidFill>
                    <a:srgbClr val="6658A6"/>
                  </a:solidFill>
                  <a:latin typeface="+mj-lt"/>
                  <a:cs typeface="Arial"/>
                </a:rPr>
                <a:t>ví dụ: bệnh </a:t>
              </a:r>
              <a:r>
                <a:rPr lang="vi-VN" sz="900">
                  <a:solidFill>
                    <a:srgbClr val="6658A6"/>
                  </a:solidFill>
                  <a:latin typeface="+mj-lt"/>
                  <a:cs typeface="Arial"/>
                </a:rPr>
                <a:t>Đái Tháo Đường, bệnh Thận Mạn, bệnh Tim mạch,...</a:t>
              </a:r>
              <a:endParaRPr lang="vi" sz="900">
                <a:solidFill>
                  <a:srgbClr val="6658A6"/>
                </a:solidFill>
                <a:latin typeface="+mj-lt"/>
                <a:cs typeface="Arial"/>
              </a:endParaRPr>
            </a:p>
          </p:txBody>
        </p:sp>
        <p:grpSp>
          <p:nvGrpSpPr>
            <p:cNvPr id="137" name="Group 136">
              <a:extLst>
                <a:ext uri="{FF2B5EF4-FFF2-40B4-BE49-F238E27FC236}">
                  <a16:creationId xmlns:a16="http://schemas.microsoft.com/office/drawing/2014/main" id="{98736B33-10F2-758E-246C-03F03FA1BF8A}"/>
                </a:ext>
              </a:extLst>
            </p:cNvPr>
            <p:cNvGrpSpPr/>
            <p:nvPr/>
          </p:nvGrpSpPr>
          <p:grpSpPr>
            <a:xfrm>
              <a:off x="2325886" y="1222304"/>
              <a:ext cx="1861574" cy="2323139"/>
              <a:chOff x="4119494" y="12387"/>
              <a:chExt cx="3921389" cy="5652308"/>
            </a:xfrm>
          </p:grpSpPr>
          <p:sp>
            <p:nvSpPr>
              <p:cNvPr id="138" name="Arc 137">
                <a:extLst>
                  <a:ext uri="{FF2B5EF4-FFF2-40B4-BE49-F238E27FC236}">
                    <a16:creationId xmlns:a16="http://schemas.microsoft.com/office/drawing/2014/main" id="{CBEE1E34-F0BF-1D80-25A3-78B176586C73}"/>
                  </a:ext>
                </a:extLst>
              </p:cNvPr>
              <p:cNvSpPr/>
              <p:nvPr/>
            </p:nvSpPr>
            <p:spPr>
              <a:xfrm>
                <a:off x="4119494" y="799980"/>
                <a:ext cx="3921389" cy="4864715"/>
              </a:xfrm>
              <a:prstGeom prst="arc">
                <a:avLst>
                  <a:gd name="adj1" fmla="val 11489873"/>
                  <a:gd name="adj2" fmla="val 20984864"/>
                </a:avLst>
              </a:prstGeom>
              <a:noFill/>
              <a:ln w="228600" cap="flat" cmpd="sng" algn="ctr">
                <a:solidFill>
                  <a:srgbClr val="6658A6"/>
                </a:solidFill>
                <a:prstDash val="solid"/>
                <a:tailEnd type="triangle" w="sm" len="sm"/>
              </a:ln>
              <a:effectLst/>
            </p:spPr>
            <p:txBody>
              <a:bodyPr rtlCol="0" anchor="ctr"/>
              <a:lstStyle/>
              <a:p>
                <a:pPr algn="ctr" defTabSz="514248">
                  <a:defRPr/>
                </a:pPr>
                <a:endParaRPr lang="en-GB" sz="900" kern="0">
                  <a:solidFill>
                    <a:srgbClr val="000000"/>
                  </a:solidFill>
                  <a:latin typeface="+mj-lt"/>
                  <a:cs typeface="Arial"/>
                </a:endParaRPr>
              </a:p>
            </p:txBody>
          </p:sp>
          <p:sp>
            <p:nvSpPr>
              <p:cNvPr id="139" name="TextBox 138">
                <a:extLst>
                  <a:ext uri="{FF2B5EF4-FFF2-40B4-BE49-F238E27FC236}">
                    <a16:creationId xmlns:a16="http://schemas.microsoft.com/office/drawing/2014/main" id="{324BD199-C68E-0169-42A2-557B3673D758}"/>
                  </a:ext>
                </a:extLst>
              </p:cNvPr>
              <p:cNvSpPr txBox="1"/>
              <p:nvPr/>
            </p:nvSpPr>
            <p:spPr>
              <a:xfrm>
                <a:off x="4485366" y="12387"/>
                <a:ext cx="3221276" cy="645870"/>
              </a:xfrm>
              <a:prstGeom prst="rect">
                <a:avLst/>
              </a:prstGeom>
              <a:noFill/>
              <a:ln w="31750">
                <a:noFill/>
              </a:ln>
            </p:spPr>
            <p:txBody>
              <a:bodyPr wrap="square" rtlCol="0">
                <a:spAutoFit/>
              </a:bodyPr>
              <a:lstStyle/>
              <a:p>
                <a:pPr algn="ctr" defTabSz="514248">
                  <a:defRPr/>
                </a:pPr>
                <a:r>
                  <a:rPr lang="vi-VN" sz="1125" b="1" kern="0">
                    <a:solidFill>
                      <a:srgbClr val="6658A6"/>
                    </a:solidFill>
                    <a:latin typeface="+mj-lt"/>
                    <a:cs typeface="Arial"/>
                  </a:rPr>
                  <a:t>BIẾN CHỨNG</a:t>
                </a:r>
                <a:endParaRPr lang="vi" sz="1125" b="1" kern="0">
                  <a:solidFill>
                    <a:srgbClr val="6658A6"/>
                  </a:solidFill>
                  <a:latin typeface="+mj-lt"/>
                  <a:cs typeface="Arial"/>
                </a:endParaRPr>
              </a:p>
            </p:txBody>
          </p:sp>
          <p:cxnSp>
            <p:nvCxnSpPr>
              <p:cNvPr id="140" name="Straight Connector 139">
                <a:extLst>
                  <a:ext uri="{FF2B5EF4-FFF2-40B4-BE49-F238E27FC236}">
                    <a16:creationId xmlns:a16="http://schemas.microsoft.com/office/drawing/2014/main" id="{DCE09F17-8F3D-F034-87E2-87AB3DCEBF64}"/>
                  </a:ext>
                </a:extLst>
              </p:cNvPr>
              <p:cNvCxnSpPr>
                <a:cxnSpLocks/>
              </p:cNvCxnSpPr>
              <p:nvPr/>
            </p:nvCxnSpPr>
            <p:spPr>
              <a:xfrm>
                <a:off x="6096000" y="494036"/>
                <a:ext cx="0" cy="376298"/>
              </a:xfrm>
              <a:prstGeom prst="line">
                <a:avLst/>
              </a:prstGeom>
              <a:noFill/>
              <a:ln w="25400" cap="flat" cmpd="sng" algn="ctr">
                <a:solidFill>
                  <a:srgbClr val="6658A6"/>
                </a:solidFill>
                <a:prstDash val="solid"/>
              </a:ln>
              <a:effectLst/>
            </p:spPr>
          </p:cxnSp>
        </p:grpSp>
        <p:sp>
          <p:nvSpPr>
            <p:cNvPr id="141" name="TextBox 140">
              <a:extLst>
                <a:ext uri="{FF2B5EF4-FFF2-40B4-BE49-F238E27FC236}">
                  <a16:creationId xmlns:a16="http://schemas.microsoft.com/office/drawing/2014/main" id="{2369F58F-7A72-E164-2624-6F7982F25A6D}"/>
                </a:ext>
              </a:extLst>
            </p:cNvPr>
            <p:cNvSpPr txBox="1"/>
            <p:nvPr/>
          </p:nvSpPr>
          <p:spPr>
            <a:xfrm>
              <a:off x="462244" y="2626575"/>
              <a:ext cx="1653034" cy="369332"/>
            </a:xfrm>
            <a:prstGeom prst="rect">
              <a:avLst/>
            </a:prstGeom>
            <a:noFill/>
          </p:spPr>
          <p:txBody>
            <a:bodyPr wrap="square" rtlCol="0">
              <a:spAutoFit/>
            </a:bodyPr>
            <a:lstStyle/>
            <a:p>
              <a:pPr algn="r" defTabSz="514248">
                <a:defRPr/>
              </a:pPr>
              <a:r>
                <a:rPr lang="vi" sz="900" dirty="0">
                  <a:solidFill>
                    <a:srgbClr val="DC4133"/>
                  </a:solidFill>
                  <a:latin typeface="+mj-lt"/>
                  <a:cs typeface="Arial"/>
                </a:rPr>
                <a:t>ví dụ: Cúm, </a:t>
              </a:r>
              <a:r>
                <a:rPr lang="vi-VN" sz="900" dirty="0">
                  <a:solidFill>
                    <a:srgbClr val="DC4133"/>
                  </a:solidFill>
                  <a:latin typeface="+mj-lt"/>
                  <a:cs typeface="Arial"/>
                </a:rPr>
                <a:t>RSV, Herpes Zoster, </a:t>
              </a:r>
              <a:r>
                <a:rPr lang="vi" sz="900" dirty="0">
                  <a:solidFill>
                    <a:srgbClr val="DC4133"/>
                  </a:solidFill>
                  <a:cs typeface="Arial"/>
                </a:rPr>
                <a:t>COVID-19</a:t>
              </a:r>
            </a:p>
          </p:txBody>
        </p:sp>
        <p:grpSp>
          <p:nvGrpSpPr>
            <p:cNvPr id="142" name="Group 141">
              <a:extLst>
                <a:ext uri="{FF2B5EF4-FFF2-40B4-BE49-F238E27FC236}">
                  <a16:creationId xmlns:a16="http://schemas.microsoft.com/office/drawing/2014/main" id="{A2F93A52-3F42-1CDA-D091-58BFAE3AAC24}"/>
                </a:ext>
              </a:extLst>
            </p:cNvPr>
            <p:cNvGrpSpPr/>
            <p:nvPr/>
          </p:nvGrpSpPr>
          <p:grpSpPr>
            <a:xfrm>
              <a:off x="2093495" y="1676910"/>
              <a:ext cx="2455645" cy="2153681"/>
              <a:chOff x="3610547" y="1531742"/>
              <a:chExt cx="5172796" cy="5240005"/>
            </a:xfrm>
          </p:grpSpPr>
          <p:sp>
            <p:nvSpPr>
              <p:cNvPr id="143" name="TextBox 142">
                <a:extLst>
                  <a:ext uri="{FF2B5EF4-FFF2-40B4-BE49-F238E27FC236}">
                    <a16:creationId xmlns:a16="http://schemas.microsoft.com/office/drawing/2014/main" id="{12CED535-F2EB-0211-2D2E-FB1643C377FA}"/>
                  </a:ext>
                </a:extLst>
              </p:cNvPr>
              <p:cNvSpPr txBox="1"/>
              <p:nvPr/>
            </p:nvSpPr>
            <p:spPr>
              <a:xfrm>
                <a:off x="3610547" y="6125878"/>
                <a:ext cx="5172796" cy="645869"/>
              </a:xfrm>
              <a:prstGeom prst="rect">
                <a:avLst/>
              </a:prstGeom>
              <a:noFill/>
              <a:ln w="31750">
                <a:noFill/>
              </a:ln>
            </p:spPr>
            <p:txBody>
              <a:bodyPr wrap="square" rtlCol="0">
                <a:spAutoFit/>
              </a:bodyPr>
              <a:lstStyle/>
              <a:p>
                <a:pPr algn="ctr" defTabSz="514248">
                  <a:defRPr/>
                </a:pPr>
                <a:r>
                  <a:rPr lang="vi-VN" sz="1125" b="1" kern="0">
                    <a:solidFill>
                      <a:srgbClr val="DC4133"/>
                    </a:solidFill>
                    <a:latin typeface="+mj-lt"/>
                    <a:cs typeface="Arial"/>
                  </a:rPr>
                  <a:t>ẢNH HƯỞNG / TÍNH NHẠY CẢM</a:t>
                </a:r>
                <a:endParaRPr lang="vi" sz="1125" b="1" kern="0">
                  <a:solidFill>
                    <a:srgbClr val="DC4133"/>
                  </a:solidFill>
                  <a:latin typeface="+mj-lt"/>
                  <a:cs typeface="Arial"/>
                </a:endParaRPr>
              </a:p>
            </p:txBody>
          </p:sp>
          <p:cxnSp>
            <p:nvCxnSpPr>
              <p:cNvPr id="144" name="Straight Connector 143">
                <a:extLst>
                  <a:ext uri="{FF2B5EF4-FFF2-40B4-BE49-F238E27FC236}">
                    <a16:creationId xmlns:a16="http://schemas.microsoft.com/office/drawing/2014/main" id="{53DC6785-781E-C452-3288-57E9DD93529C}"/>
                  </a:ext>
                </a:extLst>
              </p:cNvPr>
              <p:cNvCxnSpPr>
                <a:cxnSpLocks/>
              </p:cNvCxnSpPr>
              <p:nvPr/>
            </p:nvCxnSpPr>
            <p:spPr>
              <a:xfrm>
                <a:off x="6096000" y="5582757"/>
                <a:ext cx="0" cy="376297"/>
              </a:xfrm>
              <a:prstGeom prst="line">
                <a:avLst/>
              </a:prstGeom>
              <a:noFill/>
              <a:ln w="25400" cap="flat" cmpd="sng" algn="ctr">
                <a:solidFill>
                  <a:srgbClr val="DC4133"/>
                </a:solidFill>
                <a:prstDash val="solid"/>
              </a:ln>
              <a:effectLst/>
            </p:spPr>
          </p:cxnSp>
          <p:sp>
            <p:nvSpPr>
              <p:cNvPr id="145" name="Arc 144">
                <a:extLst>
                  <a:ext uri="{FF2B5EF4-FFF2-40B4-BE49-F238E27FC236}">
                    <a16:creationId xmlns:a16="http://schemas.microsoft.com/office/drawing/2014/main" id="{DC0AF4A4-0C03-F516-D6E7-4D42FD6EAC25}"/>
                  </a:ext>
                </a:extLst>
              </p:cNvPr>
              <p:cNvSpPr/>
              <p:nvPr/>
            </p:nvSpPr>
            <p:spPr>
              <a:xfrm flipH="1" flipV="1">
                <a:off x="4207998" y="1531742"/>
                <a:ext cx="3809887" cy="3992319"/>
              </a:xfrm>
              <a:prstGeom prst="arc">
                <a:avLst>
                  <a:gd name="adj1" fmla="val 11132336"/>
                  <a:gd name="adj2" fmla="val 21213509"/>
                </a:avLst>
              </a:prstGeom>
              <a:noFill/>
              <a:ln w="228600" cap="flat" cmpd="sng" algn="ctr">
                <a:solidFill>
                  <a:srgbClr val="DC4133"/>
                </a:solidFill>
                <a:prstDash val="solid"/>
                <a:tailEnd type="triangle" w="sm" len="sm"/>
              </a:ln>
              <a:effectLst/>
            </p:spPr>
            <p:txBody>
              <a:bodyPr rtlCol="0" anchor="ctr"/>
              <a:lstStyle/>
              <a:p>
                <a:pPr algn="ctr" defTabSz="514248">
                  <a:defRPr/>
                </a:pPr>
                <a:endParaRPr lang="en-GB" sz="900" kern="0">
                  <a:solidFill>
                    <a:srgbClr val="000000"/>
                  </a:solidFill>
                  <a:latin typeface="+mj-lt"/>
                  <a:cs typeface="Arial"/>
                </a:endParaRPr>
              </a:p>
            </p:txBody>
          </p:sp>
        </p:grpSp>
        <p:sp>
          <p:nvSpPr>
            <p:cNvPr id="146" name="Oval 145">
              <a:extLst>
                <a:ext uri="{FF2B5EF4-FFF2-40B4-BE49-F238E27FC236}">
                  <a16:creationId xmlns:a16="http://schemas.microsoft.com/office/drawing/2014/main" id="{13D13810-9980-B0D8-869E-828A5BD9CF44}"/>
                </a:ext>
              </a:extLst>
            </p:cNvPr>
            <p:cNvSpPr/>
            <p:nvPr/>
          </p:nvSpPr>
          <p:spPr>
            <a:xfrm>
              <a:off x="4096621" y="2469558"/>
              <a:ext cx="172442" cy="162841"/>
            </a:xfrm>
            <a:prstGeom prst="ellipse">
              <a:avLst/>
            </a:prstGeom>
            <a:solidFill>
              <a:srgbClr val="FFFFFF"/>
            </a:solidFill>
            <a:ln w="25400" cap="flat" cmpd="sng" algn="ctr">
              <a:noFill/>
              <a:prstDash val="solid"/>
            </a:ln>
            <a:effectLst/>
          </p:spPr>
          <p:txBody>
            <a:bodyPr rtlCol="0" anchor="ctr"/>
            <a:lstStyle/>
            <a:p>
              <a:pPr algn="ctr" defTabSz="514248">
                <a:defRPr/>
              </a:pPr>
              <a:endParaRPr lang="en-GB" sz="900" kern="0">
                <a:solidFill>
                  <a:srgbClr val="FFFFFF"/>
                </a:solidFill>
                <a:latin typeface="+mj-lt"/>
                <a:cs typeface="Arial"/>
              </a:endParaRPr>
            </a:p>
          </p:txBody>
        </p:sp>
        <p:cxnSp>
          <p:nvCxnSpPr>
            <p:cNvPr id="147" name="Straight Arrow Connector 146">
              <a:extLst>
                <a:ext uri="{FF2B5EF4-FFF2-40B4-BE49-F238E27FC236}">
                  <a16:creationId xmlns:a16="http://schemas.microsoft.com/office/drawing/2014/main" id="{6E9A5074-E5A7-BB18-6A00-8CDF8BAB8711}"/>
                </a:ext>
              </a:extLst>
            </p:cNvPr>
            <p:cNvCxnSpPr>
              <a:cxnSpLocks/>
            </p:cNvCxnSpPr>
            <p:nvPr/>
          </p:nvCxnSpPr>
          <p:spPr>
            <a:xfrm flipH="1">
              <a:off x="4186327" y="2477366"/>
              <a:ext cx="235130" cy="0"/>
            </a:xfrm>
            <a:prstGeom prst="straightConnector1">
              <a:avLst/>
            </a:prstGeom>
            <a:noFill/>
            <a:ln w="57150" cap="flat" cmpd="sng" algn="ctr">
              <a:solidFill>
                <a:srgbClr val="6658A6">
                  <a:shade val="95000"/>
                  <a:satMod val="105000"/>
                </a:srgbClr>
              </a:solidFill>
              <a:prstDash val="solid"/>
              <a:tailEnd type="oval" w="lg" len="lg"/>
            </a:ln>
            <a:effectLst/>
          </p:spPr>
        </p:cxnSp>
        <p:sp>
          <p:nvSpPr>
            <p:cNvPr id="148" name="Oval 147">
              <a:extLst>
                <a:ext uri="{FF2B5EF4-FFF2-40B4-BE49-F238E27FC236}">
                  <a16:creationId xmlns:a16="http://schemas.microsoft.com/office/drawing/2014/main" id="{CF656982-22C5-AEDE-EA66-79F90E4B9D8F}"/>
                </a:ext>
              </a:extLst>
            </p:cNvPr>
            <p:cNvSpPr/>
            <p:nvPr/>
          </p:nvSpPr>
          <p:spPr>
            <a:xfrm>
              <a:off x="2252661" y="2331755"/>
              <a:ext cx="159165" cy="137803"/>
            </a:xfrm>
            <a:prstGeom prst="ellipse">
              <a:avLst/>
            </a:prstGeom>
            <a:solidFill>
              <a:srgbClr val="FFFFFF"/>
            </a:solidFill>
            <a:ln w="25400" cap="flat" cmpd="sng" algn="ctr">
              <a:noFill/>
              <a:prstDash val="solid"/>
            </a:ln>
            <a:effectLst/>
          </p:spPr>
          <p:txBody>
            <a:bodyPr rtlCol="0" anchor="ctr"/>
            <a:lstStyle/>
            <a:p>
              <a:pPr algn="ctr" defTabSz="514248">
                <a:defRPr/>
              </a:pPr>
              <a:endParaRPr lang="en-GB" sz="900" kern="0">
                <a:solidFill>
                  <a:srgbClr val="FFFFFF"/>
                </a:solidFill>
                <a:latin typeface="+mj-lt"/>
                <a:cs typeface="Arial"/>
              </a:endParaRPr>
            </a:p>
          </p:txBody>
        </p:sp>
        <p:cxnSp>
          <p:nvCxnSpPr>
            <p:cNvPr id="149" name="Straight Arrow Connector 148">
              <a:extLst>
                <a:ext uri="{FF2B5EF4-FFF2-40B4-BE49-F238E27FC236}">
                  <a16:creationId xmlns:a16="http://schemas.microsoft.com/office/drawing/2014/main" id="{B128CBE2-0356-7815-D3B4-1D84B62AC691}"/>
                </a:ext>
              </a:extLst>
            </p:cNvPr>
            <p:cNvCxnSpPr>
              <a:cxnSpLocks/>
            </p:cNvCxnSpPr>
            <p:nvPr/>
          </p:nvCxnSpPr>
          <p:spPr>
            <a:xfrm>
              <a:off x="2093496" y="2477366"/>
              <a:ext cx="235130" cy="0"/>
            </a:xfrm>
            <a:prstGeom prst="straightConnector1">
              <a:avLst/>
            </a:prstGeom>
            <a:noFill/>
            <a:ln w="57150" cap="flat" cmpd="sng" algn="ctr">
              <a:solidFill>
                <a:srgbClr val="DC4133"/>
              </a:solidFill>
              <a:prstDash val="solid"/>
              <a:tailEnd type="oval" w="lg" len="lg"/>
            </a:ln>
            <a:effectLst/>
          </p:spPr>
        </p:cxnSp>
        <p:cxnSp>
          <p:nvCxnSpPr>
            <p:cNvPr id="150" name="Straight Arrow Connector 149">
              <a:extLst>
                <a:ext uri="{FF2B5EF4-FFF2-40B4-BE49-F238E27FC236}">
                  <a16:creationId xmlns:a16="http://schemas.microsoft.com/office/drawing/2014/main" id="{9788A60D-CE2C-7DF5-8480-1120CB510299}"/>
                </a:ext>
              </a:extLst>
            </p:cNvPr>
            <p:cNvCxnSpPr>
              <a:cxnSpLocks/>
            </p:cNvCxnSpPr>
            <p:nvPr/>
          </p:nvCxnSpPr>
          <p:spPr>
            <a:xfrm flipH="1">
              <a:off x="4187461" y="2478209"/>
              <a:ext cx="235130" cy="0"/>
            </a:xfrm>
            <a:prstGeom prst="straightConnector1">
              <a:avLst/>
            </a:prstGeom>
            <a:noFill/>
            <a:ln w="57150" cap="flat" cmpd="sng" algn="ctr">
              <a:solidFill>
                <a:srgbClr val="6658A6"/>
              </a:solidFill>
              <a:prstDash val="solid"/>
              <a:tailEnd type="oval" w="lg" len="lg"/>
            </a:ln>
            <a:effectLst/>
          </p:spPr>
        </p:cxnSp>
        <p:sp>
          <p:nvSpPr>
            <p:cNvPr id="151" name="TextBox 150">
              <a:extLst>
                <a:ext uri="{FF2B5EF4-FFF2-40B4-BE49-F238E27FC236}">
                  <a16:creationId xmlns:a16="http://schemas.microsoft.com/office/drawing/2014/main" id="{E389070F-7367-86F5-52BB-D99C17129FB4}"/>
                </a:ext>
              </a:extLst>
            </p:cNvPr>
            <p:cNvSpPr txBox="1"/>
            <p:nvPr/>
          </p:nvSpPr>
          <p:spPr>
            <a:xfrm>
              <a:off x="2359859" y="1972841"/>
              <a:ext cx="1808641" cy="784830"/>
            </a:xfrm>
            <a:prstGeom prst="rect">
              <a:avLst/>
            </a:prstGeom>
            <a:noFill/>
          </p:spPr>
          <p:txBody>
            <a:bodyPr wrap="square" rtlCol="0">
              <a:spAutoFit/>
            </a:bodyPr>
            <a:lstStyle/>
            <a:p>
              <a:pPr algn="ctr" defTabSz="514248">
                <a:defRPr/>
              </a:pPr>
              <a:r>
                <a:rPr lang="vi" sz="900">
                  <a:solidFill>
                    <a:srgbClr val="000000"/>
                  </a:solidFill>
                  <a:latin typeface="+mj-lt"/>
                  <a:cs typeface="Arial"/>
                </a:rPr>
                <a:t>Cytokine </a:t>
              </a:r>
              <a:r>
                <a:rPr lang="vi-VN" sz="900">
                  <a:solidFill>
                    <a:srgbClr val="000000"/>
                  </a:solidFill>
                  <a:latin typeface="+mj-lt"/>
                  <a:cs typeface="Arial"/>
                </a:rPr>
                <a:t>Viêm</a:t>
              </a:r>
              <a:br>
                <a:rPr lang="en-GB" sz="900">
                  <a:solidFill>
                    <a:srgbClr val="000000"/>
                  </a:solidFill>
                  <a:latin typeface="+mj-lt"/>
                  <a:cs typeface="Arial"/>
                </a:rPr>
              </a:br>
              <a:endParaRPr lang="en-GB" sz="900">
                <a:solidFill>
                  <a:srgbClr val="000000"/>
                </a:solidFill>
                <a:latin typeface="+mj-lt"/>
                <a:cs typeface="Arial"/>
              </a:endParaRPr>
            </a:p>
            <a:p>
              <a:pPr algn="ctr" defTabSz="514248">
                <a:defRPr/>
              </a:pPr>
              <a:r>
                <a:rPr lang="vi-VN" sz="900">
                  <a:solidFill>
                    <a:srgbClr val="000000"/>
                  </a:solidFill>
                  <a:latin typeface="+mj-lt"/>
                  <a:cs typeface="Arial"/>
                </a:rPr>
                <a:t>Tình trạng dễ đông máu</a:t>
              </a:r>
              <a:br>
                <a:rPr lang="en-GB" sz="900">
                  <a:solidFill>
                    <a:srgbClr val="000000"/>
                  </a:solidFill>
                  <a:latin typeface="+mj-lt"/>
                  <a:cs typeface="Arial"/>
                </a:rPr>
              </a:br>
              <a:endParaRPr lang="en-GB" sz="900">
                <a:solidFill>
                  <a:srgbClr val="000000"/>
                </a:solidFill>
                <a:latin typeface="+mj-lt"/>
                <a:cs typeface="Arial"/>
              </a:endParaRPr>
            </a:p>
            <a:p>
              <a:pPr algn="ctr" defTabSz="514350">
                <a:defRPr/>
              </a:pPr>
              <a:r>
                <a:rPr lang="vi-VN" sz="900">
                  <a:solidFill>
                    <a:srgbClr val="000000"/>
                  </a:solidFill>
                  <a:latin typeface="+mj-lt"/>
                  <a:cs typeface="Arial"/>
                </a:rPr>
                <a:t>Sự mất ổn định của mảng bám</a:t>
              </a:r>
              <a:endParaRPr lang="en-US" sz="900">
                <a:solidFill>
                  <a:srgbClr val="000000"/>
                </a:solidFill>
                <a:latin typeface="+mj-lt"/>
                <a:cs typeface="Arial"/>
              </a:endParaRPr>
            </a:p>
          </p:txBody>
        </p:sp>
      </p:grpSp>
    </p:spTree>
    <p:extLst>
      <p:ext uri="{BB962C8B-B14F-4D97-AF65-F5344CB8AC3E}">
        <p14:creationId xmlns:p14="http://schemas.microsoft.com/office/powerpoint/2010/main" val="106326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01BA-FD7A-BB24-9AEC-9FA7EA7D576C}"/>
              </a:ext>
            </a:extLst>
          </p:cNvPr>
          <p:cNvSpPr>
            <a:spLocks noGrp="1"/>
          </p:cNvSpPr>
          <p:nvPr>
            <p:ph type="title"/>
          </p:nvPr>
        </p:nvSpPr>
        <p:spPr>
          <a:xfrm>
            <a:off x="326709" y="146614"/>
            <a:ext cx="5815012" cy="804530"/>
          </a:xfrm>
        </p:spPr>
        <p:txBody>
          <a:bodyPr/>
          <a:lstStyle/>
          <a:p>
            <a:r>
              <a:rPr lang="vi-VN" sz="1400" b="1" dirty="0"/>
              <a:t>BỆNH MẠN TÍNH CÓ THỂ LÀM TĂNG NGUY CƠ VÀ </a:t>
            </a:r>
            <a:r>
              <a:rPr lang="vi-VN" sz="1400" b="1"/>
              <a:t>MỨC </a:t>
            </a:r>
            <a:r>
              <a:rPr lang="en-US" sz="1400" b="1"/>
              <a:t>Đ</a:t>
            </a:r>
            <a:r>
              <a:rPr lang="vi-VN" sz="1400" b="1"/>
              <a:t>Ộ </a:t>
            </a:r>
            <a:r>
              <a:rPr lang="vi-VN" sz="1400" b="1" dirty="0"/>
              <a:t>NGHIÊM TRỌNG CỦA CÁC </a:t>
            </a:r>
            <a:r>
              <a:rPr lang="vi-VN" sz="1400" b="1"/>
              <a:t>BỆNH </a:t>
            </a:r>
            <a:r>
              <a:rPr lang="en-US" sz="1400" b="1"/>
              <a:t>VPD</a:t>
            </a:r>
            <a:r>
              <a:rPr lang="vi-VN" sz="1400" b="1" baseline="30000"/>
              <a:t>1-3</a:t>
            </a:r>
            <a:endParaRPr lang="vi-VN" sz="1400" b="1" baseline="30000" dirty="0"/>
          </a:p>
        </p:txBody>
      </p:sp>
      <p:pic>
        <p:nvPicPr>
          <p:cNvPr id="5" name="Content Placeholder 4">
            <a:extLst>
              <a:ext uri="{FF2B5EF4-FFF2-40B4-BE49-F238E27FC236}">
                <a16:creationId xmlns:a16="http://schemas.microsoft.com/office/drawing/2014/main" id="{EB735DB0-EACB-47D5-B5B6-62D18242675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0387" y="951144"/>
            <a:ext cx="6737227" cy="3684465"/>
          </a:xfrm>
          <a:prstGeom prst="rect">
            <a:avLst/>
          </a:prstGeom>
        </p:spPr>
      </p:pic>
      <p:sp>
        <p:nvSpPr>
          <p:cNvPr id="4" name="Text Placeholder 3">
            <a:extLst>
              <a:ext uri="{FF2B5EF4-FFF2-40B4-BE49-F238E27FC236}">
                <a16:creationId xmlns:a16="http://schemas.microsoft.com/office/drawing/2014/main" id="{15BC559D-DD6A-D740-DB16-01EDB0E537B0}"/>
              </a:ext>
            </a:extLst>
          </p:cNvPr>
          <p:cNvSpPr>
            <a:spLocks noGrp="1"/>
          </p:cNvSpPr>
          <p:nvPr>
            <p:ph type="body" sz="quarter" idx="10"/>
          </p:nvPr>
        </p:nvSpPr>
        <p:spPr/>
        <p:txBody>
          <a:bodyPr>
            <a:noAutofit/>
          </a:bodyPr>
          <a:lstStyle/>
          <a:p>
            <a:pPr marL="6787" defTabSz="685784">
              <a:lnSpc>
                <a:spcPct val="100000"/>
              </a:lnSpc>
              <a:spcBef>
                <a:spcPts val="272"/>
              </a:spcBef>
              <a:buClr>
                <a:srgbClr val="000000"/>
              </a:buClr>
              <a:buSzPts val="1400"/>
              <a:defRPr/>
            </a:pPr>
            <a:r>
              <a:rPr lang="en-US" sz="450" dirty="0">
                <a:solidFill>
                  <a:srgbClr val="000000"/>
                </a:solidFill>
                <a:cs typeface="Noto Sans"/>
              </a:rPr>
              <a:t>COPD=chronic obstructive pulmonary disease</a:t>
            </a:r>
          </a:p>
          <a:p>
            <a:pPr marL="6787" defTabSz="685784">
              <a:lnSpc>
                <a:spcPct val="100000"/>
              </a:lnSpc>
              <a:spcBef>
                <a:spcPts val="272"/>
              </a:spcBef>
              <a:buClr>
                <a:srgbClr val="000000"/>
              </a:buClr>
              <a:buSzPts val="1400"/>
              <a:defRPr/>
            </a:pPr>
            <a:r>
              <a:rPr lang="en-SG" sz="450" dirty="0">
                <a:solidFill>
                  <a:srgbClr val="000000"/>
                </a:solidFill>
                <a:cs typeface="Noto Sans"/>
              </a:rPr>
              <a:t>1.Marra F </a:t>
            </a:r>
            <a:r>
              <a:rPr lang="en-SG" sz="450" i="1" dirty="0">
                <a:solidFill>
                  <a:srgbClr val="000000"/>
                </a:solidFill>
                <a:cs typeface="Noto Sans"/>
              </a:rPr>
              <a:t>et al. </a:t>
            </a:r>
            <a:r>
              <a:rPr lang="en-SG" sz="450" dirty="0">
                <a:solidFill>
                  <a:srgbClr val="000000"/>
                </a:solidFill>
                <a:cs typeface="Noto Sans"/>
              </a:rPr>
              <a:t>Open Forum </a:t>
            </a:r>
            <a:r>
              <a:rPr lang="en-SG" sz="450" dirty="0" err="1">
                <a:solidFill>
                  <a:srgbClr val="000000"/>
                </a:solidFill>
                <a:cs typeface="Noto Sans"/>
              </a:rPr>
              <a:t>Infec</a:t>
            </a:r>
            <a:r>
              <a:rPr lang="en-SG" sz="450" dirty="0">
                <a:solidFill>
                  <a:srgbClr val="000000"/>
                </a:solidFill>
                <a:cs typeface="Noto Sans"/>
              </a:rPr>
              <a:t> Dis 2020;7:1-8</a:t>
            </a:r>
            <a:r>
              <a:rPr lang="en-SG" sz="525" dirty="0">
                <a:solidFill>
                  <a:srgbClr val="000000"/>
                </a:solidFill>
                <a:cs typeface="Noto Sans"/>
              </a:rPr>
              <a:t> </a:t>
            </a:r>
            <a:r>
              <a:rPr lang="en-SG" sz="450" dirty="0">
                <a:solidFill>
                  <a:srgbClr val="000000"/>
                </a:solidFill>
                <a:cs typeface="Noto Sans"/>
              </a:rPr>
              <a:t>2. Huang CT </a:t>
            </a:r>
            <a:r>
              <a:rPr lang="en-SG" sz="450" i="1" dirty="0">
                <a:solidFill>
                  <a:srgbClr val="000000"/>
                </a:solidFill>
                <a:cs typeface="Noto Sans"/>
              </a:rPr>
              <a:t>et al</a:t>
            </a:r>
            <a:r>
              <a:rPr lang="en-SG" sz="450" dirty="0">
                <a:solidFill>
                  <a:srgbClr val="000000"/>
                </a:solidFill>
                <a:cs typeface="Noto Sans"/>
              </a:rPr>
              <a:t>. </a:t>
            </a:r>
            <a:r>
              <a:rPr lang="en-SG" sz="450" i="1" dirty="0">
                <a:solidFill>
                  <a:srgbClr val="000000"/>
                </a:solidFill>
                <a:cs typeface="Noto Sans"/>
              </a:rPr>
              <a:t>J Clin Endocrinol </a:t>
            </a:r>
            <a:r>
              <a:rPr lang="en-SG" sz="450" i="1" dirty="0" err="1">
                <a:solidFill>
                  <a:srgbClr val="000000"/>
                </a:solidFill>
                <a:cs typeface="Noto Sans"/>
              </a:rPr>
              <a:t>Metab</a:t>
            </a:r>
            <a:r>
              <a:rPr lang="en-SG" sz="450" i="1" dirty="0">
                <a:solidFill>
                  <a:srgbClr val="000000"/>
                </a:solidFill>
                <a:cs typeface="Noto Sans"/>
              </a:rPr>
              <a:t> </a:t>
            </a:r>
            <a:r>
              <a:rPr lang="en-SG" sz="450" dirty="0">
                <a:solidFill>
                  <a:srgbClr val="000000"/>
                </a:solidFill>
                <a:cs typeface="Noto Sans"/>
              </a:rPr>
              <a:t>2022;1210/</a:t>
            </a:r>
            <a:r>
              <a:rPr lang="en-SG" sz="450" dirty="0" err="1">
                <a:solidFill>
                  <a:srgbClr val="000000"/>
                </a:solidFill>
                <a:cs typeface="Noto Sans"/>
              </a:rPr>
              <a:t>clinem</a:t>
            </a:r>
            <a:r>
              <a:rPr lang="en-SG" sz="450" dirty="0">
                <a:solidFill>
                  <a:srgbClr val="000000"/>
                </a:solidFill>
                <a:cs typeface="Noto Sans"/>
              </a:rPr>
              <a:t>/dgab675</a:t>
            </a:r>
            <a:r>
              <a:rPr lang="en-SG" sz="525" dirty="0">
                <a:solidFill>
                  <a:srgbClr val="000000"/>
                </a:solidFill>
                <a:cs typeface="Noto Sans"/>
              </a:rPr>
              <a:t> </a:t>
            </a:r>
            <a:r>
              <a:rPr lang="en-SG" sz="450" dirty="0">
                <a:solidFill>
                  <a:srgbClr val="000000"/>
                </a:solidFill>
                <a:cs typeface="Noto Sans"/>
              </a:rPr>
              <a:t>3. CDC. 2024. Key Facts About Influenza (Flu). Accessed February 2025. </a:t>
            </a:r>
          </a:p>
        </p:txBody>
      </p:sp>
    </p:spTree>
    <p:extLst>
      <p:ext uri="{BB962C8B-B14F-4D97-AF65-F5344CB8AC3E}">
        <p14:creationId xmlns:p14="http://schemas.microsoft.com/office/powerpoint/2010/main" val="300168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F54B-C8AA-25C5-D352-9B63BD760C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8EA6FC-7DD8-4AEB-1F6F-D5BBE92B41CF}"/>
              </a:ext>
            </a:extLst>
          </p:cNvPr>
          <p:cNvSpPr>
            <a:spLocks noGrp="1"/>
          </p:cNvSpPr>
          <p:nvPr>
            <p:ph type="title"/>
          </p:nvPr>
        </p:nvSpPr>
        <p:spPr>
          <a:xfrm>
            <a:off x="301126" y="132367"/>
            <a:ext cx="5915023" cy="804530"/>
          </a:xfrm>
        </p:spPr>
        <p:txBody>
          <a:bodyPr>
            <a:normAutofit/>
          </a:bodyPr>
          <a:lstStyle/>
          <a:p>
            <a:pPr algn="ctr"/>
            <a:r>
              <a:rPr lang="vi-VN" sz="1238"/>
              <a:t>VIÊM VÀ RỐI LOẠN CHỨC NĂNG MIỄN DỊCH LIÊN QUAN ĐẾN BỆNH LÝ </a:t>
            </a:r>
            <a:br>
              <a:rPr lang="vi-VN" sz="1238"/>
            </a:br>
            <a:r>
              <a:rPr lang="vi-VN" sz="1238"/>
              <a:t>VÀ NHIỄM TRÙNG CẤP TÍNH GÓP PHẦN GÂY RA HẬU QUẢ NGHIÊM TRỌNG</a:t>
            </a:r>
          </a:p>
        </p:txBody>
      </p:sp>
      <p:sp>
        <p:nvSpPr>
          <p:cNvPr id="7" name="Text Placeholder 2">
            <a:extLst>
              <a:ext uri="{FF2B5EF4-FFF2-40B4-BE49-F238E27FC236}">
                <a16:creationId xmlns:a16="http://schemas.microsoft.com/office/drawing/2014/main" id="{B7B7ABB3-19DD-C102-D745-89BFA387CCBC}"/>
              </a:ext>
            </a:extLst>
          </p:cNvPr>
          <p:cNvSpPr>
            <a:spLocks noGrp="1"/>
          </p:cNvSpPr>
          <p:nvPr>
            <p:ph type="body" sz="quarter" idx="10"/>
          </p:nvPr>
        </p:nvSpPr>
        <p:spPr/>
        <p:txBody>
          <a:bodyPr>
            <a:noAutofit/>
          </a:bodyPr>
          <a:lstStyle/>
          <a:p>
            <a:r>
              <a:rPr lang="vi-VN" noProof="0" dirty="0"/>
              <a:t>CKD, chronic kidney disease</a:t>
            </a:r>
          </a:p>
          <a:p>
            <a:r>
              <a:rPr lang="vi-VN" noProof="0" dirty="0"/>
              <a:t>1. Toniolo A et al. Rev Med Microbiol 2019;30:1–17; 2. Ishigami J, Matsushita K. Clin Exp Nephrol 2019;23:437–447; 3. Madjid M et al. Tex Heart Inst J 2004;31:4–13; 4. Pothineni NV et al. Eur Heart J 2017;38:3195–201</a:t>
            </a:r>
          </a:p>
        </p:txBody>
      </p:sp>
      <p:cxnSp>
        <p:nvCxnSpPr>
          <p:cNvPr id="236" name="Straight Connector 235">
            <a:extLst>
              <a:ext uri="{FF2B5EF4-FFF2-40B4-BE49-F238E27FC236}">
                <a16:creationId xmlns:a16="http://schemas.microsoft.com/office/drawing/2014/main" id="{AAB62425-8758-B7BC-83B6-F630869B40F2}"/>
              </a:ext>
            </a:extLst>
          </p:cNvPr>
          <p:cNvCxnSpPr>
            <a:cxnSpLocks/>
          </p:cNvCxnSpPr>
          <p:nvPr/>
        </p:nvCxnSpPr>
        <p:spPr>
          <a:xfrm>
            <a:off x="2266750" y="1603861"/>
            <a:ext cx="0" cy="1906103"/>
          </a:xfrm>
          <a:prstGeom prst="line">
            <a:avLst/>
          </a:prstGeom>
          <a:ln>
            <a:solidFill>
              <a:schemeClr val="tx1">
                <a:lumMod val="20000"/>
                <a:lumOff val="8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4" name="Group 253">
            <a:extLst>
              <a:ext uri="{FF2B5EF4-FFF2-40B4-BE49-F238E27FC236}">
                <a16:creationId xmlns:a16="http://schemas.microsoft.com/office/drawing/2014/main" id="{2F5AC5B8-2CE7-7799-35FA-A91BD01DAC5F}"/>
              </a:ext>
            </a:extLst>
          </p:cNvPr>
          <p:cNvGrpSpPr/>
          <p:nvPr/>
        </p:nvGrpSpPr>
        <p:grpSpPr>
          <a:xfrm flipH="1">
            <a:off x="2705162" y="1998169"/>
            <a:ext cx="1353669" cy="1355582"/>
            <a:chOff x="3524754" y="2319902"/>
            <a:chExt cx="1519686" cy="1569586"/>
          </a:xfrm>
        </p:grpSpPr>
        <p:grpSp>
          <p:nvGrpSpPr>
            <p:cNvPr id="255" name="Group 254">
              <a:extLst>
                <a:ext uri="{FF2B5EF4-FFF2-40B4-BE49-F238E27FC236}">
                  <a16:creationId xmlns:a16="http://schemas.microsoft.com/office/drawing/2014/main" id="{D60E42E0-4549-DF17-AE4A-6BCBC097E38B}"/>
                </a:ext>
              </a:extLst>
            </p:cNvPr>
            <p:cNvGrpSpPr/>
            <p:nvPr/>
          </p:nvGrpSpPr>
          <p:grpSpPr>
            <a:xfrm>
              <a:off x="3524754" y="2319902"/>
              <a:ext cx="1519686" cy="1569586"/>
              <a:chOff x="4455939" y="2863407"/>
              <a:chExt cx="831100" cy="858390"/>
            </a:xfrm>
          </p:grpSpPr>
          <p:sp>
            <p:nvSpPr>
              <p:cNvPr id="257" name="Oval 256">
                <a:extLst>
                  <a:ext uri="{FF2B5EF4-FFF2-40B4-BE49-F238E27FC236}">
                    <a16:creationId xmlns:a16="http://schemas.microsoft.com/office/drawing/2014/main" id="{0AA6E338-BBBF-B3E9-05DE-1FC8EBC251EB}"/>
                  </a:ext>
                </a:extLst>
              </p:cNvPr>
              <p:cNvSpPr/>
              <p:nvPr/>
            </p:nvSpPr>
            <p:spPr bwMode="auto">
              <a:xfrm rot="199207">
                <a:off x="4455939" y="2863407"/>
                <a:ext cx="831100" cy="858390"/>
              </a:xfrm>
              <a:prstGeom prst="ellipse">
                <a:avLst/>
              </a:prstGeom>
              <a:solidFill>
                <a:srgbClr val="FFCCCC"/>
              </a:solidFill>
              <a:ln w="57150">
                <a:solidFill>
                  <a:srgbClr val="FF7C80"/>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101796" indent="-101796" algn="ctr" defTabSz="514350" eaLnBrk="0" hangingPunct="0">
                  <a:buClr>
                    <a:prstClr val="white"/>
                  </a:buClr>
                  <a:buFont typeface="Arial" pitchFamily="34" charset="0"/>
                  <a:buChar char="–"/>
                </a:pPr>
                <a:endParaRPr lang="vi-VN" sz="750" b="1" kern="0">
                  <a:solidFill>
                    <a:srgbClr val="FFFFFF"/>
                  </a:solidFill>
                  <a:latin typeface="Arial"/>
                </a:endParaRPr>
              </a:p>
            </p:txBody>
          </p:sp>
          <p:sp>
            <p:nvSpPr>
              <p:cNvPr id="258" name="Oval 257">
                <a:extLst>
                  <a:ext uri="{FF2B5EF4-FFF2-40B4-BE49-F238E27FC236}">
                    <a16:creationId xmlns:a16="http://schemas.microsoft.com/office/drawing/2014/main" id="{D8D29FC0-FB3B-B5F8-55DC-3CCB802450B0}"/>
                  </a:ext>
                </a:extLst>
              </p:cNvPr>
              <p:cNvSpPr/>
              <p:nvPr/>
            </p:nvSpPr>
            <p:spPr bwMode="auto">
              <a:xfrm>
                <a:off x="4499430" y="2905805"/>
                <a:ext cx="738601" cy="762854"/>
              </a:xfrm>
              <a:prstGeom prst="ellipse">
                <a:avLst/>
              </a:prstGeom>
              <a:solidFill>
                <a:srgbClr val="FF9966"/>
              </a:solidFill>
              <a:ln w="28575">
                <a:solidFill>
                  <a:srgbClr val="FF996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101796" indent="-101796" algn="ctr" defTabSz="514350" eaLnBrk="0" hangingPunct="0">
                  <a:buClr>
                    <a:prstClr val="white"/>
                  </a:buClr>
                  <a:buFont typeface="Arial" pitchFamily="34" charset="0"/>
                  <a:buChar char="–"/>
                </a:pPr>
                <a:endParaRPr lang="vi-VN" sz="750" b="1" kern="0">
                  <a:solidFill>
                    <a:srgbClr val="FFFFFF"/>
                  </a:solidFill>
                  <a:latin typeface="Arial"/>
                </a:endParaRPr>
              </a:p>
            </p:txBody>
          </p:sp>
        </p:grpSp>
        <p:sp>
          <p:nvSpPr>
            <p:cNvPr id="256" name="Oval 255">
              <a:extLst>
                <a:ext uri="{FF2B5EF4-FFF2-40B4-BE49-F238E27FC236}">
                  <a16:creationId xmlns:a16="http://schemas.microsoft.com/office/drawing/2014/main" id="{F1AF7958-38FE-03D5-A74B-AB767CCA66A7}"/>
                </a:ext>
              </a:extLst>
            </p:cNvPr>
            <p:cNvSpPr/>
            <p:nvPr/>
          </p:nvSpPr>
          <p:spPr bwMode="auto">
            <a:xfrm>
              <a:off x="3676067" y="2473377"/>
              <a:ext cx="1192310" cy="1231462"/>
            </a:xfrm>
            <a:prstGeom prst="ellipse">
              <a:avLst/>
            </a:prstGeom>
            <a:gradFill flip="none" rotWithShape="1">
              <a:gsLst>
                <a:gs pos="0">
                  <a:srgbClr val="FFE5F2">
                    <a:shade val="30000"/>
                    <a:satMod val="115000"/>
                  </a:srgbClr>
                </a:gs>
                <a:gs pos="50000">
                  <a:srgbClr val="FFE5F2">
                    <a:shade val="67500"/>
                    <a:satMod val="115000"/>
                  </a:srgbClr>
                </a:gs>
                <a:gs pos="100000">
                  <a:srgbClr val="FFE5F2">
                    <a:shade val="100000"/>
                    <a:satMod val="115000"/>
                  </a:srgbClr>
                </a:gs>
              </a:gsLst>
              <a:path path="circle">
                <a:fillToRect t="100000" r="100000"/>
              </a:path>
              <a:tileRect l="-100000" b="-100000"/>
            </a:gradFill>
            <a:ln w="10160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101796" indent="-101796" algn="ctr" defTabSz="514350" eaLnBrk="0" hangingPunct="0">
                <a:buClr>
                  <a:prstClr val="white"/>
                </a:buClr>
                <a:buFont typeface="Arial" pitchFamily="34" charset="0"/>
                <a:buChar char="–"/>
              </a:pPr>
              <a:endParaRPr lang="vi-VN" sz="750" b="1" kern="0">
                <a:solidFill>
                  <a:srgbClr val="FFFFFF"/>
                </a:solidFill>
                <a:latin typeface="Arial"/>
              </a:endParaRPr>
            </a:p>
          </p:txBody>
        </p:sp>
      </p:grpSp>
      <p:grpSp>
        <p:nvGrpSpPr>
          <p:cNvPr id="262" name="Group 261">
            <a:extLst>
              <a:ext uri="{FF2B5EF4-FFF2-40B4-BE49-F238E27FC236}">
                <a16:creationId xmlns:a16="http://schemas.microsoft.com/office/drawing/2014/main" id="{E5B730D4-EE6C-17C1-87C8-D797760AB92E}"/>
              </a:ext>
            </a:extLst>
          </p:cNvPr>
          <p:cNvGrpSpPr/>
          <p:nvPr/>
        </p:nvGrpSpPr>
        <p:grpSpPr>
          <a:xfrm rot="17806949" flipH="1">
            <a:off x="4310465" y="1379749"/>
            <a:ext cx="281817" cy="286052"/>
            <a:chOff x="2822741" y="4209294"/>
            <a:chExt cx="991770" cy="1006676"/>
          </a:xfrm>
          <a:solidFill>
            <a:schemeClr val="tx2"/>
          </a:solidFill>
        </p:grpSpPr>
        <p:sp>
          <p:nvSpPr>
            <p:cNvPr id="299" name="Freeform 5">
              <a:extLst>
                <a:ext uri="{FF2B5EF4-FFF2-40B4-BE49-F238E27FC236}">
                  <a16:creationId xmlns:a16="http://schemas.microsoft.com/office/drawing/2014/main" id="{04342A3A-4600-D724-10B2-AAF4136E3009}"/>
                </a:ext>
              </a:extLst>
            </p:cNvPr>
            <p:cNvSpPr/>
            <p:nvPr/>
          </p:nvSpPr>
          <p:spPr>
            <a:xfrm>
              <a:off x="2957209" y="4348264"/>
              <a:ext cx="739302" cy="739302"/>
            </a:xfrm>
            <a:custGeom>
              <a:avLst/>
              <a:gdLst>
                <a:gd name="connsiteX0" fmla="*/ 395994 w 739302"/>
                <a:gd name="connsiteY0" fmla="*/ 536237 h 739302"/>
                <a:gd name="connsiteX1" fmla="*/ 330332 w 739302"/>
                <a:gd name="connsiteY1" fmla="*/ 601899 h 739302"/>
                <a:gd name="connsiteX2" fmla="*/ 395994 w 739302"/>
                <a:gd name="connsiteY2" fmla="*/ 667561 h 739302"/>
                <a:gd name="connsiteX3" fmla="*/ 461656 w 739302"/>
                <a:gd name="connsiteY3" fmla="*/ 601899 h 739302"/>
                <a:gd name="connsiteX4" fmla="*/ 395994 w 739302"/>
                <a:gd name="connsiteY4" fmla="*/ 536237 h 739302"/>
                <a:gd name="connsiteX5" fmla="*/ 537452 w 739302"/>
                <a:gd name="connsiteY5" fmla="*/ 516782 h 739302"/>
                <a:gd name="connsiteX6" fmla="*/ 494893 w 739302"/>
                <a:gd name="connsiteY6" fmla="*/ 559341 h 739302"/>
                <a:gd name="connsiteX7" fmla="*/ 537452 w 739302"/>
                <a:gd name="connsiteY7" fmla="*/ 601900 h 739302"/>
                <a:gd name="connsiteX8" fmla="*/ 580011 w 739302"/>
                <a:gd name="connsiteY8" fmla="*/ 559341 h 739302"/>
                <a:gd name="connsiteX9" fmla="*/ 537452 w 739302"/>
                <a:gd name="connsiteY9" fmla="*/ 516782 h 739302"/>
                <a:gd name="connsiteX10" fmla="*/ 218873 w 739302"/>
                <a:gd name="connsiteY10" fmla="*/ 476654 h 739302"/>
                <a:gd name="connsiteX11" fmla="*/ 153211 w 739302"/>
                <a:gd name="connsiteY11" fmla="*/ 542316 h 739302"/>
                <a:gd name="connsiteX12" fmla="*/ 218873 w 739302"/>
                <a:gd name="connsiteY12" fmla="*/ 607978 h 739302"/>
                <a:gd name="connsiteX13" fmla="*/ 284535 w 739302"/>
                <a:gd name="connsiteY13" fmla="*/ 542316 h 739302"/>
                <a:gd name="connsiteX14" fmla="*/ 218873 w 739302"/>
                <a:gd name="connsiteY14" fmla="*/ 476654 h 739302"/>
                <a:gd name="connsiteX15" fmla="*/ 363571 w 739302"/>
                <a:gd name="connsiteY15" fmla="*/ 393970 h 739302"/>
                <a:gd name="connsiteX16" fmla="*/ 321012 w 739302"/>
                <a:gd name="connsiteY16" fmla="*/ 436529 h 739302"/>
                <a:gd name="connsiteX17" fmla="*/ 363571 w 739302"/>
                <a:gd name="connsiteY17" fmla="*/ 479088 h 739302"/>
                <a:gd name="connsiteX18" fmla="*/ 406130 w 739302"/>
                <a:gd name="connsiteY18" fmla="*/ 436529 h 739302"/>
                <a:gd name="connsiteX19" fmla="*/ 363571 w 739302"/>
                <a:gd name="connsiteY19" fmla="*/ 393970 h 739302"/>
                <a:gd name="connsiteX20" fmla="*/ 554476 w 739302"/>
                <a:gd name="connsiteY20" fmla="*/ 311285 h 739302"/>
                <a:gd name="connsiteX21" fmla="*/ 471791 w 739302"/>
                <a:gd name="connsiteY21" fmla="*/ 393970 h 739302"/>
                <a:gd name="connsiteX22" fmla="*/ 554476 w 739302"/>
                <a:gd name="connsiteY22" fmla="*/ 476655 h 739302"/>
                <a:gd name="connsiteX23" fmla="*/ 637161 w 739302"/>
                <a:gd name="connsiteY23" fmla="*/ 393970 h 739302"/>
                <a:gd name="connsiteX24" fmla="*/ 554476 w 739302"/>
                <a:gd name="connsiteY24" fmla="*/ 311285 h 739302"/>
                <a:gd name="connsiteX25" fmla="*/ 110653 w 739302"/>
                <a:gd name="connsiteY25" fmla="*/ 282102 h 739302"/>
                <a:gd name="connsiteX26" fmla="*/ 68094 w 739302"/>
                <a:gd name="connsiteY26" fmla="*/ 324661 h 739302"/>
                <a:gd name="connsiteX27" fmla="*/ 110653 w 739302"/>
                <a:gd name="connsiteY27" fmla="*/ 367220 h 739302"/>
                <a:gd name="connsiteX28" fmla="*/ 153212 w 739302"/>
                <a:gd name="connsiteY28" fmla="*/ 324661 h 739302"/>
                <a:gd name="connsiteX29" fmla="*/ 110653 w 739302"/>
                <a:gd name="connsiteY29" fmla="*/ 282102 h 739302"/>
                <a:gd name="connsiteX30" fmla="*/ 616489 w 739302"/>
                <a:gd name="connsiteY30" fmla="*/ 206104 h 739302"/>
                <a:gd name="connsiteX31" fmla="*/ 573930 w 739302"/>
                <a:gd name="connsiteY31" fmla="*/ 248663 h 739302"/>
                <a:gd name="connsiteX32" fmla="*/ 616489 w 739302"/>
                <a:gd name="connsiteY32" fmla="*/ 291222 h 739302"/>
                <a:gd name="connsiteX33" fmla="*/ 659048 w 739302"/>
                <a:gd name="connsiteY33" fmla="*/ 248663 h 739302"/>
                <a:gd name="connsiteX34" fmla="*/ 616489 w 739302"/>
                <a:gd name="connsiteY34" fmla="*/ 206104 h 739302"/>
                <a:gd name="connsiteX35" fmla="*/ 286966 w 739302"/>
                <a:gd name="connsiteY35" fmla="*/ 199417 h 739302"/>
                <a:gd name="connsiteX36" fmla="*/ 204281 w 739302"/>
                <a:gd name="connsiteY36" fmla="*/ 282102 h 739302"/>
                <a:gd name="connsiteX37" fmla="*/ 286966 w 739302"/>
                <a:gd name="connsiteY37" fmla="*/ 364787 h 739302"/>
                <a:gd name="connsiteX38" fmla="*/ 369651 w 739302"/>
                <a:gd name="connsiteY38" fmla="*/ 282102 h 739302"/>
                <a:gd name="connsiteX39" fmla="*/ 286966 w 739302"/>
                <a:gd name="connsiteY39" fmla="*/ 199417 h 739302"/>
                <a:gd name="connsiteX40" fmla="*/ 471791 w 739302"/>
                <a:gd name="connsiteY40" fmla="*/ 97276 h 739302"/>
                <a:gd name="connsiteX41" fmla="*/ 406129 w 739302"/>
                <a:gd name="connsiteY41" fmla="*/ 162938 h 739302"/>
                <a:gd name="connsiteX42" fmla="*/ 471791 w 739302"/>
                <a:gd name="connsiteY42" fmla="*/ 228600 h 739302"/>
                <a:gd name="connsiteX43" fmla="*/ 537453 w 739302"/>
                <a:gd name="connsiteY43" fmla="*/ 162938 h 739302"/>
                <a:gd name="connsiteX44" fmla="*/ 471791 w 739302"/>
                <a:gd name="connsiteY44" fmla="*/ 97276 h 739302"/>
                <a:gd name="connsiteX45" fmla="*/ 253323 w 739302"/>
                <a:gd name="connsiteY45" fmla="*/ 68092 h 739302"/>
                <a:gd name="connsiteX46" fmla="*/ 210764 w 739302"/>
                <a:gd name="connsiteY46" fmla="*/ 110651 h 739302"/>
                <a:gd name="connsiteX47" fmla="*/ 253323 w 739302"/>
                <a:gd name="connsiteY47" fmla="*/ 153210 h 739302"/>
                <a:gd name="connsiteX48" fmla="*/ 295882 w 739302"/>
                <a:gd name="connsiteY48" fmla="*/ 110651 h 739302"/>
                <a:gd name="connsiteX49" fmla="*/ 253323 w 739302"/>
                <a:gd name="connsiteY49" fmla="*/ 68092 h 739302"/>
                <a:gd name="connsiteX50" fmla="*/ 369651 w 739302"/>
                <a:gd name="connsiteY50" fmla="*/ 0 h 739302"/>
                <a:gd name="connsiteX51" fmla="*/ 739302 w 739302"/>
                <a:gd name="connsiteY51" fmla="*/ 369651 h 739302"/>
                <a:gd name="connsiteX52" fmla="*/ 369651 w 739302"/>
                <a:gd name="connsiteY52" fmla="*/ 739302 h 739302"/>
                <a:gd name="connsiteX53" fmla="*/ 0 w 739302"/>
                <a:gd name="connsiteY53" fmla="*/ 369651 h 739302"/>
                <a:gd name="connsiteX54" fmla="*/ 369651 w 739302"/>
                <a:gd name="connsiteY54" fmla="*/ 0 h 7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39302" h="739302">
                  <a:moveTo>
                    <a:pt x="395994" y="536237"/>
                  </a:moveTo>
                  <a:cubicBezTo>
                    <a:pt x="359730" y="536237"/>
                    <a:pt x="330332" y="565635"/>
                    <a:pt x="330332" y="601899"/>
                  </a:cubicBezTo>
                  <a:cubicBezTo>
                    <a:pt x="330332" y="638163"/>
                    <a:pt x="359730" y="667561"/>
                    <a:pt x="395994" y="667561"/>
                  </a:cubicBezTo>
                  <a:cubicBezTo>
                    <a:pt x="432258" y="667561"/>
                    <a:pt x="461656" y="638163"/>
                    <a:pt x="461656" y="601899"/>
                  </a:cubicBezTo>
                  <a:cubicBezTo>
                    <a:pt x="461656" y="565635"/>
                    <a:pt x="432258" y="536237"/>
                    <a:pt x="395994" y="536237"/>
                  </a:cubicBezTo>
                  <a:close/>
                  <a:moveTo>
                    <a:pt x="537452" y="516782"/>
                  </a:moveTo>
                  <a:cubicBezTo>
                    <a:pt x="513947" y="516782"/>
                    <a:pt x="494893" y="535836"/>
                    <a:pt x="494893" y="559341"/>
                  </a:cubicBezTo>
                  <a:cubicBezTo>
                    <a:pt x="494893" y="582846"/>
                    <a:pt x="513947" y="601900"/>
                    <a:pt x="537452" y="601900"/>
                  </a:cubicBezTo>
                  <a:cubicBezTo>
                    <a:pt x="560957" y="601900"/>
                    <a:pt x="580011" y="582846"/>
                    <a:pt x="580011" y="559341"/>
                  </a:cubicBezTo>
                  <a:cubicBezTo>
                    <a:pt x="580011" y="535836"/>
                    <a:pt x="560957" y="516782"/>
                    <a:pt x="537452" y="516782"/>
                  </a:cubicBezTo>
                  <a:close/>
                  <a:moveTo>
                    <a:pt x="218873" y="476654"/>
                  </a:moveTo>
                  <a:cubicBezTo>
                    <a:pt x="182609" y="476654"/>
                    <a:pt x="153211" y="506052"/>
                    <a:pt x="153211" y="542316"/>
                  </a:cubicBezTo>
                  <a:cubicBezTo>
                    <a:pt x="153211" y="578580"/>
                    <a:pt x="182609" y="607978"/>
                    <a:pt x="218873" y="607978"/>
                  </a:cubicBezTo>
                  <a:cubicBezTo>
                    <a:pt x="255137" y="607978"/>
                    <a:pt x="284535" y="578580"/>
                    <a:pt x="284535" y="542316"/>
                  </a:cubicBezTo>
                  <a:cubicBezTo>
                    <a:pt x="284535" y="506052"/>
                    <a:pt x="255137" y="476654"/>
                    <a:pt x="218873" y="476654"/>
                  </a:cubicBezTo>
                  <a:close/>
                  <a:moveTo>
                    <a:pt x="363571" y="393970"/>
                  </a:moveTo>
                  <a:cubicBezTo>
                    <a:pt x="340066" y="393970"/>
                    <a:pt x="321012" y="413024"/>
                    <a:pt x="321012" y="436529"/>
                  </a:cubicBezTo>
                  <a:cubicBezTo>
                    <a:pt x="321012" y="460034"/>
                    <a:pt x="340066" y="479088"/>
                    <a:pt x="363571" y="479088"/>
                  </a:cubicBezTo>
                  <a:cubicBezTo>
                    <a:pt x="387076" y="479088"/>
                    <a:pt x="406130" y="460034"/>
                    <a:pt x="406130" y="436529"/>
                  </a:cubicBezTo>
                  <a:cubicBezTo>
                    <a:pt x="406130" y="413024"/>
                    <a:pt x="387076" y="393970"/>
                    <a:pt x="363571" y="393970"/>
                  </a:cubicBezTo>
                  <a:close/>
                  <a:moveTo>
                    <a:pt x="554476" y="311285"/>
                  </a:moveTo>
                  <a:cubicBezTo>
                    <a:pt x="508810" y="311285"/>
                    <a:pt x="471791" y="348304"/>
                    <a:pt x="471791" y="393970"/>
                  </a:cubicBezTo>
                  <a:cubicBezTo>
                    <a:pt x="471791" y="439636"/>
                    <a:pt x="508810" y="476655"/>
                    <a:pt x="554476" y="476655"/>
                  </a:cubicBezTo>
                  <a:cubicBezTo>
                    <a:pt x="600142" y="476655"/>
                    <a:pt x="637161" y="439636"/>
                    <a:pt x="637161" y="393970"/>
                  </a:cubicBezTo>
                  <a:cubicBezTo>
                    <a:pt x="637161" y="348304"/>
                    <a:pt x="600142" y="311285"/>
                    <a:pt x="554476" y="311285"/>
                  </a:cubicBezTo>
                  <a:close/>
                  <a:moveTo>
                    <a:pt x="110653" y="282102"/>
                  </a:moveTo>
                  <a:cubicBezTo>
                    <a:pt x="87148" y="282102"/>
                    <a:pt x="68094" y="301156"/>
                    <a:pt x="68094" y="324661"/>
                  </a:cubicBezTo>
                  <a:cubicBezTo>
                    <a:pt x="68094" y="348166"/>
                    <a:pt x="87148" y="367220"/>
                    <a:pt x="110653" y="367220"/>
                  </a:cubicBezTo>
                  <a:cubicBezTo>
                    <a:pt x="134158" y="367220"/>
                    <a:pt x="153212" y="348166"/>
                    <a:pt x="153212" y="324661"/>
                  </a:cubicBezTo>
                  <a:cubicBezTo>
                    <a:pt x="153212" y="301156"/>
                    <a:pt x="134158" y="282102"/>
                    <a:pt x="110653" y="282102"/>
                  </a:cubicBezTo>
                  <a:close/>
                  <a:moveTo>
                    <a:pt x="616489" y="206104"/>
                  </a:moveTo>
                  <a:cubicBezTo>
                    <a:pt x="592984" y="206104"/>
                    <a:pt x="573930" y="225158"/>
                    <a:pt x="573930" y="248663"/>
                  </a:cubicBezTo>
                  <a:cubicBezTo>
                    <a:pt x="573930" y="272168"/>
                    <a:pt x="592984" y="291222"/>
                    <a:pt x="616489" y="291222"/>
                  </a:cubicBezTo>
                  <a:cubicBezTo>
                    <a:pt x="639994" y="291222"/>
                    <a:pt x="659048" y="272168"/>
                    <a:pt x="659048" y="248663"/>
                  </a:cubicBezTo>
                  <a:cubicBezTo>
                    <a:pt x="659048" y="225158"/>
                    <a:pt x="639994" y="206104"/>
                    <a:pt x="616489" y="206104"/>
                  </a:cubicBezTo>
                  <a:close/>
                  <a:moveTo>
                    <a:pt x="286966" y="199417"/>
                  </a:moveTo>
                  <a:cubicBezTo>
                    <a:pt x="241300" y="199417"/>
                    <a:pt x="204281" y="236436"/>
                    <a:pt x="204281" y="282102"/>
                  </a:cubicBezTo>
                  <a:cubicBezTo>
                    <a:pt x="204281" y="327768"/>
                    <a:pt x="241300" y="364787"/>
                    <a:pt x="286966" y="364787"/>
                  </a:cubicBezTo>
                  <a:cubicBezTo>
                    <a:pt x="332632" y="364787"/>
                    <a:pt x="369651" y="327768"/>
                    <a:pt x="369651" y="282102"/>
                  </a:cubicBezTo>
                  <a:cubicBezTo>
                    <a:pt x="369651" y="236436"/>
                    <a:pt x="332632" y="199417"/>
                    <a:pt x="286966" y="199417"/>
                  </a:cubicBezTo>
                  <a:close/>
                  <a:moveTo>
                    <a:pt x="471791" y="97276"/>
                  </a:moveTo>
                  <a:cubicBezTo>
                    <a:pt x="435527" y="97276"/>
                    <a:pt x="406129" y="126674"/>
                    <a:pt x="406129" y="162938"/>
                  </a:cubicBezTo>
                  <a:cubicBezTo>
                    <a:pt x="406129" y="199202"/>
                    <a:pt x="435527" y="228600"/>
                    <a:pt x="471791" y="228600"/>
                  </a:cubicBezTo>
                  <a:cubicBezTo>
                    <a:pt x="508055" y="228600"/>
                    <a:pt x="537453" y="199202"/>
                    <a:pt x="537453" y="162938"/>
                  </a:cubicBezTo>
                  <a:cubicBezTo>
                    <a:pt x="537453" y="126674"/>
                    <a:pt x="508055" y="97276"/>
                    <a:pt x="471791" y="97276"/>
                  </a:cubicBezTo>
                  <a:close/>
                  <a:moveTo>
                    <a:pt x="253323" y="68092"/>
                  </a:moveTo>
                  <a:cubicBezTo>
                    <a:pt x="229818" y="68092"/>
                    <a:pt x="210764" y="87146"/>
                    <a:pt x="210764" y="110651"/>
                  </a:cubicBezTo>
                  <a:cubicBezTo>
                    <a:pt x="210764" y="134156"/>
                    <a:pt x="229818" y="153210"/>
                    <a:pt x="253323" y="153210"/>
                  </a:cubicBezTo>
                  <a:cubicBezTo>
                    <a:pt x="276828" y="153210"/>
                    <a:pt x="295882" y="134156"/>
                    <a:pt x="295882" y="110651"/>
                  </a:cubicBezTo>
                  <a:cubicBezTo>
                    <a:pt x="295882" y="87146"/>
                    <a:pt x="276828" y="68092"/>
                    <a:pt x="253323" y="68092"/>
                  </a:cubicBezTo>
                  <a:close/>
                  <a:moveTo>
                    <a:pt x="369651" y="0"/>
                  </a:moveTo>
                  <a:cubicBezTo>
                    <a:pt x="573804" y="0"/>
                    <a:pt x="739302" y="165498"/>
                    <a:pt x="739302" y="369651"/>
                  </a:cubicBezTo>
                  <a:cubicBezTo>
                    <a:pt x="739302" y="573804"/>
                    <a:pt x="573804" y="739302"/>
                    <a:pt x="369651" y="739302"/>
                  </a:cubicBezTo>
                  <a:cubicBezTo>
                    <a:pt x="165498" y="739302"/>
                    <a:pt x="0" y="573804"/>
                    <a:pt x="0" y="369651"/>
                  </a:cubicBezTo>
                  <a:cubicBezTo>
                    <a:pt x="0" y="165498"/>
                    <a:pt x="165498" y="0"/>
                    <a:pt x="3696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0" name="Freeform 6">
              <a:extLst>
                <a:ext uri="{FF2B5EF4-FFF2-40B4-BE49-F238E27FC236}">
                  <a16:creationId xmlns:a16="http://schemas.microsoft.com/office/drawing/2014/main" id="{5D88B688-5AFF-CF68-4486-EFF144E6434F}"/>
                </a:ext>
              </a:extLst>
            </p:cNvPr>
            <p:cNvSpPr/>
            <p:nvPr/>
          </p:nvSpPr>
          <p:spPr>
            <a:xfrm>
              <a:off x="3298285" y="4209294"/>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1" name="Freeform 7">
              <a:extLst>
                <a:ext uri="{FF2B5EF4-FFF2-40B4-BE49-F238E27FC236}">
                  <a16:creationId xmlns:a16="http://schemas.microsoft.com/office/drawing/2014/main" id="{D034785B-018F-E300-490F-6B90BE9AC803}"/>
                </a:ext>
              </a:extLst>
            </p:cNvPr>
            <p:cNvSpPr/>
            <p:nvPr/>
          </p:nvSpPr>
          <p:spPr>
            <a:xfrm rot="2040000">
              <a:off x="3450372" y="4260471"/>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2" name="Freeform 8">
              <a:extLst>
                <a:ext uri="{FF2B5EF4-FFF2-40B4-BE49-F238E27FC236}">
                  <a16:creationId xmlns:a16="http://schemas.microsoft.com/office/drawing/2014/main" id="{0C56AE4F-356C-32D7-083F-D78DF5B3B33E}"/>
                </a:ext>
              </a:extLst>
            </p:cNvPr>
            <p:cNvSpPr/>
            <p:nvPr/>
          </p:nvSpPr>
          <p:spPr>
            <a:xfrm rot="3360000">
              <a:off x="3565873" y="4362342"/>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3" name="Freeform 9">
              <a:extLst>
                <a:ext uri="{FF2B5EF4-FFF2-40B4-BE49-F238E27FC236}">
                  <a16:creationId xmlns:a16="http://schemas.microsoft.com/office/drawing/2014/main" id="{02713399-58FD-A51A-4FFC-81E037262B20}"/>
                </a:ext>
              </a:extLst>
            </p:cNvPr>
            <p:cNvSpPr/>
            <p:nvPr/>
          </p:nvSpPr>
          <p:spPr>
            <a:xfrm rot="18780000" flipV="1">
              <a:off x="3566253" y="4898768"/>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4" name="Freeform 10">
              <a:extLst>
                <a:ext uri="{FF2B5EF4-FFF2-40B4-BE49-F238E27FC236}">
                  <a16:creationId xmlns:a16="http://schemas.microsoft.com/office/drawing/2014/main" id="{D07EC709-A1AC-47DA-5CC8-7A74F29CE5D6}"/>
                </a:ext>
              </a:extLst>
            </p:cNvPr>
            <p:cNvSpPr/>
            <p:nvPr/>
          </p:nvSpPr>
          <p:spPr>
            <a:xfrm rot="17640000" flipV="1">
              <a:off x="3647254" y="4774115"/>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5" name="Freeform 11">
              <a:extLst>
                <a:ext uri="{FF2B5EF4-FFF2-40B4-BE49-F238E27FC236}">
                  <a16:creationId xmlns:a16="http://schemas.microsoft.com/office/drawing/2014/main" id="{7BFCD79F-BBB0-FAB4-4BE2-2A32E38DC68E}"/>
                </a:ext>
              </a:extLst>
            </p:cNvPr>
            <p:cNvSpPr/>
            <p:nvPr/>
          </p:nvSpPr>
          <p:spPr>
            <a:xfrm rot="16380000" flipV="1">
              <a:off x="3661463" y="4638678"/>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6" name="Freeform 12">
              <a:extLst>
                <a:ext uri="{FF2B5EF4-FFF2-40B4-BE49-F238E27FC236}">
                  <a16:creationId xmlns:a16="http://schemas.microsoft.com/office/drawing/2014/main" id="{7577E629-CF01-0197-6A30-4F97DA401762}"/>
                </a:ext>
              </a:extLst>
            </p:cNvPr>
            <p:cNvSpPr/>
            <p:nvPr/>
          </p:nvSpPr>
          <p:spPr>
            <a:xfrm rot="15180000" flipV="1">
              <a:off x="3643546" y="4498973"/>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7" name="Freeform 13">
              <a:extLst>
                <a:ext uri="{FF2B5EF4-FFF2-40B4-BE49-F238E27FC236}">
                  <a16:creationId xmlns:a16="http://schemas.microsoft.com/office/drawing/2014/main" id="{EAE36F07-BFE3-CDB0-DAA6-D9ACA47274ED}"/>
                </a:ext>
              </a:extLst>
            </p:cNvPr>
            <p:cNvSpPr/>
            <p:nvPr/>
          </p:nvSpPr>
          <p:spPr>
            <a:xfrm rot="9740977" flipV="1">
              <a:off x="3146640" y="4230406"/>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8" name="Freeform 14">
              <a:extLst>
                <a:ext uri="{FF2B5EF4-FFF2-40B4-BE49-F238E27FC236}">
                  <a16:creationId xmlns:a16="http://schemas.microsoft.com/office/drawing/2014/main" id="{EC5A3143-49ED-5A1B-157D-F58422BD265F}"/>
                </a:ext>
              </a:extLst>
            </p:cNvPr>
            <p:cNvSpPr/>
            <p:nvPr/>
          </p:nvSpPr>
          <p:spPr>
            <a:xfrm rot="10880977">
              <a:off x="3271564" y="5037414"/>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09" name="Freeform 15">
              <a:extLst>
                <a:ext uri="{FF2B5EF4-FFF2-40B4-BE49-F238E27FC236}">
                  <a16:creationId xmlns:a16="http://schemas.microsoft.com/office/drawing/2014/main" id="{7DB21929-C11E-5EE5-CE6F-9216B2A22645}"/>
                </a:ext>
              </a:extLst>
            </p:cNvPr>
            <p:cNvSpPr/>
            <p:nvPr/>
          </p:nvSpPr>
          <p:spPr>
            <a:xfrm rot="9140977">
              <a:off x="3446534" y="4993781"/>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10" name="Freeform 16">
              <a:extLst>
                <a:ext uri="{FF2B5EF4-FFF2-40B4-BE49-F238E27FC236}">
                  <a16:creationId xmlns:a16="http://schemas.microsoft.com/office/drawing/2014/main" id="{E785289B-2688-5ABF-411D-4DBA5D811F15}"/>
                </a:ext>
              </a:extLst>
            </p:cNvPr>
            <p:cNvSpPr/>
            <p:nvPr/>
          </p:nvSpPr>
          <p:spPr>
            <a:xfrm rot="12320977">
              <a:off x="3100491" y="5010739"/>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11" name="Freeform 17">
              <a:extLst>
                <a:ext uri="{FF2B5EF4-FFF2-40B4-BE49-F238E27FC236}">
                  <a16:creationId xmlns:a16="http://schemas.microsoft.com/office/drawing/2014/main" id="{96A7B606-CA0E-68E9-3A05-BA85F6BAD8E1}"/>
                </a:ext>
              </a:extLst>
            </p:cNvPr>
            <p:cNvSpPr/>
            <p:nvPr/>
          </p:nvSpPr>
          <p:spPr>
            <a:xfrm rot="8480977" flipV="1">
              <a:off x="3014998" y="4313213"/>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12" name="Freeform 18">
              <a:extLst>
                <a:ext uri="{FF2B5EF4-FFF2-40B4-BE49-F238E27FC236}">
                  <a16:creationId xmlns:a16="http://schemas.microsoft.com/office/drawing/2014/main" id="{EB93683F-8EB7-FAE1-543A-5B9A056CDB49}"/>
                </a:ext>
              </a:extLst>
            </p:cNvPr>
            <p:cNvSpPr/>
            <p:nvPr/>
          </p:nvSpPr>
          <p:spPr>
            <a:xfrm rot="7220977" flipV="1">
              <a:off x="2906174" y="4442420"/>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13" name="Freeform 19">
              <a:extLst>
                <a:ext uri="{FF2B5EF4-FFF2-40B4-BE49-F238E27FC236}">
                  <a16:creationId xmlns:a16="http://schemas.microsoft.com/office/drawing/2014/main" id="{71DA8980-0EE6-FF86-0A0D-F6654A962695}"/>
                </a:ext>
              </a:extLst>
            </p:cNvPr>
            <p:cNvSpPr/>
            <p:nvPr/>
          </p:nvSpPr>
          <p:spPr>
            <a:xfrm rot="5780977" flipV="1">
              <a:off x="2848249" y="4610724"/>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14" name="Freeform 20">
              <a:extLst>
                <a:ext uri="{FF2B5EF4-FFF2-40B4-BE49-F238E27FC236}">
                  <a16:creationId xmlns:a16="http://schemas.microsoft.com/office/drawing/2014/main" id="{226F5725-432E-B806-4FE6-B2AB2B2636D9}"/>
                </a:ext>
              </a:extLst>
            </p:cNvPr>
            <p:cNvSpPr/>
            <p:nvPr/>
          </p:nvSpPr>
          <p:spPr>
            <a:xfrm rot="4340977" flipV="1">
              <a:off x="2888475" y="4769493"/>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sp>
          <p:nvSpPr>
            <p:cNvPr id="315" name="Freeform 21">
              <a:extLst>
                <a:ext uri="{FF2B5EF4-FFF2-40B4-BE49-F238E27FC236}">
                  <a16:creationId xmlns:a16="http://schemas.microsoft.com/office/drawing/2014/main" id="{E11A6D97-1296-EB0A-E3B0-7DEF696C25A0}"/>
                </a:ext>
              </a:extLst>
            </p:cNvPr>
            <p:cNvSpPr/>
            <p:nvPr/>
          </p:nvSpPr>
          <p:spPr>
            <a:xfrm rot="2720977" flipV="1">
              <a:off x="2976106" y="4906062"/>
              <a:ext cx="127540" cy="178556"/>
            </a:xfrm>
            <a:custGeom>
              <a:avLst/>
              <a:gdLst>
                <a:gd name="connsiteX0" fmla="*/ 79375 w 158750"/>
                <a:gd name="connsiteY0" fmla="*/ 0 h 222250"/>
                <a:gd name="connsiteX1" fmla="*/ 158750 w 158750"/>
                <a:gd name="connsiteY1" fmla="*/ 47625 h 222250"/>
                <a:gd name="connsiteX2" fmla="*/ 110272 w 158750"/>
                <a:gd name="connsiteY2" fmla="*/ 91508 h 222250"/>
                <a:gd name="connsiteX3" fmla="*/ 109199 w 158750"/>
                <a:gd name="connsiteY3" fmla="*/ 91638 h 222250"/>
                <a:gd name="connsiteX4" fmla="*/ 114619 w 158750"/>
                <a:gd name="connsiteY4" fmla="*/ 127000 h 222250"/>
                <a:gd name="connsiteX5" fmla="*/ 79376 w 158750"/>
                <a:gd name="connsiteY5" fmla="*/ 222250 h 222250"/>
                <a:gd name="connsiteX6" fmla="*/ 44133 w 158750"/>
                <a:gd name="connsiteY6" fmla="*/ 127000 h 222250"/>
                <a:gd name="connsiteX7" fmla="*/ 49553 w 158750"/>
                <a:gd name="connsiteY7" fmla="*/ 91638 h 222250"/>
                <a:gd name="connsiteX8" fmla="*/ 48479 w 158750"/>
                <a:gd name="connsiteY8" fmla="*/ 91508 h 222250"/>
                <a:gd name="connsiteX9" fmla="*/ 0 w 158750"/>
                <a:gd name="connsiteY9" fmla="*/ 47625 h 222250"/>
                <a:gd name="connsiteX10" fmla="*/ 79375 w 158750"/>
                <a:gd name="connsiteY10"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 h="222250">
                  <a:moveTo>
                    <a:pt x="79375" y="0"/>
                  </a:moveTo>
                  <a:cubicBezTo>
                    <a:pt x="123213" y="0"/>
                    <a:pt x="158750" y="21322"/>
                    <a:pt x="158750" y="47625"/>
                  </a:cubicBezTo>
                  <a:cubicBezTo>
                    <a:pt x="158750" y="67353"/>
                    <a:pt x="138761" y="84278"/>
                    <a:pt x="110272" y="91508"/>
                  </a:cubicBezTo>
                  <a:lnTo>
                    <a:pt x="109199" y="91638"/>
                  </a:lnTo>
                  <a:lnTo>
                    <a:pt x="114619" y="127000"/>
                  </a:lnTo>
                  <a:cubicBezTo>
                    <a:pt x="114619" y="179605"/>
                    <a:pt x="98840" y="222250"/>
                    <a:pt x="79376" y="222250"/>
                  </a:cubicBezTo>
                  <a:cubicBezTo>
                    <a:pt x="59912" y="222250"/>
                    <a:pt x="44133" y="179605"/>
                    <a:pt x="44133" y="127000"/>
                  </a:cubicBezTo>
                  <a:lnTo>
                    <a:pt x="49553" y="91638"/>
                  </a:lnTo>
                  <a:lnTo>
                    <a:pt x="48479" y="91508"/>
                  </a:lnTo>
                  <a:cubicBezTo>
                    <a:pt x="19989" y="84278"/>
                    <a:pt x="0" y="67353"/>
                    <a:pt x="0" y="47625"/>
                  </a:cubicBezTo>
                  <a:cubicBezTo>
                    <a:pt x="0" y="21322"/>
                    <a:pt x="35537" y="0"/>
                    <a:pt x="79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vi-VN" sz="750">
                <a:solidFill>
                  <a:srgbClr val="FFFFFF"/>
                </a:solidFill>
                <a:latin typeface="Arial"/>
              </a:endParaRPr>
            </a:p>
          </p:txBody>
        </p:sp>
      </p:grpSp>
      <p:sp>
        <p:nvSpPr>
          <p:cNvPr id="261" name="TextBox 260">
            <a:extLst>
              <a:ext uri="{FF2B5EF4-FFF2-40B4-BE49-F238E27FC236}">
                <a16:creationId xmlns:a16="http://schemas.microsoft.com/office/drawing/2014/main" id="{8EB7CC40-FB46-F956-2A43-08C130EA492F}"/>
              </a:ext>
            </a:extLst>
          </p:cNvPr>
          <p:cNvSpPr txBox="1"/>
          <p:nvPr/>
        </p:nvSpPr>
        <p:spPr>
          <a:xfrm flipH="1">
            <a:off x="4026741" y="1664808"/>
            <a:ext cx="849266" cy="333248"/>
          </a:xfrm>
          <a:prstGeom prst="rect">
            <a:avLst/>
          </a:prstGeom>
          <a:noFill/>
        </p:spPr>
        <p:txBody>
          <a:bodyPr wrap="square" rtlCol="0">
            <a:noAutofit/>
          </a:bodyPr>
          <a:lstStyle/>
          <a:p>
            <a:pPr algn="ctr" defTabSz="514350"/>
            <a:r>
              <a:rPr lang="vi-VN" sz="900">
                <a:solidFill>
                  <a:prstClr val="black"/>
                </a:solidFill>
                <a:latin typeface="Arial" panose="020B0604020202020204" pitchFamily="34" charset="0"/>
              </a:rPr>
              <a:t>tác nhân nhiễm khuẩn</a:t>
            </a:r>
          </a:p>
        </p:txBody>
      </p:sp>
      <p:sp>
        <p:nvSpPr>
          <p:cNvPr id="316" name="TextBox 315">
            <a:extLst>
              <a:ext uri="{FF2B5EF4-FFF2-40B4-BE49-F238E27FC236}">
                <a16:creationId xmlns:a16="http://schemas.microsoft.com/office/drawing/2014/main" id="{0423D87F-C0CF-A0B5-F448-6C3B80D3265F}"/>
              </a:ext>
            </a:extLst>
          </p:cNvPr>
          <p:cNvSpPr txBox="1"/>
          <p:nvPr/>
        </p:nvSpPr>
        <p:spPr>
          <a:xfrm flipH="1">
            <a:off x="2325430" y="3072976"/>
            <a:ext cx="642785" cy="288500"/>
          </a:xfrm>
          <a:prstGeom prst="rect">
            <a:avLst/>
          </a:prstGeom>
          <a:noFill/>
        </p:spPr>
        <p:txBody>
          <a:bodyPr wrap="square" rtlCol="0" anchor="ctr">
            <a:noAutofit/>
          </a:bodyPr>
          <a:lstStyle/>
          <a:p>
            <a:pPr algn="ctr" defTabSz="514350"/>
            <a:r>
              <a:rPr lang="vi-VN" sz="675">
                <a:solidFill>
                  <a:prstClr val="black"/>
                </a:solidFill>
                <a:latin typeface="Arial" panose="020B0604020202020204" pitchFamily="34" charset="0"/>
              </a:rPr>
              <a:t>Mặt cắt ngang động mạch</a:t>
            </a:r>
          </a:p>
        </p:txBody>
      </p:sp>
      <p:grpSp>
        <p:nvGrpSpPr>
          <p:cNvPr id="317" name="Group 316">
            <a:extLst>
              <a:ext uri="{FF2B5EF4-FFF2-40B4-BE49-F238E27FC236}">
                <a16:creationId xmlns:a16="http://schemas.microsoft.com/office/drawing/2014/main" id="{6AEE80CF-A52C-FFEC-31FD-E681C5EF2D8B}"/>
              </a:ext>
            </a:extLst>
          </p:cNvPr>
          <p:cNvGrpSpPr/>
          <p:nvPr/>
        </p:nvGrpSpPr>
        <p:grpSpPr>
          <a:xfrm>
            <a:off x="3246613" y="2674226"/>
            <a:ext cx="461612" cy="337482"/>
            <a:chOff x="4980015" y="2890722"/>
            <a:chExt cx="548684" cy="401141"/>
          </a:xfrm>
          <a:solidFill>
            <a:srgbClr val="FFC000"/>
          </a:solidFill>
        </p:grpSpPr>
        <p:grpSp>
          <p:nvGrpSpPr>
            <p:cNvPr id="318" name="Group 317">
              <a:extLst>
                <a:ext uri="{FF2B5EF4-FFF2-40B4-BE49-F238E27FC236}">
                  <a16:creationId xmlns:a16="http://schemas.microsoft.com/office/drawing/2014/main" id="{1FB7524E-F312-2345-4911-3CFF7009FEB6}"/>
                </a:ext>
              </a:extLst>
            </p:cNvPr>
            <p:cNvGrpSpPr/>
            <p:nvPr/>
          </p:nvGrpSpPr>
          <p:grpSpPr>
            <a:xfrm>
              <a:off x="5347142" y="2890722"/>
              <a:ext cx="138220" cy="132836"/>
              <a:chOff x="2467023" y="2164649"/>
              <a:chExt cx="813305" cy="781626"/>
            </a:xfrm>
            <a:grpFill/>
          </p:grpSpPr>
          <p:sp>
            <p:nvSpPr>
              <p:cNvPr id="326" name="Oval 325">
                <a:extLst>
                  <a:ext uri="{FF2B5EF4-FFF2-40B4-BE49-F238E27FC236}">
                    <a16:creationId xmlns:a16="http://schemas.microsoft.com/office/drawing/2014/main" id="{E61783C9-C0D3-9582-6653-D796AAC4020A}"/>
                  </a:ext>
                </a:extLst>
              </p:cNvPr>
              <p:cNvSpPr/>
              <p:nvPr/>
            </p:nvSpPr>
            <p:spPr>
              <a:xfrm>
                <a:off x="2467023" y="2164649"/>
                <a:ext cx="813305" cy="781626"/>
              </a:xfrm>
              <a:prstGeom prst="ellipse">
                <a:avLst/>
              </a:prstGeom>
              <a:solidFill>
                <a:srgbClr val="FFE4AF"/>
              </a:solidFill>
              <a:ln w="28575" cap="flat" cmpd="sng" algn="ctr">
                <a:solidFill>
                  <a:srgbClr val="FFC000"/>
                </a:solidFill>
                <a:prstDash val="solid"/>
              </a:ln>
              <a:effectLst/>
              <a:scene3d>
                <a:camera prst="orthographicFront"/>
                <a:lightRig rig="glow" dir="t"/>
              </a:scene3d>
              <a:sp3d>
                <a:bevelB w="152400" h="50800" prst="softRound"/>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4">
                  <a:defRPr/>
                </a:pPr>
                <a:endParaRPr lang="vi-VN" sz="750">
                  <a:solidFill>
                    <a:srgbClr val="FFFFFF"/>
                  </a:solidFill>
                  <a:latin typeface="Arial"/>
                </a:endParaRPr>
              </a:p>
            </p:txBody>
          </p:sp>
          <p:sp>
            <p:nvSpPr>
              <p:cNvPr id="327" name="Moon 326">
                <a:extLst>
                  <a:ext uri="{FF2B5EF4-FFF2-40B4-BE49-F238E27FC236}">
                    <a16:creationId xmlns:a16="http://schemas.microsoft.com/office/drawing/2014/main" id="{AAFEA9F4-E4DD-13E9-F6A9-8A6A95F56375}"/>
                  </a:ext>
                </a:extLst>
              </p:cNvPr>
              <p:cNvSpPr/>
              <p:nvPr/>
            </p:nvSpPr>
            <p:spPr>
              <a:xfrm>
                <a:off x="2489294" y="2193546"/>
                <a:ext cx="395796" cy="732241"/>
              </a:xfrm>
              <a:prstGeom prst="moon">
                <a:avLst>
                  <a:gd name="adj" fmla="val 66667"/>
                </a:avLst>
              </a:prstGeom>
              <a:grpFill/>
              <a:ln w="28575" cap="flat" cmpd="sng" algn="ctr">
                <a:solidFill>
                  <a:srgbClr val="FFC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4">
                  <a:defRPr/>
                </a:pPr>
                <a:endParaRPr lang="vi-VN" sz="750">
                  <a:solidFill>
                    <a:srgbClr val="FFFFFF"/>
                  </a:solidFill>
                  <a:latin typeface="Arial"/>
                </a:endParaRPr>
              </a:p>
            </p:txBody>
          </p:sp>
        </p:grpSp>
        <p:sp>
          <p:nvSpPr>
            <p:cNvPr id="319" name="Arrow: Right 318">
              <a:extLst>
                <a:ext uri="{FF2B5EF4-FFF2-40B4-BE49-F238E27FC236}">
                  <a16:creationId xmlns:a16="http://schemas.microsoft.com/office/drawing/2014/main" id="{FBCC4461-ACDD-B1BD-A4A0-E976CB580FE4}"/>
                </a:ext>
              </a:extLst>
            </p:cNvPr>
            <p:cNvSpPr/>
            <p:nvPr/>
          </p:nvSpPr>
          <p:spPr bwMode="auto">
            <a:xfrm rot="5400000">
              <a:off x="4902032" y="3059111"/>
              <a:ext cx="251602" cy="95636"/>
            </a:xfrm>
            <a:prstGeom prst="rightArrow">
              <a:avLst>
                <a:gd name="adj1" fmla="val 34672"/>
                <a:gd name="adj2" fmla="val 63924"/>
              </a:avLst>
            </a:prstGeom>
            <a:solidFill>
              <a:schemeClr val="bg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nvGrpSpPr>
            <p:cNvPr id="320" name="Group 319">
              <a:extLst>
                <a:ext uri="{FF2B5EF4-FFF2-40B4-BE49-F238E27FC236}">
                  <a16:creationId xmlns:a16="http://schemas.microsoft.com/office/drawing/2014/main" id="{CEE04140-9396-FD93-FCDC-BDDE8B5DAC16}"/>
                </a:ext>
              </a:extLst>
            </p:cNvPr>
            <p:cNvGrpSpPr/>
            <p:nvPr/>
          </p:nvGrpSpPr>
          <p:grpSpPr>
            <a:xfrm>
              <a:off x="5390479" y="3159027"/>
              <a:ext cx="138220" cy="132836"/>
              <a:chOff x="2467023" y="2164649"/>
              <a:chExt cx="813305" cy="781626"/>
            </a:xfrm>
            <a:grpFill/>
          </p:grpSpPr>
          <p:sp>
            <p:nvSpPr>
              <p:cNvPr id="324" name="Oval 323">
                <a:extLst>
                  <a:ext uri="{FF2B5EF4-FFF2-40B4-BE49-F238E27FC236}">
                    <a16:creationId xmlns:a16="http://schemas.microsoft.com/office/drawing/2014/main" id="{D56FC781-B432-3D83-EF79-BD183BE1B7D1}"/>
                  </a:ext>
                </a:extLst>
              </p:cNvPr>
              <p:cNvSpPr/>
              <p:nvPr/>
            </p:nvSpPr>
            <p:spPr>
              <a:xfrm>
                <a:off x="2467023" y="2164649"/>
                <a:ext cx="813305" cy="781626"/>
              </a:xfrm>
              <a:prstGeom prst="ellipse">
                <a:avLst/>
              </a:prstGeom>
              <a:solidFill>
                <a:srgbClr val="FFE4AF"/>
              </a:solidFill>
              <a:ln w="28575" cap="flat" cmpd="sng" algn="ctr">
                <a:solidFill>
                  <a:srgbClr val="FFC000"/>
                </a:solidFill>
                <a:prstDash val="solid"/>
              </a:ln>
              <a:effectLst/>
              <a:scene3d>
                <a:camera prst="orthographicFront"/>
                <a:lightRig rig="glow" dir="t"/>
              </a:scene3d>
              <a:sp3d>
                <a:bevelB w="152400" h="50800" prst="softRound"/>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4">
                  <a:defRPr/>
                </a:pPr>
                <a:endParaRPr lang="vi-VN" sz="750">
                  <a:solidFill>
                    <a:srgbClr val="FFFFFF"/>
                  </a:solidFill>
                  <a:latin typeface="Arial"/>
                </a:endParaRPr>
              </a:p>
            </p:txBody>
          </p:sp>
          <p:sp>
            <p:nvSpPr>
              <p:cNvPr id="325" name="Moon 324">
                <a:extLst>
                  <a:ext uri="{FF2B5EF4-FFF2-40B4-BE49-F238E27FC236}">
                    <a16:creationId xmlns:a16="http://schemas.microsoft.com/office/drawing/2014/main" id="{1B9F1F1F-EEE9-80A2-1157-DCE0629C8A06}"/>
                  </a:ext>
                </a:extLst>
              </p:cNvPr>
              <p:cNvSpPr/>
              <p:nvPr/>
            </p:nvSpPr>
            <p:spPr>
              <a:xfrm>
                <a:off x="2489294" y="2193546"/>
                <a:ext cx="395796" cy="732241"/>
              </a:xfrm>
              <a:prstGeom prst="moon">
                <a:avLst>
                  <a:gd name="adj" fmla="val 66667"/>
                </a:avLst>
              </a:prstGeom>
              <a:grpFill/>
              <a:ln w="28575" cap="flat" cmpd="sng" algn="ctr">
                <a:solidFill>
                  <a:srgbClr val="FFC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4">
                  <a:defRPr/>
                </a:pPr>
                <a:endParaRPr lang="vi-VN" sz="750">
                  <a:solidFill>
                    <a:srgbClr val="FFFFFF"/>
                  </a:solidFill>
                  <a:latin typeface="Arial"/>
                </a:endParaRPr>
              </a:p>
            </p:txBody>
          </p:sp>
        </p:grpSp>
        <p:grpSp>
          <p:nvGrpSpPr>
            <p:cNvPr id="321" name="Group 320">
              <a:extLst>
                <a:ext uri="{FF2B5EF4-FFF2-40B4-BE49-F238E27FC236}">
                  <a16:creationId xmlns:a16="http://schemas.microsoft.com/office/drawing/2014/main" id="{89A5242F-CE9C-BFAB-D2F2-A67A704E0A5C}"/>
                </a:ext>
              </a:extLst>
            </p:cNvPr>
            <p:cNvGrpSpPr/>
            <p:nvPr/>
          </p:nvGrpSpPr>
          <p:grpSpPr>
            <a:xfrm>
              <a:off x="5182132" y="3061593"/>
              <a:ext cx="138220" cy="132836"/>
              <a:chOff x="2467023" y="2164649"/>
              <a:chExt cx="813305" cy="781626"/>
            </a:xfrm>
            <a:grpFill/>
          </p:grpSpPr>
          <p:sp>
            <p:nvSpPr>
              <p:cNvPr id="322" name="Oval 321">
                <a:extLst>
                  <a:ext uri="{FF2B5EF4-FFF2-40B4-BE49-F238E27FC236}">
                    <a16:creationId xmlns:a16="http://schemas.microsoft.com/office/drawing/2014/main" id="{F40EE06D-EE48-9B99-7D6F-8F80693C86A3}"/>
                  </a:ext>
                </a:extLst>
              </p:cNvPr>
              <p:cNvSpPr/>
              <p:nvPr/>
            </p:nvSpPr>
            <p:spPr>
              <a:xfrm>
                <a:off x="2467023" y="2164649"/>
                <a:ext cx="813305" cy="781626"/>
              </a:xfrm>
              <a:prstGeom prst="ellipse">
                <a:avLst/>
              </a:prstGeom>
              <a:solidFill>
                <a:srgbClr val="FFE4AF"/>
              </a:solidFill>
              <a:ln w="28575" cap="flat" cmpd="sng" algn="ctr">
                <a:solidFill>
                  <a:srgbClr val="FFC000"/>
                </a:solidFill>
                <a:prstDash val="solid"/>
              </a:ln>
              <a:effectLst/>
              <a:scene3d>
                <a:camera prst="orthographicFront"/>
                <a:lightRig rig="glow" dir="t"/>
              </a:scene3d>
              <a:sp3d>
                <a:bevelB w="152400" h="50800" prst="softRound"/>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4">
                  <a:defRPr/>
                </a:pPr>
                <a:endParaRPr lang="vi-VN" sz="750">
                  <a:solidFill>
                    <a:srgbClr val="FFFFFF"/>
                  </a:solidFill>
                  <a:latin typeface="Arial"/>
                </a:endParaRPr>
              </a:p>
            </p:txBody>
          </p:sp>
          <p:sp>
            <p:nvSpPr>
              <p:cNvPr id="323" name="Moon 322">
                <a:extLst>
                  <a:ext uri="{FF2B5EF4-FFF2-40B4-BE49-F238E27FC236}">
                    <a16:creationId xmlns:a16="http://schemas.microsoft.com/office/drawing/2014/main" id="{4ED331E4-135A-3B5A-9576-5F83CBDF0787}"/>
                  </a:ext>
                </a:extLst>
              </p:cNvPr>
              <p:cNvSpPr/>
              <p:nvPr/>
            </p:nvSpPr>
            <p:spPr>
              <a:xfrm>
                <a:off x="2489294" y="2193546"/>
                <a:ext cx="395796" cy="732241"/>
              </a:xfrm>
              <a:prstGeom prst="moon">
                <a:avLst>
                  <a:gd name="adj" fmla="val 66667"/>
                </a:avLst>
              </a:prstGeom>
              <a:grpFill/>
              <a:ln w="28575" cap="flat" cmpd="sng" algn="ctr">
                <a:solidFill>
                  <a:srgbClr val="FFC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4">
                  <a:defRPr/>
                </a:pPr>
                <a:endParaRPr lang="vi-VN" sz="750">
                  <a:solidFill>
                    <a:srgbClr val="FFFFFF"/>
                  </a:solidFill>
                  <a:latin typeface="Arial"/>
                </a:endParaRPr>
              </a:p>
            </p:txBody>
          </p:sp>
        </p:grpSp>
      </p:grpSp>
      <p:grpSp>
        <p:nvGrpSpPr>
          <p:cNvPr id="328" name="Group 327">
            <a:extLst>
              <a:ext uri="{FF2B5EF4-FFF2-40B4-BE49-F238E27FC236}">
                <a16:creationId xmlns:a16="http://schemas.microsoft.com/office/drawing/2014/main" id="{0D7ADF98-4BDE-47F3-D8D8-CC370F448BAC}"/>
              </a:ext>
            </a:extLst>
          </p:cNvPr>
          <p:cNvGrpSpPr/>
          <p:nvPr/>
        </p:nvGrpSpPr>
        <p:grpSpPr>
          <a:xfrm>
            <a:off x="3014324" y="2169933"/>
            <a:ext cx="545139" cy="466615"/>
            <a:chOff x="2590774" y="1720364"/>
            <a:chExt cx="726852" cy="622153"/>
          </a:xfrm>
        </p:grpSpPr>
        <p:grpSp>
          <p:nvGrpSpPr>
            <p:cNvPr id="329" name="Group 328">
              <a:extLst>
                <a:ext uri="{FF2B5EF4-FFF2-40B4-BE49-F238E27FC236}">
                  <a16:creationId xmlns:a16="http://schemas.microsoft.com/office/drawing/2014/main" id="{6978EAAE-D4FD-CD09-7EE3-13BD8E56A761}"/>
                </a:ext>
              </a:extLst>
            </p:cNvPr>
            <p:cNvGrpSpPr/>
            <p:nvPr/>
          </p:nvGrpSpPr>
          <p:grpSpPr>
            <a:xfrm flipH="1">
              <a:off x="2590774" y="1720364"/>
              <a:ext cx="590349" cy="622153"/>
              <a:chOff x="4825947" y="1904876"/>
              <a:chExt cx="592518" cy="624441"/>
            </a:xfrm>
          </p:grpSpPr>
          <p:grpSp>
            <p:nvGrpSpPr>
              <p:cNvPr id="331" name="Group 330">
                <a:extLst>
                  <a:ext uri="{FF2B5EF4-FFF2-40B4-BE49-F238E27FC236}">
                    <a16:creationId xmlns:a16="http://schemas.microsoft.com/office/drawing/2014/main" id="{7679391F-D5C4-99EF-C6E6-210FFAE4BED0}"/>
                  </a:ext>
                </a:extLst>
              </p:cNvPr>
              <p:cNvGrpSpPr/>
              <p:nvPr/>
            </p:nvGrpSpPr>
            <p:grpSpPr>
              <a:xfrm>
                <a:off x="5287629" y="2153073"/>
                <a:ext cx="130836" cy="119132"/>
                <a:chOff x="4708898" y="2242674"/>
                <a:chExt cx="587223" cy="534689"/>
              </a:xfrm>
            </p:grpSpPr>
            <p:sp>
              <p:nvSpPr>
                <p:cNvPr id="348" name="Oval 347">
                  <a:extLst>
                    <a:ext uri="{FF2B5EF4-FFF2-40B4-BE49-F238E27FC236}">
                      <a16:creationId xmlns:a16="http://schemas.microsoft.com/office/drawing/2014/main" id="{22B8EDE7-D9E6-3A55-46B1-A5859D33DE33}"/>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49" name="Oval 348">
                  <a:extLst>
                    <a:ext uri="{FF2B5EF4-FFF2-40B4-BE49-F238E27FC236}">
                      <a16:creationId xmlns:a16="http://schemas.microsoft.com/office/drawing/2014/main" id="{193D35E6-5CAB-5EF3-F23C-2C4E7E35C1B1}"/>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332" name="Group 331">
                <a:extLst>
                  <a:ext uri="{FF2B5EF4-FFF2-40B4-BE49-F238E27FC236}">
                    <a16:creationId xmlns:a16="http://schemas.microsoft.com/office/drawing/2014/main" id="{7A2EF8CB-EBE9-B47A-3A53-EB5205B6192B}"/>
                  </a:ext>
                </a:extLst>
              </p:cNvPr>
              <p:cNvGrpSpPr/>
              <p:nvPr/>
            </p:nvGrpSpPr>
            <p:grpSpPr>
              <a:xfrm>
                <a:off x="4825947" y="2158347"/>
                <a:ext cx="130836" cy="119132"/>
                <a:chOff x="4708898" y="2242674"/>
                <a:chExt cx="587223" cy="534689"/>
              </a:xfrm>
            </p:grpSpPr>
            <p:sp>
              <p:nvSpPr>
                <p:cNvPr id="346" name="Oval 345">
                  <a:extLst>
                    <a:ext uri="{FF2B5EF4-FFF2-40B4-BE49-F238E27FC236}">
                      <a16:creationId xmlns:a16="http://schemas.microsoft.com/office/drawing/2014/main" id="{25565C1E-0F42-E162-5B50-81A6341BE4C9}"/>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47" name="Oval 346">
                  <a:extLst>
                    <a:ext uri="{FF2B5EF4-FFF2-40B4-BE49-F238E27FC236}">
                      <a16:creationId xmlns:a16="http://schemas.microsoft.com/office/drawing/2014/main" id="{780769F4-CCD1-2C55-90D7-1817A8742278}"/>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333" name="Group 332">
                <a:extLst>
                  <a:ext uri="{FF2B5EF4-FFF2-40B4-BE49-F238E27FC236}">
                    <a16:creationId xmlns:a16="http://schemas.microsoft.com/office/drawing/2014/main" id="{D5F3C393-EEA6-E940-C288-B2B7BE8339F2}"/>
                  </a:ext>
                </a:extLst>
              </p:cNvPr>
              <p:cNvGrpSpPr/>
              <p:nvPr/>
            </p:nvGrpSpPr>
            <p:grpSpPr>
              <a:xfrm>
                <a:off x="5243177" y="2387116"/>
                <a:ext cx="130836" cy="119132"/>
                <a:chOff x="4708898" y="2242674"/>
                <a:chExt cx="587223" cy="534689"/>
              </a:xfrm>
            </p:grpSpPr>
            <p:sp>
              <p:nvSpPr>
                <p:cNvPr id="344" name="Oval 343">
                  <a:extLst>
                    <a:ext uri="{FF2B5EF4-FFF2-40B4-BE49-F238E27FC236}">
                      <a16:creationId xmlns:a16="http://schemas.microsoft.com/office/drawing/2014/main" id="{19EE4B34-2DF8-6257-F6D0-CAF06A5100F7}"/>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45" name="Oval 344">
                  <a:extLst>
                    <a:ext uri="{FF2B5EF4-FFF2-40B4-BE49-F238E27FC236}">
                      <a16:creationId xmlns:a16="http://schemas.microsoft.com/office/drawing/2014/main" id="{C28D63A2-AA46-F960-175F-D68C2B2A6F61}"/>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334" name="Group 333">
                <a:extLst>
                  <a:ext uri="{FF2B5EF4-FFF2-40B4-BE49-F238E27FC236}">
                    <a16:creationId xmlns:a16="http://schemas.microsoft.com/office/drawing/2014/main" id="{09B375A1-13B2-C291-EC4D-751D91F61311}"/>
                  </a:ext>
                </a:extLst>
              </p:cNvPr>
              <p:cNvGrpSpPr/>
              <p:nvPr/>
            </p:nvGrpSpPr>
            <p:grpSpPr>
              <a:xfrm>
                <a:off x="5085367" y="2177294"/>
                <a:ext cx="130836" cy="119132"/>
                <a:chOff x="4708898" y="2242674"/>
                <a:chExt cx="587223" cy="534689"/>
              </a:xfrm>
            </p:grpSpPr>
            <p:sp>
              <p:nvSpPr>
                <p:cNvPr id="342" name="Oval 341">
                  <a:extLst>
                    <a:ext uri="{FF2B5EF4-FFF2-40B4-BE49-F238E27FC236}">
                      <a16:creationId xmlns:a16="http://schemas.microsoft.com/office/drawing/2014/main" id="{A38EE903-257B-1E87-C4F2-6A7696717C92}"/>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43" name="Oval 342">
                  <a:extLst>
                    <a:ext uri="{FF2B5EF4-FFF2-40B4-BE49-F238E27FC236}">
                      <a16:creationId xmlns:a16="http://schemas.microsoft.com/office/drawing/2014/main" id="{DBF2FFE4-8A38-E8B0-4504-7A502B42DC2D}"/>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sp>
            <p:nvSpPr>
              <p:cNvPr id="335" name="Oval 334">
                <a:extLst>
                  <a:ext uri="{FF2B5EF4-FFF2-40B4-BE49-F238E27FC236}">
                    <a16:creationId xmlns:a16="http://schemas.microsoft.com/office/drawing/2014/main" id="{B83B179C-8102-4C9E-9C24-F31EF95AFA16}"/>
                  </a:ext>
                </a:extLst>
              </p:cNvPr>
              <p:cNvSpPr/>
              <p:nvPr/>
            </p:nvSpPr>
            <p:spPr bwMode="auto">
              <a:xfrm flipV="1">
                <a:off x="5085367" y="2335442"/>
                <a:ext cx="94045" cy="85632"/>
              </a:xfrm>
              <a:prstGeom prst="ellipse">
                <a:avLst/>
              </a:prstGeom>
              <a:solidFill>
                <a:schemeClr val="accent6">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36" name="Oval 335">
                <a:extLst>
                  <a:ext uri="{FF2B5EF4-FFF2-40B4-BE49-F238E27FC236}">
                    <a16:creationId xmlns:a16="http://schemas.microsoft.com/office/drawing/2014/main" id="{DD87E2BB-7642-EDFD-DF81-BE402965D925}"/>
                  </a:ext>
                </a:extLst>
              </p:cNvPr>
              <p:cNvSpPr/>
              <p:nvPr/>
            </p:nvSpPr>
            <p:spPr bwMode="auto">
              <a:xfrm flipV="1">
                <a:off x="5161880" y="2063272"/>
                <a:ext cx="94045" cy="85632"/>
              </a:xfrm>
              <a:prstGeom prst="ellipse">
                <a:avLst/>
              </a:prstGeom>
              <a:solidFill>
                <a:schemeClr val="accent6">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37" name="Oval 336">
                <a:extLst>
                  <a:ext uri="{FF2B5EF4-FFF2-40B4-BE49-F238E27FC236}">
                    <a16:creationId xmlns:a16="http://schemas.microsoft.com/office/drawing/2014/main" id="{0D89493A-5C15-9E0B-C64A-72043A9596BF}"/>
                  </a:ext>
                </a:extLst>
              </p:cNvPr>
              <p:cNvSpPr/>
              <p:nvPr/>
            </p:nvSpPr>
            <p:spPr bwMode="auto">
              <a:xfrm flipV="1">
                <a:off x="4866343" y="2443685"/>
                <a:ext cx="94045" cy="85632"/>
              </a:xfrm>
              <a:prstGeom prst="ellipse">
                <a:avLst/>
              </a:prstGeom>
              <a:solidFill>
                <a:schemeClr val="accent6">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38" name="Oval 337">
                <a:extLst>
                  <a:ext uri="{FF2B5EF4-FFF2-40B4-BE49-F238E27FC236}">
                    <a16:creationId xmlns:a16="http://schemas.microsoft.com/office/drawing/2014/main" id="{F5315607-43F9-F1C4-6297-6F313E399531}"/>
                  </a:ext>
                </a:extLst>
              </p:cNvPr>
              <p:cNvSpPr/>
              <p:nvPr/>
            </p:nvSpPr>
            <p:spPr bwMode="auto">
              <a:xfrm flipV="1">
                <a:off x="4931737" y="1998830"/>
                <a:ext cx="94045" cy="85632"/>
              </a:xfrm>
              <a:prstGeom prst="ellipse">
                <a:avLst/>
              </a:prstGeom>
              <a:solidFill>
                <a:schemeClr val="accent6">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nvGrpSpPr>
              <p:cNvPr id="339" name="Group 338">
                <a:extLst>
                  <a:ext uri="{FF2B5EF4-FFF2-40B4-BE49-F238E27FC236}">
                    <a16:creationId xmlns:a16="http://schemas.microsoft.com/office/drawing/2014/main" id="{58A2B507-4509-82CB-0DAD-4A4AE00AA7CF}"/>
                  </a:ext>
                </a:extLst>
              </p:cNvPr>
              <p:cNvGrpSpPr/>
              <p:nvPr/>
            </p:nvGrpSpPr>
            <p:grpSpPr>
              <a:xfrm>
                <a:off x="5055373" y="1904876"/>
                <a:ext cx="130836" cy="119132"/>
                <a:chOff x="4708898" y="2242674"/>
                <a:chExt cx="587223" cy="534689"/>
              </a:xfrm>
            </p:grpSpPr>
            <p:sp>
              <p:nvSpPr>
                <p:cNvPr id="340" name="Oval 339">
                  <a:extLst>
                    <a:ext uri="{FF2B5EF4-FFF2-40B4-BE49-F238E27FC236}">
                      <a16:creationId xmlns:a16="http://schemas.microsoft.com/office/drawing/2014/main" id="{5141E7CB-58DD-559E-9FB2-06FE257C4497}"/>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341" name="Oval 340">
                  <a:extLst>
                    <a:ext uri="{FF2B5EF4-FFF2-40B4-BE49-F238E27FC236}">
                      <a16:creationId xmlns:a16="http://schemas.microsoft.com/office/drawing/2014/main" id="{E952BEF7-E6AB-84EB-FAB4-ABD7FD5CD457}"/>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sp>
          <p:nvSpPr>
            <p:cNvPr id="330" name="Arrow: Right 329">
              <a:extLst>
                <a:ext uri="{FF2B5EF4-FFF2-40B4-BE49-F238E27FC236}">
                  <a16:creationId xmlns:a16="http://schemas.microsoft.com/office/drawing/2014/main" id="{8E858722-5787-0CA0-4024-573E6A947633}"/>
                </a:ext>
              </a:extLst>
            </p:cNvPr>
            <p:cNvSpPr/>
            <p:nvPr/>
          </p:nvSpPr>
          <p:spPr bwMode="auto">
            <a:xfrm rot="5400000" flipH="1" flipV="1">
              <a:off x="3122870" y="1966520"/>
              <a:ext cx="282233" cy="107279"/>
            </a:xfrm>
            <a:prstGeom prst="rightArrow">
              <a:avLst>
                <a:gd name="adj1" fmla="val 34672"/>
                <a:gd name="adj2" fmla="val 63924"/>
              </a:avLst>
            </a:prstGeom>
            <a:solidFill>
              <a:schemeClr val="bg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350" name="Group 349">
            <a:extLst>
              <a:ext uri="{FF2B5EF4-FFF2-40B4-BE49-F238E27FC236}">
                <a16:creationId xmlns:a16="http://schemas.microsoft.com/office/drawing/2014/main" id="{DFABB574-0C27-48EE-0B99-7621F5FA8840}"/>
              </a:ext>
            </a:extLst>
          </p:cNvPr>
          <p:cNvGrpSpPr/>
          <p:nvPr/>
        </p:nvGrpSpPr>
        <p:grpSpPr>
          <a:xfrm>
            <a:off x="3591571" y="2316210"/>
            <a:ext cx="807911" cy="297023"/>
            <a:chOff x="2233793" y="2600974"/>
            <a:chExt cx="1175052" cy="432000"/>
          </a:xfrm>
          <a:solidFill>
            <a:schemeClr val="bg1">
              <a:alpha val="80000"/>
            </a:schemeClr>
          </a:solidFill>
        </p:grpSpPr>
        <p:sp>
          <p:nvSpPr>
            <p:cNvPr id="351" name="Rectangle: Rounded Corners 350">
              <a:extLst>
                <a:ext uri="{FF2B5EF4-FFF2-40B4-BE49-F238E27FC236}">
                  <a16:creationId xmlns:a16="http://schemas.microsoft.com/office/drawing/2014/main" id="{02D145AD-B007-93CD-788C-9AE0FF3B3CFE}"/>
                </a:ext>
              </a:extLst>
            </p:cNvPr>
            <p:cNvSpPr/>
            <p:nvPr/>
          </p:nvSpPr>
          <p:spPr bwMode="auto">
            <a:xfrm>
              <a:off x="2233793" y="2600974"/>
              <a:ext cx="1175052" cy="432000"/>
            </a:xfrm>
            <a:prstGeom prst="roundRect">
              <a:avLst/>
            </a:prstGeom>
            <a:grp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62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Nhịp tim</a:t>
              </a:r>
              <a:r>
                <a:rPr lang="vi-VN" sz="750" kern="0" baseline="30000">
                  <a:solidFill>
                    <a:prstClr val="black"/>
                  </a:solidFill>
                  <a:latin typeface="Arial"/>
                </a:rPr>
                <a:t>3</a:t>
              </a:r>
            </a:p>
          </p:txBody>
        </p:sp>
        <p:sp>
          <p:nvSpPr>
            <p:cNvPr id="352" name="Arrow: Down 351">
              <a:extLst>
                <a:ext uri="{FF2B5EF4-FFF2-40B4-BE49-F238E27FC236}">
                  <a16:creationId xmlns:a16="http://schemas.microsoft.com/office/drawing/2014/main" id="{EF00FF9F-1206-6060-B286-79AF36887139}"/>
                </a:ext>
              </a:extLst>
            </p:cNvPr>
            <p:cNvSpPr/>
            <p:nvPr/>
          </p:nvSpPr>
          <p:spPr bwMode="auto">
            <a:xfrm flipV="1">
              <a:off x="2346994" y="2681036"/>
              <a:ext cx="178949" cy="212386"/>
            </a:xfrm>
            <a:prstGeom prst="downArrow">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353" name="Group 352">
            <a:extLst>
              <a:ext uri="{FF2B5EF4-FFF2-40B4-BE49-F238E27FC236}">
                <a16:creationId xmlns:a16="http://schemas.microsoft.com/office/drawing/2014/main" id="{F94C1414-33F6-ED9A-100D-3DBFC8E62DD1}"/>
              </a:ext>
            </a:extLst>
          </p:cNvPr>
          <p:cNvGrpSpPr/>
          <p:nvPr/>
        </p:nvGrpSpPr>
        <p:grpSpPr>
          <a:xfrm>
            <a:off x="2335115" y="2476902"/>
            <a:ext cx="862811" cy="297023"/>
            <a:chOff x="100713" y="1930453"/>
            <a:chExt cx="1254900" cy="432000"/>
          </a:xfrm>
          <a:solidFill>
            <a:schemeClr val="bg1">
              <a:alpha val="80000"/>
            </a:schemeClr>
          </a:solidFill>
        </p:grpSpPr>
        <p:sp>
          <p:nvSpPr>
            <p:cNvPr id="354" name="Rectangle: Rounded Corners 353">
              <a:extLst>
                <a:ext uri="{FF2B5EF4-FFF2-40B4-BE49-F238E27FC236}">
                  <a16:creationId xmlns:a16="http://schemas.microsoft.com/office/drawing/2014/main" id="{9A969D9C-9EEA-66AF-2F1F-B1D439301FC8}"/>
                </a:ext>
              </a:extLst>
            </p:cNvPr>
            <p:cNvSpPr/>
            <p:nvPr/>
          </p:nvSpPr>
          <p:spPr bwMode="auto">
            <a:xfrm>
              <a:off x="100713" y="1930453"/>
              <a:ext cx="1254900" cy="432000"/>
            </a:xfrm>
            <a:prstGeom prst="roundRect">
              <a:avLst/>
            </a:prstGeom>
            <a:grp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62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 Cytokines gây viêm</a:t>
              </a:r>
              <a:r>
                <a:rPr lang="vi-VN" sz="750" kern="0" baseline="30000">
                  <a:solidFill>
                    <a:prstClr val="black"/>
                  </a:solidFill>
                  <a:latin typeface="Arial"/>
                </a:rPr>
                <a:t>4</a:t>
              </a:r>
            </a:p>
          </p:txBody>
        </p:sp>
        <p:sp>
          <p:nvSpPr>
            <p:cNvPr id="355" name="Arrow: Down 354">
              <a:extLst>
                <a:ext uri="{FF2B5EF4-FFF2-40B4-BE49-F238E27FC236}">
                  <a16:creationId xmlns:a16="http://schemas.microsoft.com/office/drawing/2014/main" id="{34C981DC-B81C-3B7F-BD36-AB6977671A2D}"/>
                </a:ext>
              </a:extLst>
            </p:cNvPr>
            <p:cNvSpPr/>
            <p:nvPr/>
          </p:nvSpPr>
          <p:spPr bwMode="auto">
            <a:xfrm flipV="1">
              <a:off x="169752" y="2040260"/>
              <a:ext cx="178949" cy="212386"/>
            </a:xfrm>
            <a:prstGeom prst="downArrow">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356" name="Group 355">
            <a:extLst>
              <a:ext uri="{FF2B5EF4-FFF2-40B4-BE49-F238E27FC236}">
                <a16:creationId xmlns:a16="http://schemas.microsoft.com/office/drawing/2014/main" id="{4B33DE18-1EF4-56C2-A6F1-4CCEFCF9C7BA}"/>
              </a:ext>
            </a:extLst>
          </p:cNvPr>
          <p:cNvGrpSpPr/>
          <p:nvPr/>
        </p:nvGrpSpPr>
        <p:grpSpPr>
          <a:xfrm>
            <a:off x="3371149" y="3064573"/>
            <a:ext cx="990077" cy="297023"/>
            <a:chOff x="309057" y="3549481"/>
            <a:chExt cx="1440000" cy="432000"/>
          </a:xfrm>
          <a:solidFill>
            <a:schemeClr val="bg1">
              <a:alpha val="80000"/>
            </a:schemeClr>
          </a:solidFill>
        </p:grpSpPr>
        <p:sp>
          <p:nvSpPr>
            <p:cNvPr id="357" name="Rectangle: Rounded Corners 356">
              <a:extLst>
                <a:ext uri="{FF2B5EF4-FFF2-40B4-BE49-F238E27FC236}">
                  <a16:creationId xmlns:a16="http://schemas.microsoft.com/office/drawing/2014/main" id="{5112C8B9-E7DA-40AC-4A72-146F0C2AE52F}"/>
                </a:ext>
              </a:extLst>
            </p:cNvPr>
            <p:cNvSpPr/>
            <p:nvPr/>
          </p:nvSpPr>
          <p:spPr bwMode="auto">
            <a:xfrm>
              <a:off x="309057" y="3549481"/>
              <a:ext cx="1440000" cy="432000"/>
            </a:xfrm>
            <a:prstGeom prst="roundRect">
              <a:avLst/>
            </a:prstGeom>
            <a:grp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62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 Cholesterol chống viêm</a:t>
              </a:r>
              <a:r>
                <a:rPr lang="vi-VN" sz="750" kern="0" baseline="30000">
                  <a:solidFill>
                    <a:prstClr val="black"/>
                  </a:solidFill>
                  <a:latin typeface="Arial"/>
                </a:rPr>
                <a:t>3,4</a:t>
              </a:r>
            </a:p>
          </p:txBody>
        </p:sp>
        <p:sp>
          <p:nvSpPr>
            <p:cNvPr id="358" name="Arrow: Down 357">
              <a:extLst>
                <a:ext uri="{FF2B5EF4-FFF2-40B4-BE49-F238E27FC236}">
                  <a16:creationId xmlns:a16="http://schemas.microsoft.com/office/drawing/2014/main" id="{99147F55-D61D-CF78-7FAF-0906DB5F3EA0}"/>
                </a:ext>
              </a:extLst>
            </p:cNvPr>
            <p:cNvSpPr/>
            <p:nvPr/>
          </p:nvSpPr>
          <p:spPr bwMode="auto">
            <a:xfrm>
              <a:off x="348701" y="3655993"/>
              <a:ext cx="178949" cy="212386"/>
            </a:xfrm>
            <a:prstGeom prst="downArrow">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sp>
        <p:nvSpPr>
          <p:cNvPr id="359" name="TextBox 358">
            <a:extLst>
              <a:ext uri="{FF2B5EF4-FFF2-40B4-BE49-F238E27FC236}">
                <a16:creationId xmlns:a16="http://schemas.microsoft.com/office/drawing/2014/main" id="{8D19582A-A984-E45E-4990-85D27DB4487F}"/>
              </a:ext>
            </a:extLst>
          </p:cNvPr>
          <p:cNvSpPr txBox="1"/>
          <p:nvPr/>
        </p:nvSpPr>
        <p:spPr>
          <a:xfrm flipH="1">
            <a:off x="2742520" y="1713808"/>
            <a:ext cx="1265189" cy="128196"/>
          </a:xfrm>
          <a:prstGeom prst="rect">
            <a:avLst/>
          </a:prstGeom>
          <a:noFill/>
        </p:spPr>
        <p:txBody>
          <a:bodyPr wrap="square" rtlCol="0" anchor="ctr">
            <a:noAutofit/>
          </a:bodyPr>
          <a:lstStyle/>
          <a:p>
            <a:pPr algn="ctr" defTabSz="514350"/>
            <a:r>
              <a:rPr lang="vi-VN" sz="900">
                <a:solidFill>
                  <a:prstClr val="black"/>
                </a:solidFill>
                <a:latin typeface="Arial" panose="020B0604020202020204" pitchFamily="34" charset="0"/>
              </a:rPr>
              <a:t>Ảnh hưởng hệ thống</a:t>
            </a:r>
            <a:endParaRPr lang="vi-VN" sz="900" baseline="30000">
              <a:solidFill>
                <a:prstClr val="black"/>
              </a:solidFill>
              <a:latin typeface="Arial" panose="020B0604020202020204" pitchFamily="34" charset="0"/>
            </a:endParaRPr>
          </a:p>
        </p:txBody>
      </p:sp>
      <p:sp>
        <p:nvSpPr>
          <p:cNvPr id="360" name="Arrow: Down 359">
            <a:extLst>
              <a:ext uri="{FF2B5EF4-FFF2-40B4-BE49-F238E27FC236}">
                <a16:creationId xmlns:a16="http://schemas.microsoft.com/office/drawing/2014/main" id="{095805C8-FF9E-2503-88AE-2EEA3E275F37}"/>
              </a:ext>
            </a:extLst>
          </p:cNvPr>
          <p:cNvSpPr/>
          <p:nvPr/>
        </p:nvSpPr>
        <p:spPr bwMode="auto">
          <a:xfrm rot="3258262">
            <a:off x="4070378" y="1956622"/>
            <a:ext cx="158946" cy="204131"/>
          </a:xfrm>
          <a:prstGeom prst="downArrow">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nvGrpSpPr>
          <p:cNvPr id="362" name="Group 361">
            <a:extLst>
              <a:ext uri="{FF2B5EF4-FFF2-40B4-BE49-F238E27FC236}">
                <a16:creationId xmlns:a16="http://schemas.microsoft.com/office/drawing/2014/main" id="{812E1CF4-2153-79A1-7978-B3C137F3C8EF}"/>
              </a:ext>
            </a:extLst>
          </p:cNvPr>
          <p:cNvGrpSpPr/>
          <p:nvPr/>
        </p:nvGrpSpPr>
        <p:grpSpPr>
          <a:xfrm>
            <a:off x="4836168" y="1987408"/>
            <a:ext cx="1382585" cy="1355582"/>
            <a:chOff x="5357479" y="1446793"/>
            <a:chExt cx="1843447" cy="1807442"/>
          </a:xfrm>
        </p:grpSpPr>
        <p:grpSp>
          <p:nvGrpSpPr>
            <p:cNvPr id="363" name="Group 362">
              <a:extLst>
                <a:ext uri="{FF2B5EF4-FFF2-40B4-BE49-F238E27FC236}">
                  <a16:creationId xmlns:a16="http://schemas.microsoft.com/office/drawing/2014/main" id="{E4532E54-3F8A-64C4-4CB6-646E245804FE}"/>
                </a:ext>
              </a:extLst>
            </p:cNvPr>
            <p:cNvGrpSpPr/>
            <p:nvPr/>
          </p:nvGrpSpPr>
          <p:grpSpPr>
            <a:xfrm>
              <a:off x="5396035" y="1446793"/>
              <a:ext cx="1804891" cy="1807442"/>
              <a:chOff x="5396035" y="1446793"/>
              <a:chExt cx="1804891" cy="1807442"/>
            </a:xfrm>
          </p:grpSpPr>
          <p:grpSp>
            <p:nvGrpSpPr>
              <p:cNvPr id="421" name="Group 420">
                <a:extLst>
                  <a:ext uri="{FF2B5EF4-FFF2-40B4-BE49-F238E27FC236}">
                    <a16:creationId xmlns:a16="http://schemas.microsoft.com/office/drawing/2014/main" id="{62CE3699-E4D2-B0E8-3A9C-FA9C7757CC0F}"/>
                  </a:ext>
                </a:extLst>
              </p:cNvPr>
              <p:cNvGrpSpPr/>
              <p:nvPr/>
            </p:nvGrpSpPr>
            <p:grpSpPr>
              <a:xfrm>
                <a:off x="5396035" y="1446793"/>
                <a:ext cx="1804891" cy="1807442"/>
                <a:chOff x="3524754" y="2319902"/>
                <a:chExt cx="1519686" cy="1569586"/>
              </a:xfrm>
            </p:grpSpPr>
            <p:grpSp>
              <p:nvGrpSpPr>
                <p:cNvPr id="430" name="Group 429">
                  <a:extLst>
                    <a:ext uri="{FF2B5EF4-FFF2-40B4-BE49-F238E27FC236}">
                      <a16:creationId xmlns:a16="http://schemas.microsoft.com/office/drawing/2014/main" id="{92263D7D-0B81-BB2C-8624-C51A2344770A}"/>
                    </a:ext>
                  </a:extLst>
                </p:cNvPr>
                <p:cNvGrpSpPr/>
                <p:nvPr/>
              </p:nvGrpSpPr>
              <p:grpSpPr>
                <a:xfrm>
                  <a:off x="3524754" y="2319902"/>
                  <a:ext cx="1519686" cy="1569586"/>
                  <a:chOff x="4455939" y="2863407"/>
                  <a:chExt cx="831100" cy="858390"/>
                </a:xfrm>
              </p:grpSpPr>
              <p:sp>
                <p:nvSpPr>
                  <p:cNvPr id="432" name="Oval 431">
                    <a:extLst>
                      <a:ext uri="{FF2B5EF4-FFF2-40B4-BE49-F238E27FC236}">
                        <a16:creationId xmlns:a16="http://schemas.microsoft.com/office/drawing/2014/main" id="{4444C780-6520-4E6B-3D77-2A6F347F4C60}"/>
                      </a:ext>
                    </a:extLst>
                  </p:cNvPr>
                  <p:cNvSpPr/>
                  <p:nvPr/>
                </p:nvSpPr>
                <p:spPr bwMode="auto">
                  <a:xfrm rot="199207">
                    <a:off x="4455939" y="2863407"/>
                    <a:ext cx="831100" cy="858390"/>
                  </a:xfrm>
                  <a:prstGeom prst="ellipse">
                    <a:avLst/>
                  </a:prstGeom>
                  <a:solidFill>
                    <a:srgbClr val="FFCCCC"/>
                  </a:solidFill>
                  <a:ln w="57150">
                    <a:solidFill>
                      <a:srgbClr val="FF7C80"/>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101796" indent="-101796" algn="ctr" defTabSz="514350" eaLnBrk="0" hangingPunct="0">
                      <a:buClr>
                        <a:prstClr val="white"/>
                      </a:buClr>
                      <a:buFont typeface="Arial" pitchFamily="34" charset="0"/>
                      <a:buChar char="–"/>
                    </a:pPr>
                    <a:endParaRPr lang="vi-VN" sz="750" b="1" kern="0">
                      <a:solidFill>
                        <a:srgbClr val="FFFFFF"/>
                      </a:solidFill>
                      <a:latin typeface="Arial"/>
                    </a:endParaRPr>
                  </a:p>
                </p:txBody>
              </p:sp>
              <p:sp>
                <p:nvSpPr>
                  <p:cNvPr id="433" name="Oval 432">
                    <a:extLst>
                      <a:ext uri="{FF2B5EF4-FFF2-40B4-BE49-F238E27FC236}">
                        <a16:creationId xmlns:a16="http://schemas.microsoft.com/office/drawing/2014/main" id="{637A9D0A-53ED-943E-BB0E-8A894565A5EA}"/>
                      </a:ext>
                    </a:extLst>
                  </p:cNvPr>
                  <p:cNvSpPr/>
                  <p:nvPr/>
                </p:nvSpPr>
                <p:spPr bwMode="auto">
                  <a:xfrm>
                    <a:off x="4499430" y="2905805"/>
                    <a:ext cx="738601" cy="762854"/>
                  </a:xfrm>
                  <a:prstGeom prst="ellipse">
                    <a:avLst/>
                  </a:prstGeom>
                  <a:solidFill>
                    <a:srgbClr val="FF9966"/>
                  </a:solidFill>
                  <a:ln w="28575">
                    <a:solidFill>
                      <a:srgbClr val="FF996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101796" indent="-101796" algn="ctr" defTabSz="514350" eaLnBrk="0" hangingPunct="0">
                      <a:buClr>
                        <a:prstClr val="white"/>
                      </a:buClr>
                      <a:buFont typeface="Arial" pitchFamily="34" charset="0"/>
                      <a:buChar char="–"/>
                    </a:pPr>
                    <a:endParaRPr lang="vi-VN" sz="750" b="1" kern="0">
                      <a:solidFill>
                        <a:srgbClr val="FFFFFF"/>
                      </a:solidFill>
                      <a:latin typeface="Arial"/>
                    </a:endParaRPr>
                  </a:p>
                </p:txBody>
              </p:sp>
            </p:grpSp>
            <p:sp>
              <p:nvSpPr>
                <p:cNvPr id="431" name="Oval 430">
                  <a:extLst>
                    <a:ext uri="{FF2B5EF4-FFF2-40B4-BE49-F238E27FC236}">
                      <a16:creationId xmlns:a16="http://schemas.microsoft.com/office/drawing/2014/main" id="{9DFB0C63-E732-01BE-DB65-3F6E82318FBF}"/>
                    </a:ext>
                  </a:extLst>
                </p:cNvPr>
                <p:cNvSpPr/>
                <p:nvPr/>
              </p:nvSpPr>
              <p:spPr bwMode="auto">
                <a:xfrm>
                  <a:off x="3676067" y="2473377"/>
                  <a:ext cx="1192310" cy="1231462"/>
                </a:xfrm>
                <a:prstGeom prst="ellipse">
                  <a:avLst/>
                </a:prstGeom>
                <a:gradFill flip="none" rotWithShape="1">
                  <a:gsLst>
                    <a:gs pos="0">
                      <a:srgbClr val="FFE5F2">
                        <a:shade val="30000"/>
                        <a:satMod val="115000"/>
                      </a:srgbClr>
                    </a:gs>
                    <a:gs pos="50000">
                      <a:srgbClr val="FFE5F2">
                        <a:shade val="67500"/>
                        <a:satMod val="115000"/>
                      </a:srgbClr>
                    </a:gs>
                    <a:gs pos="100000">
                      <a:srgbClr val="FFE5F2">
                        <a:shade val="100000"/>
                        <a:satMod val="115000"/>
                      </a:srgbClr>
                    </a:gs>
                  </a:gsLst>
                  <a:path path="circle">
                    <a:fillToRect t="100000" r="100000"/>
                  </a:path>
                  <a:tileRect l="-100000" b="-100000"/>
                </a:gradFill>
                <a:ln w="10160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pPr marL="101796" indent="-101796" algn="ctr" defTabSz="514350" eaLnBrk="0" hangingPunct="0">
                    <a:buClr>
                      <a:prstClr val="white"/>
                    </a:buClr>
                    <a:buFont typeface="Arial" pitchFamily="34" charset="0"/>
                    <a:buChar char="–"/>
                  </a:pPr>
                  <a:endParaRPr lang="vi-VN" sz="750" b="1" kern="0">
                    <a:solidFill>
                      <a:srgbClr val="FFFFFF"/>
                    </a:solidFill>
                    <a:latin typeface="Arial"/>
                  </a:endParaRPr>
                </a:p>
              </p:txBody>
            </p:sp>
          </p:grpSp>
          <p:grpSp>
            <p:nvGrpSpPr>
              <p:cNvPr id="422" name="Group 421">
                <a:extLst>
                  <a:ext uri="{FF2B5EF4-FFF2-40B4-BE49-F238E27FC236}">
                    <a16:creationId xmlns:a16="http://schemas.microsoft.com/office/drawing/2014/main" id="{9A428C56-E2ED-BB0F-0AF4-F5729BD1A32D}"/>
                  </a:ext>
                </a:extLst>
              </p:cNvPr>
              <p:cNvGrpSpPr/>
              <p:nvPr/>
            </p:nvGrpSpPr>
            <p:grpSpPr>
              <a:xfrm rot="2279401">
                <a:off x="5432451" y="1727225"/>
                <a:ext cx="519960" cy="1205190"/>
                <a:chOff x="3282268" y="2642131"/>
                <a:chExt cx="748922" cy="1632595"/>
              </a:xfrm>
            </p:grpSpPr>
            <p:grpSp>
              <p:nvGrpSpPr>
                <p:cNvPr id="423" name="Group 422">
                  <a:extLst>
                    <a:ext uri="{FF2B5EF4-FFF2-40B4-BE49-F238E27FC236}">
                      <a16:creationId xmlns:a16="http://schemas.microsoft.com/office/drawing/2014/main" id="{A9E80708-C456-D7EA-8663-D2677972BD24}"/>
                    </a:ext>
                  </a:extLst>
                </p:cNvPr>
                <p:cNvGrpSpPr/>
                <p:nvPr/>
              </p:nvGrpSpPr>
              <p:grpSpPr>
                <a:xfrm rot="2839606">
                  <a:off x="2961326" y="3145101"/>
                  <a:ext cx="1572833" cy="566894"/>
                  <a:chOff x="670228" y="2809762"/>
                  <a:chExt cx="2094964" cy="1121980"/>
                </a:xfrm>
                <a:solidFill>
                  <a:srgbClr val="FF9966"/>
                </a:solidFill>
              </p:grpSpPr>
              <p:sp>
                <p:nvSpPr>
                  <p:cNvPr id="428" name="Freeform: Shape 427">
                    <a:extLst>
                      <a:ext uri="{FF2B5EF4-FFF2-40B4-BE49-F238E27FC236}">
                        <a16:creationId xmlns:a16="http://schemas.microsoft.com/office/drawing/2014/main" id="{5E7C3D58-AE53-1A88-67F1-868D91D649BF}"/>
                      </a:ext>
                    </a:extLst>
                  </p:cNvPr>
                  <p:cNvSpPr/>
                  <p:nvPr/>
                </p:nvSpPr>
                <p:spPr>
                  <a:xfrm rot="5601017">
                    <a:off x="1447657" y="2614207"/>
                    <a:ext cx="1097628" cy="1537442"/>
                  </a:xfrm>
                  <a:custGeom>
                    <a:avLst/>
                    <a:gdLst>
                      <a:gd name="connsiteX0" fmla="*/ 1745631 w 1741803"/>
                      <a:gd name="connsiteY0" fmla="*/ 1577193 h 2450009"/>
                      <a:gd name="connsiteX1" fmla="*/ 872816 w 1741803"/>
                      <a:gd name="connsiteY1" fmla="*/ 2450009 h 2450009"/>
                      <a:gd name="connsiteX2" fmla="*/ 0 w 1741803"/>
                      <a:gd name="connsiteY2" fmla="*/ 1577193 h 2450009"/>
                      <a:gd name="connsiteX3" fmla="*/ 872816 w 1741803"/>
                      <a:gd name="connsiteY3" fmla="*/ 0 h 2450009"/>
                      <a:gd name="connsiteX4" fmla="*/ 1745631 w 1741803"/>
                      <a:gd name="connsiteY4" fmla="*/ 1577193 h 245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803" h="2450009">
                        <a:moveTo>
                          <a:pt x="1745631" y="1577193"/>
                        </a:moveTo>
                        <a:cubicBezTo>
                          <a:pt x="1745631" y="2062089"/>
                          <a:pt x="1352611" y="2450009"/>
                          <a:pt x="872816" y="2450009"/>
                        </a:cubicBezTo>
                        <a:cubicBezTo>
                          <a:pt x="393021" y="2450009"/>
                          <a:pt x="0" y="2062089"/>
                          <a:pt x="0" y="1577193"/>
                        </a:cubicBezTo>
                        <a:cubicBezTo>
                          <a:pt x="0" y="1092297"/>
                          <a:pt x="872816" y="0"/>
                          <a:pt x="872816" y="0"/>
                        </a:cubicBezTo>
                        <a:cubicBezTo>
                          <a:pt x="872816" y="0"/>
                          <a:pt x="1745631" y="1097398"/>
                          <a:pt x="1745631" y="1577193"/>
                        </a:cubicBezTo>
                        <a:close/>
                      </a:path>
                    </a:pathLst>
                  </a:custGeom>
                  <a:grpFill/>
                  <a:ln w="4781" cap="flat">
                    <a:noFill/>
                    <a:prstDash val="solid"/>
                    <a:miter/>
                  </a:ln>
                </p:spPr>
                <p:txBody>
                  <a:bodyPr rtlCol="0" anchor="ctr"/>
                  <a:lstStyle/>
                  <a:p>
                    <a:pPr defTabSz="514350"/>
                    <a:endParaRPr lang="vi-VN" sz="750">
                      <a:solidFill>
                        <a:prstClr val="black"/>
                      </a:solidFill>
                      <a:latin typeface="Arial" panose="020B0604020202020204" pitchFamily="34" charset="0"/>
                    </a:endParaRPr>
                  </a:p>
                </p:txBody>
              </p:sp>
              <p:sp>
                <p:nvSpPr>
                  <p:cNvPr id="429" name="Freeform: Shape 428">
                    <a:extLst>
                      <a:ext uri="{FF2B5EF4-FFF2-40B4-BE49-F238E27FC236}">
                        <a16:creationId xmlns:a16="http://schemas.microsoft.com/office/drawing/2014/main" id="{05F3EADE-8F4E-89BB-85F4-5C133B71976F}"/>
                      </a:ext>
                    </a:extLst>
                  </p:cNvPr>
                  <p:cNvSpPr/>
                  <p:nvPr/>
                </p:nvSpPr>
                <p:spPr>
                  <a:xfrm rot="16502999" flipH="1">
                    <a:off x="890138" y="2589852"/>
                    <a:ext cx="1097624" cy="1537443"/>
                  </a:xfrm>
                  <a:custGeom>
                    <a:avLst/>
                    <a:gdLst>
                      <a:gd name="connsiteX0" fmla="*/ 1745631 w 1741803"/>
                      <a:gd name="connsiteY0" fmla="*/ 1577193 h 2450009"/>
                      <a:gd name="connsiteX1" fmla="*/ 872816 w 1741803"/>
                      <a:gd name="connsiteY1" fmla="*/ 2450009 h 2450009"/>
                      <a:gd name="connsiteX2" fmla="*/ 0 w 1741803"/>
                      <a:gd name="connsiteY2" fmla="*/ 1577193 h 2450009"/>
                      <a:gd name="connsiteX3" fmla="*/ 872816 w 1741803"/>
                      <a:gd name="connsiteY3" fmla="*/ 0 h 2450009"/>
                      <a:gd name="connsiteX4" fmla="*/ 1745631 w 1741803"/>
                      <a:gd name="connsiteY4" fmla="*/ 1577193 h 245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803" h="2450009">
                        <a:moveTo>
                          <a:pt x="1745631" y="1577193"/>
                        </a:moveTo>
                        <a:cubicBezTo>
                          <a:pt x="1745631" y="2062089"/>
                          <a:pt x="1352611" y="2450009"/>
                          <a:pt x="872816" y="2450009"/>
                        </a:cubicBezTo>
                        <a:cubicBezTo>
                          <a:pt x="393021" y="2450009"/>
                          <a:pt x="0" y="2062089"/>
                          <a:pt x="0" y="1577193"/>
                        </a:cubicBezTo>
                        <a:cubicBezTo>
                          <a:pt x="0" y="1092297"/>
                          <a:pt x="872816" y="0"/>
                          <a:pt x="872816" y="0"/>
                        </a:cubicBezTo>
                        <a:cubicBezTo>
                          <a:pt x="872816" y="0"/>
                          <a:pt x="1745631" y="1097398"/>
                          <a:pt x="1745631" y="1577193"/>
                        </a:cubicBezTo>
                        <a:close/>
                      </a:path>
                    </a:pathLst>
                  </a:custGeom>
                  <a:grpFill/>
                  <a:ln w="4781" cap="flat">
                    <a:noFill/>
                    <a:prstDash val="solid"/>
                    <a:miter/>
                  </a:ln>
                </p:spPr>
                <p:txBody>
                  <a:bodyPr rtlCol="0" anchor="ctr"/>
                  <a:lstStyle/>
                  <a:p>
                    <a:pPr defTabSz="514350"/>
                    <a:endParaRPr lang="vi-VN" sz="750">
                      <a:solidFill>
                        <a:prstClr val="black"/>
                      </a:solidFill>
                      <a:latin typeface="Arial" panose="020B0604020202020204" pitchFamily="34" charset="0"/>
                    </a:endParaRPr>
                  </a:p>
                </p:txBody>
              </p:sp>
            </p:grpSp>
            <p:grpSp>
              <p:nvGrpSpPr>
                <p:cNvPr id="424" name="Group 423">
                  <a:extLst>
                    <a:ext uri="{FF2B5EF4-FFF2-40B4-BE49-F238E27FC236}">
                      <a16:creationId xmlns:a16="http://schemas.microsoft.com/office/drawing/2014/main" id="{3795F0D0-C7BB-A96C-CEDE-9E59C8693A83}"/>
                    </a:ext>
                  </a:extLst>
                </p:cNvPr>
                <p:cNvGrpSpPr/>
                <p:nvPr/>
              </p:nvGrpSpPr>
              <p:grpSpPr>
                <a:xfrm rot="2839606">
                  <a:off x="2863817" y="3119209"/>
                  <a:ext cx="1573968" cy="737065"/>
                  <a:chOff x="670228" y="2809762"/>
                  <a:chExt cx="2094964" cy="1121980"/>
                </a:xfrm>
                <a:solidFill>
                  <a:srgbClr val="FFCCCC"/>
                </a:solidFill>
              </p:grpSpPr>
              <p:sp>
                <p:nvSpPr>
                  <p:cNvPr id="426" name="Freeform: Shape 425">
                    <a:extLst>
                      <a:ext uri="{FF2B5EF4-FFF2-40B4-BE49-F238E27FC236}">
                        <a16:creationId xmlns:a16="http://schemas.microsoft.com/office/drawing/2014/main" id="{37093712-5AC5-1588-86BB-EC04F9EE9ADB}"/>
                      </a:ext>
                    </a:extLst>
                  </p:cNvPr>
                  <p:cNvSpPr/>
                  <p:nvPr/>
                </p:nvSpPr>
                <p:spPr>
                  <a:xfrm rot="5601017">
                    <a:off x="1447657" y="2614207"/>
                    <a:ext cx="1097628" cy="1537442"/>
                  </a:xfrm>
                  <a:custGeom>
                    <a:avLst/>
                    <a:gdLst>
                      <a:gd name="connsiteX0" fmla="*/ 1745631 w 1741803"/>
                      <a:gd name="connsiteY0" fmla="*/ 1577193 h 2450009"/>
                      <a:gd name="connsiteX1" fmla="*/ 872816 w 1741803"/>
                      <a:gd name="connsiteY1" fmla="*/ 2450009 h 2450009"/>
                      <a:gd name="connsiteX2" fmla="*/ 0 w 1741803"/>
                      <a:gd name="connsiteY2" fmla="*/ 1577193 h 2450009"/>
                      <a:gd name="connsiteX3" fmla="*/ 872816 w 1741803"/>
                      <a:gd name="connsiteY3" fmla="*/ 0 h 2450009"/>
                      <a:gd name="connsiteX4" fmla="*/ 1745631 w 1741803"/>
                      <a:gd name="connsiteY4" fmla="*/ 1577193 h 245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803" h="2450009">
                        <a:moveTo>
                          <a:pt x="1745631" y="1577193"/>
                        </a:moveTo>
                        <a:cubicBezTo>
                          <a:pt x="1745631" y="2062089"/>
                          <a:pt x="1352611" y="2450009"/>
                          <a:pt x="872816" y="2450009"/>
                        </a:cubicBezTo>
                        <a:cubicBezTo>
                          <a:pt x="393021" y="2450009"/>
                          <a:pt x="0" y="2062089"/>
                          <a:pt x="0" y="1577193"/>
                        </a:cubicBezTo>
                        <a:cubicBezTo>
                          <a:pt x="0" y="1092297"/>
                          <a:pt x="872816" y="0"/>
                          <a:pt x="872816" y="0"/>
                        </a:cubicBezTo>
                        <a:cubicBezTo>
                          <a:pt x="872816" y="0"/>
                          <a:pt x="1745631" y="1097398"/>
                          <a:pt x="1745631" y="1577193"/>
                        </a:cubicBezTo>
                        <a:close/>
                      </a:path>
                    </a:pathLst>
                  </a:custGeom>
                  <a:grpFill/>
                  <a:ln w="4781" cap="flat">
                    <a:noFill/>
                    <a:prstDash val="solid"/>
                    <a:miter/>
                  </a:ln>
                </p:spPr>
                <p:txBody>
                  <a:bodyPr rtlCol="0" anchor="ctr"/>
                  <a:lstStyle/>
                  <a:p>
                    <a:pPr defTabSz="514350"/>
                    <a:endParaRPr lang="vi-VN" sz="750">
                      <a:solidFill>
                        <a:prstClr val="black"/>
                      </a:solidFill>
                      <a:latin typeface="Arial" panose="020B0604020202020204" pitchFamily="34" charset="0"/>
                    </a:endParaRPr>
                  </a:p>
                </p:txBody>
              </p:sp>
              <p:sp>
                <p:nvSpPr>
                  <p:cNvPr id="427" name="Freeform: Shape 426">
                    <a:extLst>
                      <a:ext uri="{FF2B5EF4-FFF2-40B4-BE49-F238E27FC236}">
                        <a16:creationId xmlns:a16="http://schemas.microsoft.com/office/drawing/2014/main" id="{7637BA31-7A6D-474A-DA44-28E9EB0D1681}"/>
                      </a:ext>
                    </a:extLst>
                  </p:cNvPr>
                  <p:cNvSpPr/>
                  <p:nvPr/>
                </p:nvSpPr>
                <p:spPr>
                  <a:xfrm rot="16502999" flipH="1">
                    <a:off x="890138" y="2589852"/>
                    <a:ext cx="1097624" cy="1537443"/>
                  </a:xfrm>
                  <a:custGeom>
                    <a:avLst/>
                    <a:gdLst>
                      <a:gd name="connsiteX0" fmla="*/ 1745631 w 1741803"/>
                      <a:gd name="connsiteY0" fmla="*/ 1577193 h 2450009"/>
                      <a:gd name="connsiteX1" fmla="*/ 872816 w 1741803"/>
                      <a:gd name="connsiteY1" fmla="*/ 2450009 h 2450009"/>
                      <a:gd name="connsiteX2" fmla="*/ 0 w 1741803"/>
                      <a:gd name="connsiteY2" fmla="*/ 1577193 h 2450009"/>
                      <a:gd name="connsiteX3" fmla="*/ 872816 w 1741803"/>
                      <a:gd name="connsiteY3" fmla="*/ 0 h 2450009"/>
                      <a:gd name="connsiteX4" fmla="*/ 1745631 w 1741803"/>
                      <a:gd name="connsiteY4" fmla="*/ 1577193 h 245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803" h="2450009">
                        <a:moveTo>
                          <a:pt x="1745631" y="1577193"/>
                        </a:moveTo>
                        <a:cubicBezTo>
                          <a:pt x="1745631" y="2062089"/>
                          <a:pt x="1352611" y="2450009"/>
                          <a:pt x="872816" y="2450009"/>
                        </a:cubicBezTo>
                        <a:cubicBezTo>
                          <a:pt x="393021" y="2450009"/>
                          <a:pt x="0" y="2062089"/>
                          <a:pt x="0" y="1577193"/>
                        </a:cubicBezTo>
                        <a:cubicBezTo>
                          <a:pt x="0" y="1092297"/>
                          <a:pt x="872816" y="0"/>
                          <a:pt x="872816" y="0"/>
                        </a:cubicBezTo>
                        <a:cubicBezTo>
                          <a:pt x="872816" y="0"/>
                          <a:pt x="1745631" y="1097398"/>
                          <a:pt x="1745631" y="1577193"/>
                        </a:cubicBezTo>
                        <a:close/>
                      </a:path>
                    </a:pathLst>
                  </a:custGeom>
                  <a:grpFill/>
                  <a:ln w="4781" cap="flat">
                    <a:noFill/>
                    <a:prstDash val="solid"/>
                    <a:miter/>
                  </a:ln>
                </p:spPr>
                <p:txBody>
                  <a:bodyPr rtlCol="0" anchor="ctr"/>
                  <a:lstStyle/>
                  <a:p>
                    <a:pPr defTabSz="514350"/>
                    <a:endParaRPr lang="vi-VN" sz="750">
                      <a:solidFill>
                        <a:prstClr val="black"/>
                      </a:solidFill>
                      <a:latin typeface="Arial" panose="020B0604020202020204" pitchFamily="34" charset="0"/>
                    </a:endParaRPr>
                  </a:p>
                </p:txBody>
              </p:sp>
            </p:grpSp>
            <p:sp>
              <p:nvSpPr>
                <p:cNvPr id="425" name="Oval 42">
                  <a:extLst>
                    <a:ext uri="{FF2B5EF4-FFF2-40B4-BE49-F238E27FC236}">
                      <a16:creationId xmlns:a16="http://schemas.microsoft.com/office/drawing/2014/main" id="{DFA021DE-B905-748D-EAB1-1B13B4516E71}"/>
                    </a:ext>
                  </a:extLst>
                </p:cNvPr>
                <p:cNvSpPr/>
                <p:nvPr/>
              </p:nvSpPr>
              <p:spPr bwMode="auto">
                <a:xfrm rot="13945828">
                  <a:off x="3218635" y="3222502"/>
                  <a:ext cx="1014090" cy="447850"/>
                </a:xfrm>
                <a:custGeom>
                  <a:avLst/>
                  <a:gdLst>
                    <a:gd name="connsiteX0" fmla="*/ 0 w 583369"/>
                    <a:gd name="connsiteY0" fmla="*/ 179487 h 358974"/>
                    <a:gd name="connsiteX1" fmla="*/ 291685 w 583369"/>
                    <a:gd name="connsiteY1" fmla="*/ 0 h 358974"/>
                    <a:gd name="connsiteX2" fmla="*/ 583370 w 583369"/>
                    <a:gd name="connsiteY2" fmla="*/ 179487 h 358974"/>
                    <a:gd name="connsiteX3" fmla="*/ 291685 w 583369"/>
                    <a:gd name="connsiteY3" fmla="*/ 358974 h 358974"/>
                    <a:gd name="connsiteX4" fmla="*/ 0 w 583369"/>
                    <a:gd name="connsiteY4" fmla="*/ 179487 h 358974"/>
                    <a:gd name="connsiteX0" fmla="*/ 105 w 583475"/>
                    <a:gd name="connsiteY0" fmla="*/ 179487 h 391546"/>
                    <a:gd name="connsiteX1" fmla="*/ 291790 w 583475"/>
                    <a:gd name="connsiteY1" fmla="*/ 0 h 391546"/>
                    <a:gd name="connsiteX2" fmla="*/ 583475 w 583475"/>
                    <a:gd name="connsiteY2" fmla="*/ 179487 h 391546"/>
                    <a:gd name="connsiteX3" fmla="*/ 267753 w 583475"/>
                    <a:gd name="connsiteY3" fmla="*/ 391546 h 391546"/>
                    <a:gd name="connsiteX4" fmla="*/ 105 w 583475"/>
                    <a:gd name="connsiteY4" fmla="*/ 179487 h 391546"/>
                    <a:gd name="connsiteX0" fmla="*/ 70 w 603908"/>
                    <a:gd name="connsiteY0" fmla="*/ 179531 h 391611"/>
                    <a:gd name="connsiteX1" fmla="*/ 291755 w 603908"/>
                    <a:gd name="connsiteY1" fmla="*/ 44 h 391611"/>
                    <a:gd name="connsiteX2" fmla="*/ 603908 w 603908"/>
                    <a:gd name="connsiteY2" fmla="*/ 167129 h 391611"/>
                    <a:gd name="connsiteX3" fmla="*/ 267718 w 603908"/>
                    <a:gd name="connsiteY3" fmla="*/ 391590 h 391611"/>
                    <a:gd name="connsiteX4" fmla="*/ 70 w 603908"/>
                    <a:gd name="connsiteY4" fmla="*/ 179531 h 391611"/>
                    <a:gd name="connsiteX0" fmla="*/ 61 w 630221"/>
                    <a:gd name="connsiteY0" fmla="*/ 163027 h 391552"/>
                    <a:gd name="connsiteX1" fmla="*/ 318068 w 630221"/>
                    <a:gd name="connsiteY1" fmla="*/ 4 h 391552"/>
                    <a:gd name="connsiteX2" fmla="*/ 630221 w 630221"/>
                    <a:gd name="connsiteY2" fmla="*/ 167089 h 391552"/>
                    <a:gd name="connsiteX3" fmla="*/ 294031 w 630221"/>
                    <a:gd name="connsiteY3" fmla="*/ 391550 h 391552"/>
                    <a:gd name="connsiteX4" fmla="*/ 61 w 630221"/>
                    <a:gd name="connsiteY4" fmla="*/ 163027 h 39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221" h="391552">
                      <a:moveTo>
                        <a:pt x="61" y="163027"/>
                      </a:moveTo>
                      <a:cubicBezTo>
                        <a:pt x="4067" y="97769"/>
                        <a:pt x="213041" y="-673"/>
                        <a:pt x="318068" y="4"/>
                      </a:cubicBezTo>
                      <a:cubicBezTo>
                        <a:pt x="423095" y="681"/>
                        <a:pt x="630221" y="67961"/>
                        <a:pt x="630221" y="167089"/>
                      </a:cubicBezTo>
                      <a:cubicBezTo>
                        <a:pt x="630221" y="266217"/>
                        <a:pt x="399058" y="392227"/>
                        <a:pt x="294031" y="391550"/>
                      </a:cubicBezTo>
                      <a:cubicBezTo>
                        <a:pt x="189004" y="390873"/>
                        <a:pt x="-3945" y="228285"/>
                        <a:pt x="61" y="163027"/>
                      </a:cubicBezTo>
                      <a:close/>
                    </a:path>
                  </a:pathLst>
                </a:custGeom>
                <a:solidFill>
                  <a:srgbClr val="FFE4AF"/>
                </a:solidFill>
                <a:ln w="571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sp>
          <p:nvSpPr>
            <p:cNvPr id="364" name="TextBox 363">
              <a:extLst>
                <a:ext uri="{FF2B5EF4-FFF2-40B4-BE49-F238E27FC236}">
                  <a16:creationId xmlns:a16="http://schemas.microsoft.com/office/drawing/2014/main" id="{264CB0EE-FCB4-5094-EE3A-0015600B9ED1}"/>
                </a:ext>
              </a:extLst>
            </p:cNvPr>
            <p:cNvSpPr txBox="1"/>
            <p:nvPr/>
          </p:nvSpPr>
          <p:spPr>
            <a:xfrm>
              <a:off x="5357479" y="2186348"/>
              <a:ext cx="785650" cy="267357"/>
            </a:xfrm>
            <a:prstGeom prst="rect">
              <a:avLst/>
            </a:prstGeom>
            <a:noFill/>
          </p:spPr>
          <p:txBody>
            <a:bodyPr wrap="square" rtlCol="0" anchor="ctr">
              <a:noAutofit/>
            </a:bodyPr>
            <a:lstStyle/>
            <a:p>
              <a:pPr algn="ctr" defTabSz="514350"/>
              <a:r>
                <a:rPr lang="vi-VN" sz="750">
                  <a:solidFill>
                    <a:prstClr val="black"/>
                  </a:solidFill>
                  <a:latin typeface="Arial" panose="020B0604020202020204" pitchFamily="34" charset="0"/>
                </a:rPr>
                <a:t>Plaque</a:t>
              </a:r>
            </a:p>
          </p:txBody>
        </p:sp>
      </p:grpSp>
      <p:grpSp>
        <p:nvGrpSpPr>
          <p:cNvPr id="434" name="Group 433">
            <a:extLst>
              <a:ext uri="{FF2B5EF4-FFF2-40B4-BE49-F238E27FC236}">
                <a16:creationId xmlns:a16="http://schemas.microsoft.com/office/drawing/2014/main" id="{90FCA5CA-97E1-E606-5867-4F95CB7761DF}"/>
              </a:ext>
            </a:extLst>
          </p:cNvPr>
          <p:cNvGrpSpPr/>
          <p:nvPr/>
        </p:nvGrpSpPr>
        <p:grpSpPr>
          <a:xfrm>
            <a:off x="5101701" y="2700562"/>
            <a:ext cx="241387" cy="319670"/>
            <a:chOff x="3618960" y="2884017"/>
            <a:chExt cx="403104" cy="533833"/>
          </a:xfrm>
        </p:grpSpPr>
        <p:sp>
          <p:nvSpPr>
            <p:cNvPr id="435" name="Oval 434">
              <a:extLst>
                <a:ext uri="{FF2B5EF4-FFF2-40B4-BE49-F238E27FC236}">
                  <a16:creationId xmlns:a16="http://schemas.microsoft.com/office/drawing/2014/main" id="{366FA187-B9E2-BA1E-1B3E-B51DA59B4E81}"/>
                </a:ext>
              </a:extLst>
            </p:cNvPr>
            <p:cNvSpPr/>
            <p:nvPr/>
          </p:nvSpPr>
          <p:spPr bwMode="auto">
            <a:xfrm>
              <a:off x="3784675" y="3105386"/>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36" name="Oval 435">
              <a:extLst>
                <a:ext uri="{FF2B5EF4-FFF2-40B4-BE49-F238E27FC236}">
                  <a16:creationId xmlns:a16="http://schemas.microsoft.com/office/drawing/2014/main" id="{7B1D7639-BADB-4C0B-B460-4C91813D7F9F}"/>
                </a:ext>
              </a:extLst>
            </p:cNvPr>
            <p:cNvSpPr/>
            <p:nvPr/>
          </p:nvSpPr>
          <p:spPr bwMode="auto">
            <a:xfrm>
              <a:off x="3738062" y="3161388"/>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37" name="Oval 436">
              <a:extLst>
                <a:ext uri="{FF2B5EF4-FFF2-40B4-BE49-F238E27FC236}">
                  <a16:creationId xmlns:a16="http://schemas.microsoft.com/office/drawing/2014/main" id="{923F954C-1A51-D6FD-F6D9-8F24E6B0FC56}"/>
                </a:ext>
              </a:extLst>
            </p:cNvPr>
            <p:cNvSpPr/>
            <p:nvPr/>
          </p:nvSpPr>
          <p:spPr bwMode="auto">
            <a:xfrm>
              <a:off x="3866085" y="3177027"/>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38" name="Oval 437">
              <a:extLst>
                <a:ext uri="{FF2B5EF4-FFF2-40B4-BE49-F238E27FC236}">
                  <a16:creationId xmlns:a16="http://schemas.microsoft.com/office/drawing/2014/main" id="{68F72605-B2E4-FC2B-EA40-5D88D1BB32E3}"/>
                </a:ext>
              </a:extLst>
            </p:cNvPr>
            <p:cNvSpPr/>
            <p:nvPr/>
          </p:nvSpPr>
          <p:spPr bwMode="auto">
            <a:xfrm>
              <a:off x="3785503" y="3243111"/>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39" name="Oval 438">
              <a:extLst>
                <a:ext uri="{FF2B5EF4-FFF2-40B4-BE49-F238E27FC236}">
                  <a16:creationId xmlns:a16="http://schemas.microsoft.com/office/drawing/2014/main" id="{BA790FF4-308F-8A3B-74B6-1C01B90C7FC5}"/>
                </a:ext>
              </a:extLst>
            </p:cNvPr>
            <p:cNvSpPr/>
            <p:nvPr/>
          </p:nvSpPr>
          <p:spPr bwMode="auto">
            <a:xfrm>
              <a:off x="3684098" y="3234641"/>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1" name="Oval 440">
              <a:extLst>
                <a:ext uri="{FF2B5EF4-FFF2-40B4-BE49-F238E27FC236}">
                  <a16:creationId xmlns:a16="http://schemas.microsoft.com/office/drawing/2014/main" id="{FD0B7CAA-DE3E-AEEC-057A-974D6180ED10}"/>
                </a:ext>
              </a:extLst>
            </p:cNvPr>
            <p:cNvSpPr/>
            <p:nvPr/>
          </p:nvSpPr>
          <p:spPr bwMode="auto">
            <a:xfrm>
              <a:off x="3618960" y="3310502"/>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2" name="Oval 441">
              <a:extLst>
                <a:ext uri="{FF2B5EF4-FFF2-40B4-BE49-F238E27FC236}">
                  <a16:creationId xmlns:a16="http://schemas.microsoft.com/office/drawing/2014/main" id="{FF7CA09C-A9B4-A286-9166-DBF0EC2BD36F}"/>
                </a:ext>
              </a:extLst>
            </p:cNvPr>
            <p:cNvSpPr/>
            <p:nvPr/>
          </p:nvSpPr>
          <p:spPr bwMode="auto">
            <a:xfrm rot="21006634">
              <a:off x="3836565" y="3032525"/>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3" name="Oval 442">
              <a:extLst>
                <a:ext uri="{FF2B5EF4-FFF2-40B4-BE49-F238E27FC236}">
                  <a16:creationId xmlns:a16="http://schemas.microsoft.com/office/drawing/2014/main" id="{DFE2B3B1-F4E5-49C3-CBDE-2DC2565FC13A}"/>
                </a:ext>
              </a:extLst>
            </p:cNvPr>
            <p:cNvSpPr/>
            <p:nvPr/>
          </p:nvSpPr>
          <p:spPr bwMode="auto">
            <a:xfrm rot="21006634">
              <a:off x="3890481" y="3086832"/>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4" name="Oval 443">
              <a:extLst>
                <a:ext uri="{FF2B5EF4-FFF2-40B4-BE49-F238E27FC236}">
                  <a16:creationId xmlns:a16="http://schemas.microsoft.com/office/drawing/2014/main" id="{1BCEE1A9-6170-D6C7-81B3-080EEDC9F264}"/>
                </a:ext>
              </a:extLst>
            </p:cNvPr>
            <p:cNvSpPr/>
            <p:nvPr/>
          </p:nvSpPr>
          <p:spPr bwMode="auto">
            <a:xfrm>
              <a:off x="3814624" y="3328661"/>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6" name="Oval 445">
              <a:extLst>
                <a:ext uri="{FF2B5EF4-FFF2-40B4-BE49-F238E27FC236}">
                  <a16:creationId xmlns:a16="http://schemas.microsoft.com/office/drawing/2014/main" id="{E35D50BB-0D59-8FA9-DB0D-BFD939F11537}"/>
                </a:ext>
              </a:extLst>
            </p:cNvPr>
            <p:cNvSpPr/>
            <p:nvPr/>
          </p:nvSpPr>
          <p:spPr bwMode="auto">
            <a:xfrm>
              <a:off x="3722323" y="3335603"/>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7" name="Oval 446">
              <a:extLst>
                <a:ext uri="{FF2B5EF4-FFF2-40B4-BE49-F238E27FC236}">
                  <a16:creationId xmlns:a16="http://schemas.microsoft.com/office/drawing/2014/main" id="{AADA8052-3D79-56A1-5A6E-76CFF4DD1104}"/>
                </a:ext>
              </a:extLst>
            </p:cNvPr>
            <p:cNvSpPr/>
            <p:nvPr/>
          </p:nvSpPr>
          <p:spPr bwMode="auto">
            <a:xfrm>
              <a:off x="3869795" y="2884017"/>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48" name="Oval 447">
              <a:extLst>
                <a:ext uri="{FF2B5EF4-FFF2-40B4-BE49-F238E27FC236}">
                  <a16:creationId xmlns:a16="http://schemas.microsoft.com/office/drawing/2014/main" id="{74AEEDB6-39D1-7649-BAEE-AA2FEF06F3F0}"/>
                </a:ext>
              </a:extLst>
            </p:cNvPr>
            <p:cNvSpPr/>
            <p:nvPr/>
          </p:nvSpPr>
          <p:spPr bwMode="auto">
            <a:xfrm>
              <a:off x="3901416" y="2965404"/>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54" name="Oval 453">
              <a:extLst>
                <a:ext uri="{FF2B5EF4-FFF2-40B4-BE49-F238E27FC236}">
                  <a16:creationId xmlns:a16="http://schemas.microsoft.com/office/drawing/2014/main" id="{147F89B9-859F-477A-08B9-4ADD29A27C57}"/>
                </a:ext>
              </a:extLst>
            </p:cNvPr>
            <p:cNvSpPr/>
            <p:nvPr/>
          </p:nvSpPr>
          <p:spPr bwMode="auto">
            <a:xfrm>
              <a:off x="3836279" y="3041264"/>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55" name="Oval 454">
              <a:extLst>
                <a:ext uri="{FF2B5EF4-FFF2-40B4-BE49-F238E27FC236}">
                  <a16:creationId xmlns:a16="http://schemas.microsoft.com/office/drawing/2014/main" id="{0D530588-58AE-DAAF-C01E-60F709210C2C}"/>
                </a:ext>
              </a:extLst>
            </p:cNvPr>
            <p:cNvSpPr/>
            <p:nvPr/>
          </p:nvSpPr>
          <p:spPr bwMode="auto">
            <a:xfrm>
              <a:off x="3890332" y="3248559"/>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56" name="Oval 455">
              <a:extLst>
                <a:ext uri="{FF2B5EF4-FFF2-40B4-BE49-F238E27FC236}">
                  <a16:creationId xmlns:a16="http://schemas.microsoft.com/office/drawing/2014/main" id="{DFA75121-611D-3D39-0738-A6802E04FC2F}"/>
                </a:ext>
              </a:extLst>
            </p:cNvPr>
            <p:cNvSpPr/>
            <p:nvPr/>
          </p:nvSpPr>
          <p:spPr bwMode="auto">
            <a:xfrm>
              <a:off x="3939817" y="3030573"/>
              <a:ext cx="82247" cy="82247"/>
            </a:xfrm>
            <a:prstGeom prst="ellipse">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457" name="Group 456">
            <a:extLst>
              <a:ext uri="{FF2B5EF4-FFF2-40B4-BE49-F238E27FC236}">
                <a16:creationId xmlns:a16="http://schemas.microsoft.com/office/drawing/2014/main" id="{B80F22F5-5F47-09FD-399E-5DEBCC711F87}"/>
              </a:ext>
            </a:extLst>
          </p:cNvPr>
          <p:cNvGrpSpPr/>
          <p:nvPr/>
        </p:nvGrpSpPr>
        <p:grpSpPr>
          <a:xfrm rot="20780442">
            <a:off x="5199991" y="2709330"/>
            <a:ext cx="483144" cy="534673"/>
            <a:chOff x="3700525" y="3017692"/>
            <a:chExt cx="806828" cy="892880"/>
          </a:xfrm>
        </p:grpSpPr>
        <p:sp>
          <p:nvSpPr>
            <p:cNvPr id="458" name="Oval 457">
              <a:extLst>
                <a:ext uri="{FF2B5EF4-FFF2-40B4-BE49-F238E27FC236}">
                  <a16:creationId xmlns:a16="http://schemas.microsoft.com/office/drawing/2014/main" id="{AEFDAF5C-D19B-5113-C736-EFF6F45F4B08}"/>
                </a:ext>
              </a:extLst>
            </p:cNvPr>
            <p:cNvSpPr/>
            <p:nvPr/>
          </p:nvSpPr>
          <p:spPr bwMode="auto">
            <a:xfrm>
              <a:off x="3775060" y="3413516"/>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0" name="Oval 459">
              <a:extLst>
                <a:ext uri="{FF2B5EF4-FFF2-40B4-BE49-F238E27FC236}">
                  <a16:creationId xmlns:a16="http://schemas.microsoft.com/office/drawing/2014/main" id="{4A560FF1-09B1-7289-779F-01EF26140D75}"/>
                </a:ext>
              </a:extLst>
            </p:cNvPr>
            <p:cNvSpPr/>
            <p:nvPr/>
          </p:nvSpPr>
          <p:spPr bwMode="auto">
            <a:xfrm>
              <a:off x="3888944" y="333638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2" name="Oval 461">
              <a:extLst>
                <a:ext uri="{FF2B5EF4-FFF2-40B4-BE49-F238E27FC236}">
                  <a16:creationId xmlns:a16="http://schemas.microsoft.com/office/drawing/2014/main" id="{4FBF1B88-6419-92E0-DFA5-463113A8366D}"/>
                </a:ext>
              </a:extLst>
            </p:cNvPr>
            <p:cNvSpPr/>
            <p:nvPr/>
          </p:nvSpPr>
          <p:spPr bwMode="auto">
            <a:xfrm>
              <a:off x="3963914" y="317678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3" name="Oval 462">
              <a:extLst>
                <a:ext uri="{FF2B5EF4-FFF2-40B4-BE49-F238E27FC236}">
                  <a16:creationId xmlns:a16="http://schemas.microsoft.com/office/drawing/2014/main" id="{3A355388-9F2C-961A-1E49-372A0CE062CE}"/>
                </a:ext>
              </a:extLst>
            </p:cNvPr>
            <p:cNvSpPr/>
            <p:nvPr/>
          </p:nvSpPr>
          <p:spPr bwMode="auto">
            <a:xfrm>
              <a:off x="4142899" y="3231421"/>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6" name="Oval 465">
              <a:extLst>
                <a:ext uri="{FF2B5EF4-FFF2-40B4-BE49-F238E27FC236}">
                  <a16:creationId xmlns:a16="http://schemas.microsoft.com/office/drawing/2014/main" id="{3AD2E304-AF13-5F69-4DD2-264DE2FCDEC7}"/>
                </a:ext>
              </a:extLst>
            </p:cNvPr>
            <p:cNvSpPr/>
            <p:nvPr/>
          </p:nvSpPr>
          <p:spPr bwMode="auto">
            <a:xfrm rot="20231177">
              <a:off x="3960024" y="3284265"/>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7" name="Oval 466">
              <a:extLst>
                <a:ext uri="{FF2B5EF4-FFF2-40B4-BE49-F238E27FC236}">
                  <a16:creationId xmlns:a16="http://schemas.microsoft.com/office/drawing/2014/main" id="{00A3D820-5FBA-452A-5013-B905241CB99C}"/>
                </a:ext>
              </a:extLst>
            </p:cNvPr>
            <p:cNvSpPr/>
            <p:nvPr/>
          </p:nvSpPr>
          <p:spPr bwMode="auto">
            <a:xfrm rot="20231177">
              <a:off x="4136814" y="336657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8" name="Oval 467">
              <a:extLst>
                <a:ext uri="{FF2B5EF4-FFF2-40B4-BE49-F238E27FC236}">
                  <a16:creationId xmlns:a16="http://schemas.microsoft.com/office/drawing/2014/main" id="{616D6886-FA80-7AB7-836B-C74866E43668}"/>
                </a:ext>
              </a:extLst>
            </p:cNvPr>
            <p:cNvSpPr/>
            <p:nvPr/>
          </p:nvSpPr>
          <p:spPr bwMode="auto">
            <a:xfrm rot="18802673">
              <a:off x="3888802" y="3422327"/>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69" name="Oval 468">
              <a:extLst>
                <a:ext uri="{FF2B5EF4-FFF2-40B4-BE49-F238E27FC236}">
                  <a16:creationId xmlns:a16="http://schemas.microsoft.com/office/drawing/2014/main" id="{304B05C9-1F5F-8D69-5414-CAC86D5543E2}"/>
                </a:ext>
              </a:extLst>
            </p:cNvPr>
            <p:cNvSpPr/>
            <p:nvPr/>
          </p:nvSpPr>
          <p:spPr bwMode="auto">
            <a:xfrm rot="18802673">
              <a:off x="4061867" y="3457638"/>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0" name="Oval 469">
              <a:extLst>
                <a:ext uri="{FF2B5EF4-FFF2-40B4-BE49-F238E27FC236}">
                  <a16:creationId xmlns:a16="http://schemas.microsoft.com/office/drawing/2014/main" id="{8F0C538F-6DBF-ED13-B611-1AE94AE8880F}"/>
                </a:ext>
              </a:extLst>
            </p:cNvPr>
            <p:cNvSpPr/>
            <p:nvPr/>
          </p:nvSpPr>
          <p:spPr bwMode="auto">
            <a:xfrm rot="21397577">
              <a:off x="4030350" y="3017692"/>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1" name="Oval 470">
              <a:extLst>
                <a:ext uri="{FF2B5EF4-FFF2-40B4-BE49-F238E27FC236}">
                  <a16:creationId xmlns:a16="http://schemas.microsoft.com/office/drawing/2014/main" id="{EC089954-BC52-4099-DF7D-1B0166088CEA}"/>
                </a:ext>
              </a:extLst>
            </p:cNvPr>
            <p:cNvSpPr/>
            <p:nvPr/>
          </p:nvSpPr>
          <p:spPr bwMode="auto">
            <a:xfrm rot="21397577">
              <a:off x="4243609" y="3271800"/>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2" name="Oval 471">
              <a:extLst>
                <a:ext uri="{FF2B5EF4-FFF2-40B4-BE49-F238E27FC236}">
                  <a16:creationId xmlns:a16="http://schemas.microsoft.com/office/drawing/2014/main" id="{5C804546-73E1-B590-B0C6-E672CA08DE84}"/>
                </a:ext>
              </a:extLst>
            </p:cNvPr>
            <p:cNvSpPr/>
            <p:nvPr/>
          </p:nvSpPr>
          <p:spPr bwMode="auto">
            <a:xfrm rot="2396301">
              <a:off x="3997449" y="3107460"/>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3" name="Oval 472">
              <a:extLst>
                <a:ext uri="{FF2B5EF4-FFF2-40B4-BE49-F238E27FC236}">
                  <a16:creationId xmlns:a16="http://schemas.microsoft.com/office/drawing/2014/main" id="{AC0E7A5A-618B-D98D-79D9-7631FD496297}"/>
                </a:ext>
              </a:extLst>
            </p:cNvPr>
            <p:cNvSpPr/>
            <p:nvPr/>
          </p:nvSpPr>
          <p:spPr bwMode="auto">
            <a:xfrm rot="2396301">
              <a:off x="4113267" y="3097326"/>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5" name="Oval 474">
              <a:extLst>
                <a:ext uri="{FF2B5EF4-FFF2-40B4-BE49-F238E27FC236}">
                  <a16:creationId xmlns:a16="http://schemas.microsoft.com/office/drawing/2014/main" id="{8E3E3710-7373-6306-E4BB-FDF7CA74B49B}"/>
                </a:ext>
              </a:extLst>
            </p:cNvPr>
            <p:cNvSpPr/>
            <p:nvPr/>
          </p:nvSpPr>
          <p:spPr bwMode="auto">
            <a:xfrm rot="2396301">
              <a:off x="4140314" y="3288875"/>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6" name="Oval 475">
              <a:extLst>
                <a:ext uri="{FF2B5EF4-FFF2-40B4-BE49-F238E27FC236}">
                  <a16:creationId xmlns:a16="http://schemas.microsoft.com/office/drawing/2014/main" id="{6700DB2B-8429-12C2-FE28-8C510A377599}"/>
                </a:ext>
              </a:extLst>
            </p:cNvPr>
            <p:cNvSpPr/>
            <p:nvPr/>
          </p:nvSpPr>
          <p:spPr bwMode="auto">
            <a:xfrm rot="2396301">
              <a:off x="4221679" y="3176761"/>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7" name="Oval 476">
              <a:extLst>
                <a:ext uri="{FF2B5EF4-FFF2-40B4-BE49-F238E27FC236}">
                  <a16:creationId xmlns:a16="http://schemas.microsoft.com/office/drawing/2014/main" id="{B64E950A-D1CF-51CB-AECF-B02BB6B7B1F9}"/>
                </a:ext>
              </a:extLst>
            </p:cNvPr>
            <p:cNvSpPr/>
            <p:nvPr/>
          </p:nvSpPr>
          <p:spPr bwMode="auto">
            <a:xfrm rot="2396301">
              <a:off x="4135499" y="3444424"/>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8" name="Oval 477">
              <a:extLst>
                <a:ext uri="{FF2B5EF4-FFF2-40B4-BE49-F238E27FC236}">
                  <a16:creationId xmlns:a16="http://schemas.microsoft.com/office/drawing/2014/main" id="{B95D8702-9EEE-EB88-468F-DA442FDE5B0C}"/>
                </a:ext>
              </a:extLst>
            </p:cNvPr>
            <p:cNvSpPr/>
            <p:nvPr/>
          </p:nvSpPr>
          <p:spPr bwMode="auto">
            <a:xfrm rot="2396301">
              <a:off x="4248906" y="3351914"/>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79" name="Oval 478">
              <a:extLst>
                <a:ext uri="{FF2B5EF4-FFF2-40B4-BE49-F238E27FC236}">
                  <a16:creationId xmlns:a16="http://schemas.microsoft.com/office/drawing/2014/main" id="{49CE59E3-DC7F-A3D5-0E57-E0CA3AABA5B3}"/>
                </a:ext>
              </a:extLst>
            </p:cNvPr>
            <p:cNvSpPr/>
            <p:nvPr/>
          </p:nvSpPr>
          <p:spPr bwMode="auto">
            <a:xfrm>
              <a:off x="3905925" y="3480050"/>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0" name="Oval 479">
              <a:extLst>
                <a:ext uri="{FF2B5EF4-FFF2-40B4-BE49-F238E27FC236}">
                  <a16:creationId xmlns:a16="http://schemas.microsoft.com/office/drawing/2014/main" id="{8AD99B37-73AD-1F09-592E-77043B69855D}"/>
                </a:ext>
              </a:extLst>
            </p:cNvPr>
            <p:cNvSpPr/>
            <p:nvPr/>
          </p:nvSpPr>
          <p:spPr bwMode="auto">
            <a:xfrm rot="20392586">
              <a:off x="4079230" y="357073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1" name="Oval 480">
              <a:extLst>
                <a:ext uri="{FF2B5EF4-FFF2-40B4-BE49-F238E27FC236}">
                  <a16:creationId xmlns:a16="http://schemas.microsoft.com/office/drawing/2014/main" id="{4D94B573-7EE1-1CFD-2636-2AD74B89B31E}"/>
                </a:ext>
              </a:extLst>
            </p:cNvPr>
            <p:cNvSpPr/>
            <p:nvPr/>
          </p:nvSpPr>
          <p:spPr bwMode="auto">
            <a:xfrm rot="20392586">
              <a:off x="4193115" y="3493600"/>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2" name="Oval 481">
              <a:extLst>
                <a:ext uri="{FF2B5EF4-FFF2-40B4-BE49-F238E27FC236}">
                  <a16:creationId xmlns:a16="http://schemas.microsoft.com/office/drawing/2014/main" id="{7CA379C0-8DDC-60B4-95CE-4A5E0FC05ED3}"/>
                </a:ext>
              </a:extLst>
            </p:cNvPr>
            <p:cNvSpPr/>
            <p:nvPr/>
          </p:nvSpPr>
          <p:spPr bwMode="auto">
            <a:xfrm rot="21333399">
              <a:off x="4240718" y="3415821"/>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3" name="Oval 482">
              <a:extLst>
                <a:ext uri="{FF2B5EF4-FFF2-40B4-BE49-F238E27FC236}">
                  <a16:creationId xmlns:a16="http://schemas.microsoft.com/office/drawing/2014/main" id="{75878CF6-924A-EF1E-EB34-77144E07753E}"/>
                </a:ext>
              </a:extLst>
            </p:cNvPr>
            <p:cNvSpPr/>
            <p:nvPr/>
          </p:nvSpPr>
          <p:spPr bwMode="auto">
            <a:xfrm rot="21333399">
              <a:off x="4354603" y="3338689"/>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4" name="Oval 483">
              <a:extLst>
                <a:ext uri="{FF2B5EF4-FFF2-40B4-BE49-F238E27FC236}">
                  <a16:creationId xmlns:a16="http://schemas.microsoft.com/office/drawing/2014/main" id="{595B04DE-B643-A646-0097-E719C2ECF2D6}"/>
                </a:ext>
              </a:extLst>
            </p:cNvPr>
            <p:cNvSpPr/>
            <p:nvPr/>
          </p:nvSpPr>
          <p:spPr bwMode="auto">
            <a:xfrm rot="20041091">
              <a:off x="4191320" y="3573211"/>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5" name="Oval 484">
              <a:extLst>
                <a:ext uri="{FF2B5EF4-FFF2-40B4-BE49-F238E27FC236}">
                  <a16:creationId xmlns:a16="http://schemas.microsoft.com/office/drawing/2014/main" id="{93B26718-59BE-4204-B6D6-D88E96918529}"/>
                </a:ext>
              </a:extLst>
            </p:cNvPr>
            <p:cNvSpPr/>
            <p:nvPr/>
          </p:nvSpPr>
          <p:spPr bwMode="auto">
            <a:xfrm rot="20041091">
              <a:off x="4305204" y="3496078"/>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6" name="Oval 485">
              <a:extLst>
                <a:ext uri="{FF2B5EF4-FFF2-40B4-BE49-F238E27FC236}">
                  <a16:creationId xmlns:a16="http://schemas.microsoft.com/office/drawing/2014/main" id="{64B17D5E-5503-A1F3-D085-5CE21AD918AD}"/>
                </a:ext>
              </a:extLst>
            </p:cNvPr>
            <p:cNvSpPr/>
            <p:nvPr/>
          </p:nvSpPr>
          <p:spPr bwMode="auto">
            <a:xfrm rot="833055">
              <a:off x="3952045" y="3548365"/>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7" name="Oval 486">
              <a:extLst>
                <a:ext uri="{FF2B5EF4-FFF2-40B4-BE49-F238E27FC236}">
                  <a16:creationId xmlns:a16="http://schemas.microsoft.com/office/drawing/2014/main" id="{64323421-1B02-51B8-5697-9311AB34E80A}"/>
                </a:ext>
              </a:extLst>
            </p:cNvPr>
            <p:cNvSpPr/>
            <p:nvPr/>
          </p:nvSpPr>
          <p:spPr bwMode="auto">
            <a:xfrm rot="833055">
              <a:off x="4022041" y="3678211"/>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8" name="Oval 487">
              <a:extLst>
                <a:ext uri="{FF2B5EF4-FFF2-40B4-BE49-F238E27FC236}">
                  <a16:creationId xmlns:a16="http://schemas.microsoft.com/office/drawing/2014/main" id="{0594D8D5-7139-4515-E42E-DAABA62C8704}"/>
                </a:ext>
              </a:extLst>
            </p:cNvPr>
            <p:cNvSpPr/>
            <p:nvPr/>
          </p:nvSpPr>
          <p:spPr bwMode="auto">
            <a:xfrm rot="20825270">
              <a:off x="4121428" y="3702174"/>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89" name="Oval 488">
              <a:extLst>
                <a:ext uri="{FF2B5EF4-FFF2-40B4-BE49-F238E27FC236}">
                  <a16:creationId xmlns:a16="http://schemas.microsoft.com/office/drawing/2014/main" id="{FC4CBC85-4A0E-77B8-A36A-68E67EF0896E}"/>
                </a:ext>
              </a:extLst>
            </p:cNvPr>
            <p:cNvSpPr/>
            <p:nvPr/>
          </p:nvSpPr>
          <p:spPr bwMode="auto">
            <a:xfrm rot="20825270">
              <a:off x="4247495" y="3630207"/>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0" name="Oval 489">
              <a:extLst>
                <a:ext uri="{FF2B5EF4-FFF2-40B4-BE49-F238E27FC236}">
                  <a16:creationId xmlns:a16="http://schemas.microsoft.com/office/drawing/2014/main" id="{F47748AF-269A-C01D-2537-F6DF1947C5A5}"/>
                </a:ext>
              </a:extLst>
            </p:cNvPr>
            <p:cNvSpPr/>
            <p:nvPr/>
          </p:nvSpPr>
          <p:spPr bwMode="auto">
            <a:xfrm rot="833055">
              <a:off x="3700525" y="3434658"/>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1" name="Oval 490">
              <a:extLst>
                <a:ext uri="{FF2B5EF4-FFF2-40B4-BE49-F238E27FC236}">
                  <a16:creationId xmlns:a16="http://schemas.microsoft.com/office/drawing/2014/main" id="{1FE26C6A-A2DE-F5BE-E251-4C9A94B0EF2C}"/>
                </a:ext>
              </a:extLst>
            </p:cNvPr>
            <p:cNvSpPr/>
            <p:nvPr/>
          </p:nvSpPr>
          <p:spPr bwMode="auto">
            <a:xfrm rot="20825270">
              <a:off x="3810726" y="347602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2" name="Oval 491">
              <a:extLst>
                <a:ext uri="{FF2B5EF4-FFF2-40B4-BE49-F238E27FC236}">
                  <a16:creationId xmlns:a16="http://schemas.microsoft.com/office/drawing/2014/main" id="{B00D0A0E-990E-1261-D9C4-A4F0674C4025}"/>
                </a:ext>
              </a:extLst>
            </p:cNvPr>
            <p:cNvSpPr/>
            <p:nvPr/>
          </p:nvSpPr>
          <p:spPr bwMode="auto">
            <a:xfrm rot="833055">
              <a:off x="3843694" y="3569252"/>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3" name="Oval 492">
              <a:extLst>
                <a:ext uri="{FF2B5EF4-FFF2-40B4-BE49-F238E27FC236}">
                  <a16:creationId xmlns:a16="http://schemas.microsoft.com/office/drawing/2014/main" id="{B72D9107-9D2D-B37A-A2BA-D9826A7F6A9A}"/>
                </a:ext>
              </a:extLst>
            </p:cNvPr>
            <p:cNvSpPr/>
            <p:nvPr/>
          </p:nvSpPr>
          <p:spPr bwMode="auto">
            <a:xfrm rot="20825270">
              <a:off x="3953895" y="3610617"/>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4" name="Oval 493">
              <a:extLst>
                <a:ext uri="{FF2B5EF4-FFF2-40B4-BE49-F238E27FC236}">
                  <a16:creationId xmlns:a16="http://schemas.microsoft.com/office/drawing/2014/main" id="{AA471A91-C83D-61BF-0A40-501B575FDC39}"/>
                </a:ext>
              </a:extLst>
            </p:cNvPr>
            <p:cNvSpPr/>
            <p:nvPr/>
          </p:nvSpPr>
          <p:spPr bwMode="auto">
            <a:xfrm rot="6543839">
              <a:off x="3747930" y="3564577"/>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5" name="Oval 494">
              <a:extLst>
                <a:ext uri="{FF2B5EF4-FFF2-40B4-BE49-F238E27FC236}">
                  <a16:creationId xmlns:a16="http://schemas.microsoft.com/office/drawing/2014/main" id="{5E070C51-0D24-2C1C-B542-BF0BA26C5AF6}"/>
                </a:ext>
              </a:extLst>
            </p:cNvPr>
            <p:cNvSpPr/>
            <p:nvPr/>
          </p:nvSpPr>
          <p:spPr bwMode="auto">
            <a:xfrm rot="4936054">
              <a:off x="3840377" y="363553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6" name="Oval 495">
              <a:extLst>
                <a:ext uri="{FF2B5EF4-FFF2-40B4-BE49-F238E27FC236}">
                  <a16:creationId xmlns:a16="http://schemas.microsoft.com/office/drawing/2014/main" id="{CA787FF0-F948-FC64-6834-406421A7E811}"/>
                </a:ext>
              </a:extLst>
            </p:cNvPr>
            <p:cNvSpPr/>
            <p:nvPr/>
          </p:nvSpPr>
          <p:spPr bwMode="auto">
            <a:xfrm rot="20825270">
              <a:off x="4262506" y="3733270"/>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7" name="Oval 496">
              <a:extLst>
                <a:ext uri="{FF2B5EF4-FFF2-40B4-BE49-F238E27FC236}">
                  <a16:creationId xmlns:a16="http://schemas.microsoft.com/office/drawing/2014/main" id="{3DEF4DAE-0DBA-FBAE-48C5-6AB2D24848A7}"/>
                </a:ext>
              </a:extLst>
            </p:cNvPr>
            <p:cNvSpPr/>
            <p:nvPr/>
          </p:nvSpPr>
          <p:spPr bwMode="auto">
            <a:xfrm rot="1435327">
              <a:off x="4106836" y="3828325"/>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8" name="Oval 497">
              <a:extLst>
                <a:ext uri="{FF2B5EF4-FFF2-40B4-BE49-F238E27FC236}">
                  <a16:creationId xmlns:a16="http://schemas.microsoft.com/office/drawing/2014/main" id="{09135E9F-A594-09FF-2B7D-414D7A2492D9}"/>
                </a:ext>
              </a:extLst>
            </p:cNvPr>
            <p:cNvSpPr/>
            <p:nvPr/>
          </p:nvSpPr>
          <p:spPr bwMode="auto">
            <a:xfrm rot="3488875">
              <a:off x="4397461" y="3585844"/>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499" name="Oval 498">
              <a:extLst>
                <a:ext uri="{FF2B5EF4-FFF2-40B4-BE49-F238E27FC236}">
                  <a16:creationId xmlns:a16="http://schemas.microsoft.com/office/drawing/2014/main" id="{7FD82D9E-06A6-E36C-E8BA-D96E618F3759}"/>
                </a:ext>
              </a:extLst>
            </p:cNvPr>
            <p:cNvSpPr/>
            <p:nvPr/>
          </p:nvSpPr>
          <p:spPr bwMode="auto">
            <a:xfrm rot="20048337">
              <a:off x="4378986" y="3227067"/>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0" name="Oval 499">
              <a:extLst>
                <a:ext uri="{FF2B5EF4-FFF2-40B4-BE49-F238E27FC236}">
                  <a16:creationId xmlns:a16="http://schemas.microsoft.com/office/drawing/2014/main" id="{01105F72-59A2-B6C7-B517-BE7D22209199}"/>
                </a:ext>
              </a:extLst>
            </p:cNvPr>
            <p:cNvSpPr/>
            <p:nvPr/>
          </p:nvSpPr>
          <p:spPr bwMode="auto">
            <a:xfrm rot="6421808">
              <a:off x="3947840" y="3175818"/>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1" name="Oval 500">
              <a:extLst>
                <a:ext uri="{FF2B5EF4-FFF2-40B4-BE49-F238E27FC236}">
                  <a16:creationId xmlns:a16="http://schemas.microsoft.com/office/drawing/2014/main" id="{0A29E299-4C83-F6A5-93C9-417AC3156469}"/>
                </a:ext>
              </a:extLst>
            </p:cNvPr>
            <p:cNvSpPr/>
            <p:nvPr/>
          </p:nvSpPr>
          <p:spPr bwMode="auto">
            <a:xfrm rot="9219135">
              <a:off x="3964963" y="3233542"/>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2" name="Oval 501">
              <a:extLst>
                <a:ext uri="{FF2B5EF4-FFF2-40B4-BE49-F238E27FC236}">
                  <a16:creationId xmlns:a16="http://schemas.microsoft.com/office/drawing/2014/main" id="{A2EF405B-7615-02AF-EB60-3E51885AF804}"/>
                </a:ext>
              </a:extLst>
            </p:cNvPr>
            <p:cNvSpPr/>
            <p:nvPr/>
          </p:nvSpPr>
          <p:spPr bwMode="auto">
            <a:xfrm rot="8011721">
              <a:off x="3965203" y="3288913"/>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3" name="Oval 502">
              <a:extLst>
                <a:ext uri="{FF2B5EF4-FFF2-40B4-BE49-F238E27FC236}">
                  <a16:creationId xmlns:a16="http://schemas.microsoft.com/office/drawing/2014/main" id="{628DC401-F0E4-724E-0F80-9D78C9D64AB6}"/>
                </a:ext>
              </a:extLst>
            </p:cNvPr>
            <p:cNvSpPr/>
            <p:nvPr/>
          </p:nvSpPr>
          <p:spPr bwMode="auto">
            <a:xfrm rot="8011721">
              <a:off x="4079088" y="3164436"/>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4" name="Oval 503">
              <a:extLst>
                <a:ext uri="{FF2B5EF4-FFF2-40B4-BE49-F238E27FC236}">
                  <a16:creationId xmlns:a16="http://schemas.microsoft.com/office/drawing/2014/main" id="{81623ABE-5ABE-48D5-EEA8-A01B1F66707B}"/>
                </a:ext>
              </a:extLst>
            </p:cNvPr>
            <p:cNvSpPr/>
            <p:nvPr/>
          </p:nvSpPr>
          <p:spPr bwMode="auto">
            <a:xfrm rot="7660226">
              <a:off x="4077293" y="3291392"/>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5" name="Oval 504">
              <a:extLst>
                <a:ext uri="{FF2B5EF4-FFF2-40B4-BE49-F238E27FC236}">
                  <a16:creationId xmlns:a16="http://schemas.microsoft.com/office/drawing/2014/main" id="{2AA3D7BD-4E6E-5D03-C0A0-5446825F602E}"/>
                </a:ext>
              </a:extLst>
            </p:cNvPr>
            <p:cNvSpPr/>
            <p:nvPr/>
          </p:nvSpPr>
          <p:spPr bwMode="auto">
            <a:xfrm rot="10052190">
              <a:off x="3987366" y="3339275"/>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6" name="Oval 505">
              <a:extLst>
                <a:ext uri="{FF2B5EF4-FFF2-40B4-BE49-F238E27FC236}">
                  <a16:creationId xmlns:a16="http://schemas.microsoft.com/office/drawing/2014/main" id="{FCE6B8EE-8DA6-8DC7-6B6D-CD63945FBD68}"/>
                </a:ext>
              </a:extLst>
            </p:cNvPr>
            <p:cNvSpPr/>
            <p:nvPr/>
          </p:nvSpPr>
          <p:spPr bwMode="auto">
            <a:xfrm rot="8444405">
              <a:off x="4007400" y="3420355"/>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07" name="Oval 506">
              <a:extLst>
                <a:ext uri="{FF2B5EF4-FFF2-40B4-BE49-F238E27FC236}">
                  <a16:creationId xmlns:a16="http://schemas.microsoft.com/office/drawing/2014/main" id="{5563FB42-895E-4171-AE1E-7584C28F9CC6}"/>
                </a:ext>
              </a:extLst>
            </p:cNvPr>
            <p:cNvSpPr/>
            <p:nvPr/>
          </p:nvSpPr>
          <p:spPr bwMode="auto">
            <a:xfrm rot="10654462">
              <a:off x="3992809" y="3546506"/>
              <a:ext cx="128367" cy="82247"/>
            </a:xfrm>
            <a:prstGeom prst="ellipse">
              <a:avLst/>
            </a:prstGeom>
            <a:solidFill>
              <a:srgbClr val="C00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grpSp>
        <p:nvGrpSpPr>
          <p:cNvPr id="508" name="Group 507">
            <a:extLst>
              <a:ext uri="{FF2B5EF4-FFF2-40B4-BE49-F238E27FC236}">
                <a16:creationId xmlns:a16="http://schemas.microsoft.com/office/drawing/2014/main" id="{4C443E8A-4977-FF66-54F2-F7948DBF7C27}"/>
              </a:ext>
            </a:extLst>
          </p:cNvPr>
          <p:cNvGrpSpPr/>
          <p:nvPr/>
        </p:nvGrpSpPr>
        <p:grpSpPr>
          <a:xfrm>
            <a:off x="5280869" y="2078446"/>
            <a:ext cx="597770" cy="469799"/>
            <a:chOff x="5950414" y="1568176"/>
            <a:chExt cx="797027" cy="626399"/>
          </a:xfrm>
        </p:grpSpPr>
        <p:grpSp>
          <p:nvGrpSpPr>
            <p:cNvPr id="509" name="Group 508">
              <a:extLst>
                <a:ext uri="{FF2B5EF4-FFF2-40B4-BE49-F238E27FC236}">
                  <a16:creationId xmlns:a16="http://schemas.microsoft.com/office/drawing/2014/main" id="{6DFA69A6-D873-C60D-8D79-A9F4ED6FA2B7}"/>
                </a:ext>
              </a:extLst>
            </p:cNvPr>
            <p:cNvGrpSpPr/>
            <p:nvPr/>
          </p:nvGrpSpPr>
          <p:grpSpPr>
            <a:xfrm rot="4518419">
              <a:off x="6093015" y="1540150"/>
              <a:ext cx="626399" cy="682452"/>
              <a:chOff x="3804235" y="1676347"/>
              <a:chExt cx="755219" cy="822797"/>
            </a:xfrm>
          </p:grpSpPr>
          <p:grpSp>
            <p:nvGrpSpPr>
              <p:cNvPr id="511" name="Group 5">
                <a:extLst>
                  <a:ext uri="{FF2B5EF4-FFF2-40B4-BE49-F238E27FC236}">
                    <a16:creationId xmlns:a16="http://schemas.microsoft.com/office/drawing/2014/main" id="{859A306C-972A-8DAA-5058-E66D31520641}"/>
                  </a:ext>
                </a:extLst>
              </p:cNvPr>
              <p:cNvGrpSpPr>
                <a:grpSpLocks noChangeAspect="1"/>
              </p:cNvGrpSpPr>
              <p:nvPr/>
            </p:nvGrpSpPr>
            <p:grpSpPr bwMode="auto">
              <a:xfrm>
                <a:off x="4206735" y="1792776"/>
                <a:ext cx="165038" cy="150616"/>
                <a:chOff x="2303463" y="1354138"/>
                <a:chExt cx="4546600" cy="4149725"/>
              </a:xfrm>
            </p:grpSpPr>
            <p:sp>
              <p:nvSpPr>
                <p:cNvPr id="533" name="Freeform 6">
                  <a:extLst>
                    <a:ext uri="{FF2B5EF4-FFF2-40B4-BE49-F238E27FC236}">
                      <a16:creationId xmlns:a16="http://schemas.microsoft.com/office/drawing/2014/main" id="{8D11551E-D7F3-AA91-FABA-076DE6869E8D}"/>
                    </a:ext>
                  </a:extLst>
                </p:cNvPr>
                <p:cNvSpPr>
                  <a:spLocks/>
                </p:cNvSpPr>
                <p:nvPr/>
              </p:nvSpPr>
              <p:spPr bwMode="auto">
                <a:xfrm>
                  <a:off x="2305603" y="1353167"/>
                  <a:ext cx="4547747" cy="4147431"/>
                </a:xfrm>
                <a:custGeom>
                  <a:avLst/>
                  <a:gdLst>
                    <a:gd name="T0" fmla="*/ 645 w 2864"/>
                    <a:gd name="T1" fmla="*/ 337 h 2614"/>
                    <a:gd name="T2" fmla="*/ 517 w 2864"/>
                    <a:gd name="T3" fmla="*/ 487 h 2614"/>
                    <a:gd name="T4" fmla="*/ 412 w 2864"/>
                    <a:gd name="T5" fmla="*/ 549 h 2614"/>
                    <a:gd name="T6" fmla="*/ 185 w 2864"/>
                    <a:gd name="T7" fmla="*/ 664 h 2614"/>
                    <a:gd name="T8" fmla="*/ 56 w 2864"/>
                    <a:gd name="T9" fmla="*/ 787 h 2614"/>
                    <a:gd name="T10" fmla="*/ 11 w 2864"/>
                    <a:gd name="T11" fmla="*/ 878 h 2614"/>
                    <a:gd name="T12" fmla="*/ 0 w 2864"/>
                    <a:gd name="T13" fmla="*/ 1033 h 2614"/>
                    <a:gd name="T14" fmla="*/ 27 w 2864"/>
                    <a:gd name="T15" fmla="*/ 1223 h 2614"/>
                    <a:gd name="T16" fmla="*/ 96 w 2864"/>
                    <a:gd name="T17" fmla="*/ 1391 h 2614"/>
                    <a:gd name="T18" fmla="*/ 166 w 2864"/>
                    <a:gd name="T19" fmla="*/ 1458 h 2614"/>
                    <a:gd name="T20" fmla="*/ 195 w 2864"/>
                    <a:gd name="T21" fmla="*/ 1509 h 2614"/>
                    <a:gd name="T22" fmla="*/ 185 w 2864"/>
                    <a:gd name="T23" fmla="*/ 1587 h 2614"/>
                    <a:gd name="T24" fmla="*/ 104 w 2864"/>
                    <a:gd name="T25" fmla="*/ 1771 h 2614"/>
                    <a:gd name="T26" fmla="*/ 78 w 2864"/>
                    <a:gd name="T27" fmla="*/ 1892 h 2614"/>
                    <a:gd name="T28" fmla="*/ 96 w 2864"/>
                    <a:gd name="T29" fmla="*/ 1969 h 2614"/>
                    <a:gd name="T30" fmla="*/ 201 w 2864"/>
                    <a:gd name="T31" fmla="*/ 2100 h 2614"/>
                    <a:gd name="T32" fmla="*/ 294 w 2864"/>
                    <a:gd name="T33" fmla="*/ 2172 h 2614"/>
                    <a:gd name="T34" fmla="*/ 442 w 2864"/>
                    <a:gd name="T35" fmla="*/ 2213 h 2614"/>
                    <a:gd name="T36" fmla="*/ 765 w 2864"/>
                    <a:gd name="T37" fmla="*/ 2269 h 2614"/>
                    <a:gd name="T38" fmla="*/ 907 w 2864"/>
                    <a:gd name="T39" fmla="*/ 2325 h 2614"/>
                    <a:gd name="T40" fmla="*/ 1124 w 2864"/>
                    <a:gd name="T41" fmla="*/ 2485 h 2614"/>
                    <a:gd name="T42" fmla="*/ 1266 w 2864"/>
                    <a:gd name="T43" fmla="*/ 2574 h 2614"/>
                    <a:gd name="T44" fmla="*/ 1408 w 2864"/>
                    <a:gd name="T45" fmla="*/ 2611 h 2614"/>
                    <a:gd name="T46" fmla="*/ 1563 w 2864"/>
                    <a:gd name="T47" fmla="*/ 2592 h 2614"/>
                    <a:gd name="T48" fmla="*/ 1723 w 2864"/>
                    <a:gd name="T49" fmla="*/ 2493 h 2614"/>
                    <a:gd name="T50" fmla="*/ 1857 w 2864"/>
                    <a:gd name="T51" fmla="*/ 2411 h 2614"/>
                    <a:gd name="T52" fmla="*/ 1967 w 2864"/>
                    <a:gd name="T53" fmla="*/ 2373 h 2614"/>
                    <a:gd name="T54" fmla="*/ 2101 w 2864"/>
                    <a:gd name="T55" fmla="*/ 2376 h 2614"/>
                    <a:gd name="T56" fmla="*/ 2261 w 2864"/>
                    <a:gd name="T57" fmla="*/ 2389 h 2614"/>
                    <a:gd name="T58" fmla="*/ 2414 w 2864"/>
                    <a:gd name="T59" fmla="*/ 2373 h 2614"/>
                    <a:gd name="T60" fmla="*/ 2553 w 2864"/>
                    <a:gd name="T61" fmla="*/ 2325 h 2614"/>
                    <a:gd name="T62" fmla="*/ 2649 w 2864"/>
                    <a:gd name="T63" fmla="*/ 2245 h 2614"/>
                    <a:gd name="T64" fmla="*/ 2684 w 2864"/>
                    <a:gd name="T65" fmla="*/ 2124 h 2614"/>
                    <a:gd name="T66" fmla="*/ 2649 w 2864"/>
                    <a:gd name="T67" fmla="*/ 2036 h 2614"/>
                    <a:gd name="T68" fmla="*/ 2572 w 2864"/>
                    <a:gd name="T69" fmla="*/ 1900 h 2614"/>
                    <a:gd name="T70" fmla="*/ 2556 w 2864"/>
                    <a:gd name="T71" fmla="*/ 1827 h 2614"/>
                    <a:gd name="T72" fmla="*/ 2599 w 2864"/>
                    <a:gd name="T73" fmla="*/ 1755 h 2614"/>
                    <a:gd name="T74" fmla="*/ 2724 w 2864"/>
                    <a:gd name="T75" fmla="*/ 1624 h 2614"/>
                    <a:gd name="T76" fmla="*/ 2813 w 2864"/>
                    <a:gd name="T77" fmla="*/ 1493 h 2614"/>
                    <a:gd name="T78" fmla="*/ 2861 w 2864"/>
                    <a:gd name="T79" fmla="*/ 1343 h 2614"/>
                    <a:gd name="T80" fmla="*/ 2847 w 2864"/>
                    <a:gd name="T81" fmla="*/ 1217 h 2614"/>
                    <a:gd name="T82" fmla="*/ 2805 w 2864"/>
                    <a:gd name="T83" fmla="*/ 1153 h 2614"/>
                    <a:gd name="T84" fmla="*/ 2703 w 2864"/>
                    <a:gd name="T85" fmla="*/ 1052 h 2614"/>
                    <a:gd name="T86" fmla="*/ 2625 w 2864"/>
                    <a:gd name="T87" fmla="*/ 931 h 2614"/>
                    <a:gd name="T88" fmla="*/ 2591 w 2864"/>
                    <a:gd name="T89" fmla="*/ 806 h 2614"/>
                    <a:gd name="T90" fmla="*/ 2604 w 2864"/>
                    <a:gd name="T91" fmla="*/ 682 h 2614"/>
                    <a:gd name="T92" fmla="*/ 2649 w 2864"/>
                    <a:gd name="T93" fmla="*/ 551 h 2614"/>
                    <a:gd name="T94" fmla="*/ 2671 w 2864"/>
                    <a:gd name="T95" fmla="*/ 412 h 2614"/>
                    <a:gd name="T96" fmla="*/ 2660 w 2864"/>
                    <a:gd name="T97" fmla="*/ 287 h 2614"/>
                    <a:gd name="T98" fmla="*/ 2612 w 2864"/>
                    <a:gd name="T99" fmla="*/ 193 h 2614"/>
                    <a:gd name="T100" fmla="*/ 2548 w 2864"/>
                    <a:gd name="T101" fmla="*/ 166 h 2614"/>
                    <a:gd name="T102" fmla="*/ 2441 w 2864"/>
                    <a:gd name="T103" fmla="*/ 190 h 2614"/>
                    <a:gd name="T104" fmla="*/ 2253 w 2864"/>
                    <a:gd name="T105" fmla="*/ 276 h 2614"/>
                    <a:gd name="T106" fmla="*/ 2128 w 2864"/>
                    <a:gd name="T107" fmla="*/ 295 h 2614"/>
                    <a:gd name="T108" fmla="*/ 2010 w 2864"/>
                    <a:gd name="T109" fmla="*/ 254 h 2614"/>
                    <a:gd name="T110" fmla="*/ 1691 w 2864"/>
                    <a:gd name="T111" fmla="*/ 94 h 2614"/>
                    <a:gd name="T112" fmla="*/ 1531 w 2864"/>
                    <a:gd name="T113" fmla="*/ 40 h 2614"/>
                    <a:gd name="T114" fmla="*/ 1274 w 2864"/>
                    <a:gd name="T115" fmla="*/ 3 h 2614"/>
                    <a:gd name="T116" fmla="*/ 1140 w 2864"/>
                    <a:gd name="T117" fmla="*/ 14 h 2614"/>
                    <a:gd name="T118" fmla="*/ 1033 w 2864"/>
                    <a:gd name="T119" fmla="*/ 73 h 2614"/>
                    <a:gd name="T120" fmla="*/ 918 w 2864"/>
                    <a:gd name="T12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4" h="2614">
                      <a:moveTo>
                        <a:pt x="698" y="287"/>
                      </a:moveTo>
                      <a:lnTo>
                        <a:pt x="685" y="295"/>
                      </a:lnTo>
                      <a:lnTo>
                        <a:pt x="672" y="308"/>
                      </a:lnTo>
                      <a:lnTo>
                        <a:pt x="645" y="337"/>
                      </a:lnTo>
                      <a:lnTo>
                        <a:pt x="589" y="410"/>
                      </a:lnTo>
                      <a:lnTo>
                        <a:pt x="554" y="450"/>
                      </a:lnTo>
                      <a:lnTo>
                        <a:pt x="535" y="468"/>
                      </a:lnTo>
                      <a:lnTo>
                        <a:pt x="517" y="487"/>
                      </a:lnTo>
                      <a:lnTo>
                        <a:pt x="492" y="506"/>
                      </a:lnTo>
                      <a:lnTo>
                        <a:pt x="468" y="522"/>
                      </a:lnTo>
                      <a:lnTo>
                        <a:pt x="442" y="535"/>
                      </a:lnTo>
                      <a:lnTo>
                        <a:pt x="412" y="549"/>
                      </a:lnTo>
                      <a:lnTo>
                        <a:pt x="351" y="570"/>
                      </a:lnTo>
                      <a:lnTo>
                        <a:pt x="292" y="597"/>
                      </a:lnTo>
                      <a:lnTo>
                        <a:pt x="236" y="629"/>
                      </a:lnTo>
                      <a:lnTo>
                        <a:pt x="185" y="664"/>
                      </a:lnTo>
                      <a:lnTo>
                        <a:pt x="136" y="701"/>
                      </a:lnTo>
                      <a:lnTo>
                        <a:pt x="94" y="741"/>
                      </a:lnTo>
                      <a:lnTo>
                        <a:pt x="72" y="765"/>
                      </a:lnTo>
                      <a:lnTo>
                        <a:pt x="56" y="787"/>
                      </a:lnTo>
                      <a:lnTo>
                        <a:pt x="40" y="811"/>
                      </a:lnTo>
                      <a:lnTo>
                        <a:pt x="24" y="832"/>
                      </a:lnTo>
                      <a:lnTo>
                        <a:pt x="16" y="854"/>
                      </a:lnTo>
                      <a:lnTo>
                        <a:pt x="11" y="878"/>
                      </a:lnTo>
                      <a:lnTo>
                        <a:pt x="5" y="910"/>
                      </a:lnTo>
                      <a:lnTo>
                        <a:pt x="3" y="947"/>
                      </a:lnTo>
                      <a:lnTo>
                        <a:pt x="0" y="987"/>
                      </a:lnTo>
                      <a:lnTo>
                        <a:pt x="0" y="1033"/>
                      </a:lnTo>
                      <a:lnTo>
                        <a:pt x="3" y="1078"/>
                      </a:lnTo>
                      <a:lnTo>
                        <a:pt x="8" y="1127"/>
                      </a:lnTo>
                      <a:lnTo>
                        <a:pt x="16" y="1175"/>
                      </a:lnTo>
                      <a:lnTo>
                        <a:pt x="27" y="1223"/>
                      </a:lnTo>
                      <a:lnTo>
                        <a:pt x="40" y="1271"/>
                      </a:lnTo>
                      <a:lnTo>
                        <a:pt x="56" y="1314"/>
                      </a:lnTo>
                      <a:lnTo>
                        <a:pt x="75" y="1354"/>
                      </a:lnTo>
                      <a:lnTo>
                        <a:pt x="96" y="1391"/>
                      </a:lnTo>
                      <a:lnTo>
                        <a:pt x="123" y="1421"/>
                      </a:lnTo>
                      <a:lnTo>
                        <a:pt x="136" y="1434"/>
                      </a:lnTo>
                      <a:lnTo>
                        <a:pt x="153" y="1445"/>
                      </a:lnTo>
                      <a:lnTo>
                        <a:pt x="166" y="1458"/>
                      </a:lnTo>
                      <a:lnTo>
                        <a:pt x="177" y="1469"/>
                      </a:lnTo>
                      <a:lnTo>
                        <a:pt x="185" y="1482"/>
                      </a:lnTo>
                      <a:lnTo>
                        <a:pt x="190" y="1496"/>
                      </a:lnTo>
                      <a:lnTo>
                        <a:pt x="195" y="1509"/>
                      </a:lnTo>
                      <a:lnTo>
                        <a:pt x="195" y="1522"/>
                      </a:lnTo>
                      <a:lnTo>
                        <a:pt x="195" y="1538"/>
                      </a:lnTo>
                      <a:lnTo>
                        <a:pt x="193" y="1555"/>
                      </a:lnTo>
                      <a:lnTo>
                        <a:pt x="185" y="1587"/>
                      </a:lnTo>
                      <a:lnTo>
                        <a:pt x="171" y="1621"/>
                      </a:lnTo>
                      <a:lnTo>
                        <a:pt x="139" y="1694"/>
                      </a:lnTo>
                      <a:lnTo>
                        <a:pt x="120" y="1731"/>
                      </a:lnTo>
                      <a:lnTo>
                        <a:pt x="104" y="1771"/>
                      </a:lnTo>
                      <a:lnTo>
                        <a:pt x="91" y="1811"/>
                      </a:lnTo>
                      <a:lnTo>
                        <a:pt x="80" y="1851"/>
                      </a:lnTo>
                      <a:lnTo>
                        <a:pt x="78" y="1870"/>
                      </a:lnTo>
                      <a:lnTo>
                        <a:pt x="78" y="1892"/>
                      </a:lnTo>
                      <a:lnTo>
                        <a:pt x="80" y="1910"/>
                      </a:lnTo>
                      <a:lnTo>
                        <a:pt x="83" y="1932"/>
                      </a:lnTo>
                      <a:lnTo>
                        <a:pt x="88" y="1950"/>
                      </a:lnTo>
                      <a:lnTo>
                        <a:pt x="96" y="1969"/>
                      </a:lnTo>
                      <a:lnTo>
                        <a:pt x="107" y="1991"/>
                      </a:lnTo>
                      <a:lnTo>
                        <a:pt x="120" y="2009"/>
                      </a:lnTo>
                      <a:lnTo>
                        <a:pt x="174" y="2076"/>
                      </a:lnTo>
                      <a:lnTo>
                        <a:pt x="201" y="2100"/>
                      </a:lnTo>
                      <a:lnTo>
                        <a:pt x="225" y="2124"/>
                      </a:lnTo>
                      <a:lnTo>
                        <a:pt x="249" y="2143"/>
                      </a:lnTo>
                      <a:lnTo>
                        <a:pt x="270" y="2159"/>
                      </a:lnTo>
                      <a:lnTo>
                        <a:pt x="294" y="2172"/>
                      </a:lnTo>
                      <a:lnTo>
                        <a:pt x="321" y="2183"/>
                      </a:lnTo>
                      <a:lnTo>
                        <a:pt x="348" y="2191"/>
                      </a:lnTo>
                      <a:lnTo>
                        <a:pt x="377" y="2199"/>
                      </a:lnTo>
                      <a:lnTo>
                        <a:pt x="442" y="2213"/>
                      </a:lnTo>
                      <a:lnTo>
                        <a:pt x="621" y="2237"/>
                      </a:lnTo>
                      <a:lnTo>
                        <a:pt x="674" y="2247"/>
                      </a:lnTo>
                      <a:lnTo>
                        <a:pt x="723" y="2255"/>
                      </a:lnTo>
                      <a:lnTo>
                        <a:pt x="765" y="2269"/>
                      </a:lnTo>
                      <a:lnTo>
                        <a:pt x="806" y="2279"/>
                      </a:lnTo>
                      <a:lnTo>
                        <a:pt x="843" y="2293"/>
                      </a:lnTo>
                      <a:lnTo>
                        <a:pt x="875" y="2309"/>
                      </a:lnTo>
                      <a:lnTo>
                        <a:pt x="907" y="2325"/>
                      </a:lnTo>
                      <a:lnTo>
                        <a:pt x="934" y="2341"/>
                      </a:lnTo>
                      <a:lnTo>
                        <a:pt x="988" y="2373"/>
                      </a:lnTo>
                      <a:lnTo>
                        <a:pt x="1033" y="2411"/>
                      </a:lnTo>
                      <a:lnTo>
                        <a:pt x="1124" y="2485"/>
                      </a:lnTo>
                      <a:lnTo>
                        <a:pt x="1175" y="2523"/>
                      </a:lnTo>
                      <a:lnTo>
                        <a:pt x="1204" y="2542"/>
                      </a:lnTo>
                      <a:lnTo>
                        <a:pt x="1234" y="2558"/>
                      </a:lnTo>
                      <a:lnTo>
                        <a:pt x="1266" y="2574"/>
                      </a:lnTo>
                      <a:lnTo>
                        <a:pt x="1301" y="2587"/>
                      </a:lnTo>
                      <a:lnTo>
                        <a:pt x="1335" y="2598"/>
                      </a:lnTo>
                      <a:lnTo>
                        <a:pt x="1370" y="2606"/>
                      </a:lnTo>
                      <a:lnTo>
                        <a:pt x="1408" y="2611"/>
                      </a:lnTo>
                      <a:lnTo>
                        <a:pt x="1445" y="2614"/>
                      </a:lnTo>
                      <a:lnTo>
                        <a:pt x="1483" y="2611"/>
                      </a:lnTo>
                      <a:lnTo>
                        <a:pt x="1523" y="2603"/>
                      </a:lnTo>
                      <a:lnTo>
                        <a:pt x="1563" y="2592"/>
                      </a:lnTo>
                      <a:lnTo>
                        <a:pt x="1603" y="2576"/>
                      </a:lnTo>
                      <a:lnTo>
                        <a:pt x="1643" y="2552"/>
                      </a:lnTo>
                      <a:lnTo>
                        <a:pt x="1683" y="2523"/>
                      </a:lnTo>
                      <a:lnTo>
                        <a:pt x="1723" y="2493"/>
                      </a:lnTo>
                      <a:lnTo>
                        <a:pt x="1758" y="2467"/>
                      </a:lnTo>
                      <a:lnTo>
                        <a:pt x="1793" y="2445"/>
                      </a:lnTo>
                      <a:lnTo>
                        <a:pt x="1825" y="2427"/>
                      </a:lnTo>
                      <a:lnTo>
                        <a:pt x="1857" y="2411"/>
                      </a:lnTo>
                      <a:lnTo>
                        <a:pt x="1884" y="2397"/>
                      </a:lnTo>
                      <a:lnTo>
                        <a:pt x="1913" y="2386"/>
                      </a:lnTo>
                      <a:lnTo>
                        <a:pt x="1940" y="2378"/>
                      </a:lnTo>
                      <a:lnTo>
                        <a:pt x="1967" y="2373"/>
                      </a:lnTo>
                      <a:lnTo>
                        <a:pt x="1994" y="2370"/>
                      </a:lnTo>
                      <a:lnTo>
                        <a:pt x="2018" y="2370"/>
                      </a:lnTo>
                      <a:lnTo>
                        <a:pt x="2045" y="2370"/>
                      </a:lnTo>
                      <a:lnTo>
                        <a:pt x="2101" y="2376"/>
                      </a:lnTo>
                      <a:lnTo>
                        <a:pt x="2160" y="2384"/>
                      </a:lnTo>
                      <a:lnTo>
                        <a:pt x="2192" y="2386"/>
                      </a:lnTo>
                      <a:lnTo>
                        <a:pt x="2227" y="2389"/>
                      </a:lnTo>
                      <a:lnTo>
                        <a:pt x="2261" y="2389"/>
                      </a:lnTo>
                      <a:lnTo>
                        <a:pt x="2299" y="2389"/>
                      </a:lnTo>
                      <a:lnTo>
                        <a:pt x="2336" y="2384"/>
                      </a:lnTo>
                      <a:lnTo>
                        <a:pt x="2376" y="2378"/>
                      </a:lnTo>
                      <a:lnTo>
                        <a:pt x="2414" y="2373"/>
                      </a:lnTo>
                      <a:lnTo>
                        <a:pt x="2451" y="2362"/>
                      </a:lnTo>
                      <a:lnTo>
                        <a:pt x="2486" y="2352"/>
                      </a:lnTo>
                      <a:lnTo>
                        <a:pt x="2521" y="2341"/>
                      </a:lnTo>
                      <a:lnTo>
                        <a:pt x="2553" y="2325"/>
                      </a:lnTo>
                      <a:lnTo>
                        <a:pt x="2583" y="2309"/>
                      </a:lnTo>
                      <a:lnTo>
                        <a:pt x="2609" y="2287"/>
                      </a:lnTo>
                      <a:lnTo>
                        <a:pt x="2631" y="2266"/>
                      </a:lnTo>
                      <a:lnTo>
                        <a:pt x="2649" y="2245"/>
                      </a:lnTo>
                      <a:lnTo>
                        <a:pt x="2663" y="2218"/>
                      </a:lnTo>
                      <a:lnTo>
                        <a:pt x="2676" y="2175"/>
                      </a:lnTo>
                      <a:lnTo>
                        <a:pt x="2684" y="2140"/>
                      </a:lnTo>
                      <a:lnTo>
                        <a:pt x="2684" y="2124"/>
                      </a:lnTo>
                      <a:lnTo>
                        <a:pt x="2684" y="2111"/>
                      </a:lnTo>
                      <a:lnTo>
                        <a:pt x="2676" y="2087"/>
                      </a:lnTo>
                      <a:lnTo>
                        <a:pt x="2665" y="2063"/>
                      </a:lnTo>
                      <a:lnTo>
                        <a:pt x="2649" y="2036"/>
                      </a:lnTo>
                      <a:lnTo>
                        <a:pt x="2631" y="2009"/>
                      </a:lnTo>
                      <a:lnTo>
                        <a:pt x="2612" y="1977"/>
                      </a:lnTo>
                      <a:lnTo>
                        <a:pt x="2580" y="1921"/>
                      </a:lnTo>
                      <a:lnTo>
                        <a:pt x="2572" y="1900"/>
                      </a:lnTo>
                      <a:lnTo>
                        <a:pt x="2564" y="1878"/>
                      </a:lnTo>
                      <a:lnTo>
                        <a:pt x="2558" y="1859"/>
                      </a:lnTo>
                      <a:lnTo>
                        <a:pt x="2556" y="1843"/>
                      </a:lnTo>
                      <a:lnTo>
                        <a:pt x="2556" y="1827"/>
                      </a:lnTo>
                      <a:lnTo>
                        <a:pt x="2558" y="1814"/>
                      </a:lnTo>
                      <a:lnTo>
                        <a:pt x="2566" y="1801"/>
                      </a:lnTo>
                      <a:lnTo>
                        <a:pt x="2574" y="1785"/>
                      </a:lnTo>
                      <a:lnTo>
                        <a:pt x="2599" y="1755"/>
                      </a:lnTo>
                      <a:lnTo>
                        <a:pt x="2631" y="1720"/>
                      </a:lnTo>
                      <a:lnTo>
                        <a:pt x="2673" y="1678"/>
                      </a:lnTo>
                      <a:lnTo>
                        <a:pt x="2698" y="1653"/>
                      </a:lnTo>
                      <a:lnTo>
                        <a:pt x="2724" y="1624"/>
                      </a:lnTo>
                      <a:lnTo>
                        <a:pt x="2748" y="1595"/>
                      </a:lnTo>
                      <a:lnTo>
                        <a:pt x="2770" y="1563"/>
                      </a:lnTo>
                      <a:lnTo>
                        <a:pt x="2791" y="1528"/>
                      </a:lnTo>
                      <a:lnTo>
                        <a:pt x="2813" y="1493"/>
                      </a:lnTo>
                      <a:lnTo>
                        <a:pt x="2829" y="1456"/>
                      </a:lnTo>
                      <a:lnTo>
                        <a:pt x="2845" y="1418"/>
                      </a:lnTo>
                      <a:lnTo>
                        <a:pt x="2855" y="1381"/>
                      </a:lnTo>
                      <a:lnTo>
                        <a:pt x="2861" y="1343"/>
                      </a:lnTo>
                      <a:lnTo>
                        <a:pt x="2864" y="1306"/>
                      </a:lnTo>
                      <a:lnTo>
                        <a:pt x="2861" y="1268"/>
                      </a:lnTo>
                      <a:lnTo>
                        <a:pt x="2853" y="1234"/>
                      </a:lnTo>
                      <a:lnTo>
                        <a:pt x="2847" y="1217"/>
                      </a:lnTo>
                      <a:lnTo>
                        <a:pt x="2839" y="1201"/>
                      </a:lnTo>
                      <a:lnTo>
                        <a:pt x="2829" y="1183"/>
                      </a:lnTo>
                      <a:lnTo>
                        <a:pt x="2818" y="1169"/>
                      </a:lnTo>
                      <a:lnTo>
                        <a:pt x="2805" y="1153"/>
                      </a:lnTo>
                      <a:lnTo>
                        <a:pt x="2789" y="1137"/>
                      </a:lnTo>
                      <a:lnTo>
                        <a:pt x="2759" y="1110"/>
                      </a:lnTo>
                      <a:lnTo>
                        <a:pt x="2730" y="1081"/>
                      </a:lnTo>
                      <a:lnTo>
                        <a:pt x="2703" y="1052"/>
                      </a:lnTo>
                      <a:lnTo>
                        <a:pt x="2679" y="1022"/>
                      </a:lnTo>
                      <a:lnTo>
                        <a:pt x="2660" y="990"/>
                      </a:lnTo>
                      <a:lnTo>
                        <a:pt x="2641" y="961"/>
                      </a:lnTo>
                      <a:lnTo>
                        <a:pt x="2625" y="931"/>
                      </a:lnTo>
                      <a:lnTo>
                        <a:pt x="2612" y="899"/>
                      </a:lnTo>
                      <a:lnTo>
                        <a:pt x="2601" y="867"/>
                      </a:lnTo>
                      <a:lnTo>
                        <a:pt x="2596" y="838"/>
                      </a:lnTo>
                      <a:lnTo>
                        <a:pt x="2591" y="806"/>
                      </a:lnTo>
                      <a:lnTo>
                        <a:pt x="2591" y="776"/>
                      </a:lnTo>
                      <a:lnTo>
                        <a:pt x="2591" y="744"/>
                      </a:lnTo>
                      <a:lnTo>
                        <a:pt x="2596" y="712"/>
                      </a:lnTo>
                      <a:lnTo>
                        <a:pt x="2604" y="682"/>
                      </a:lnTo>
                      <a:lnTo>
                        <a:pt x="2617" y="650"/>
                      </a:lnTo>
                      <a:lnTo>
                        <a:pt x="2628" y="618"/>
                      </a:lnTo>
                      <a:lnTo>
                        <a:pt x="2639" y="586"/>
                      </a:lnTo>
                      <a:lnTo>
                        <a:pt x="2649" y="551"/>
                      </a:lnTo>
                      <a:lnTo>
                        <a:pt x="2657" y="517"/>
                      </a:lnTo>
                      <a:lnTo>
                        <a:pt x="2663" y="482"/>
                      </a:lnTo>
                      <a:lnTo>
                        <a:pt x="2668" y="447"/>
                      </a:lnTo>
                      <a:lnTo>
                        <a:pt x="2671" y="412"/>
                      </a:lnTo>
                      <a:lnTo>
                        <a:pt x="2671" y="380"/>
                      </a:lnTo>
                      <a:lnTo>
                        <a:pt x="2671" y="345"/>
                      </a:lnTo>
                      <a:lnTo>
                        <a:pt x="2665" y="316"/>
                      </a:lnTo>
                      <a:lnTo>
                        <a:pt x="2660" y="287"/>
                      </a:lnTo>
                      <a:lnTo>
                        <a:pt x="2652" y="260"/>
                      </a:lnTo>
                      <a:lnTo>
                        <a:pt x="2641" y="236"/>
                      </a:lnTo>
                      <a:lnTo>
                        <a:pt x="2628" y="212"/>
                      </a:lnTo>
                      <a:lnTo>
                        <a:pt x="2612" y="193"/>
                      </a:lnTo>
                      <a:lnTo>
                        <a:pt x="2593" y="180"/>
                      </a:lnTo>
                      <a:lnTo>
                        <a:pt x="2583" y="174"/>
                      </a:lnTo>
                      <a:lnTo>
                        <a:pt x="2572" y="169"/>
                      </a:lnTo>
                      <a:lnTo>
                        <a:pt x="2548" y="166"/>
                      </a:lnTo>
                      <a:lnTo>
                        <a:pt x="2524" y="166"/>
                      </a:lnTo>
                      <a:lnTo>
                        <a:pt x="2497" y="172"/>
                      </a:lnTo>
                      <a:lnTo>
                        <a:pt x="2470" y="180"/>
                      </a:lnTo>
                      <a:lnTo>
                        <a:pt x="2441" y="190"/>
                      </a:lnTo>
                      <a:lnTo>
                        <a:pt x="2379" y="217"/>
                      </a:lnTo>
                      <a:lnTo>
                        <a:pt x="2318" y="249"/>
                      </a:lnTo>
                      <a:lnTo>
                        <a:pt x="2285" y="262"/>
                      </a:lnTo>
                      <a:lnTo>
                        <a:pt x="2253" y="276"/>
                      </a:lnTo>
                      <a:lnTo>
                        <a:pt x="2221" y="284"/>
                      </a:lnTo>
                      <a:lnTo>
                        <a:pt x="2189" y="292"/>
                      </a:lnTo>
                      <a:lnTo>
                        <a:pt x="2157" y="295"/>
                      </a:lnTo>
                      <a:lnTo>
                        <a:pt x="2128" y="295"/>
                      </a:lnTo>
                      <a:lnTo>
                        <a:pt x="2103" y="289"/>
                      </a:lnTo>
                      <a:lnTo>
                        <a:pt x="2074" y="281"/>
                      </a:lnTo>
                      <a:lnTo>
                        <a:pt x="2045" y="268"/>
                      </a:lnTo>
                      <a:lnTo>
                        <a:pt x="2010" y="254"/>
                      </a:lnTo>
                      <a:lnTo>
                        <a:pt x="1938" y="217"/>
                      </a:lnTo>
                      <a:lnTo>
                        <a:pt x="1857" y="174"/>
                      </a:lnTo>
                      <a:lnTo>
                        <a:pt x="1774" y="131"/>
                      </a:lnTo>
                      <a:lnTo>
                        <a:pt x="1691" y="94"/>
                      </a:lnTo>
                      <a:lnTo>
                        <a:pt x="1649" y="75"/>
                      </a:lnTo>
                      <a:lnTo>
                        <a:pt x="1608" y="59"/>
                      </a:lnTo>
                      <a:lnTo>
                        <a:pt x="1568" y="48"/>
                      </a:lnTo>
                      <a:lnTo>
                        <a:pt x="1531" y="40"/>
                      </a:lnTo>
                      <a:lnTo>
                        <a:pt x="1456" y="24"/>
                      </a:lnTo>
                      <a:lnTo>
                        <a:pt x="1381" y="14"/>
                      </a:lnTo>
                      <a:lnTo>
                        <a:pt x="1309" y="3"/>
                      </a:lnTo>
                      <a:lnTo>
                        <a:pt x="1274" y="3"/>
                      </a:lnTo>
                      <a:lnTo>
                        <a:pt x="1239" y="0"/>
                      </a:lnTo>
                      <a:lnTo>
                        <a:pt x="1204" y="3"/>
                      </a:lnTo>
                      <a:lnTo>
                        <a:pt x="1172" y="8"/>
                      </a:lnTo>
                      <a:lnTo>
                        <a:pt x="1140" y="14"/>
                      </a:lnTo>
                      <a:lnTo>
                        <a:pt x="1111" y="24"/>
                      </a:lnTo>
                      <a:lnTo>
                        <a:pt x="1081" y="35"/>
                      </a:lnTo>
                      <a:lnTo>
                        <a:pt x="1057" y="54"/>
                      </a:lnTo>
                      <a:lnTo>
                        <a:pt x="1033" y="73"/>
                      </a:lnTo>
                      <a:lnTo>
                        <a:pt x="1009" y="97"/>
                      </a:lnTo>
                      <a:lnTo>
                        <a:pt x="985" y="121"/>
                      </a:lnTo>
                      <a:lnTo>
                        <a:pt x="955" y="147"/>
                      </a:lnTo>
                      <a:lnTo>
                        <a:pt x="918" y="172"/>
                      </a:lnTo>
                      <a:lnTo>
                        <a:pt x="878" y="193"/>
                      </a:lnTo>
                      <a:lnTo>
                        <a:pt x="789" y="241"/>
                      </a:lnTo>
                      <a:lnTo>
                        <a:pt x="698" y="287"/>
                      </a:lnTo>
                      <a:close/>
                    </a:path>
                  </a:pathLst>
                </a:custGeom>
                <a:solidFill>
                  <a:srgbClr val="007000"/>
                </a:solidFill>
                <a:ln w="6">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34" name="Freeform 8">
                  <a:extLst>
                    <a:ext uri="{FF2B5EF4-FFF2-40B4-BE49-F238E27FC236}">
                      <a16:creationId xmlns:a16="http://schemas.microsoft.com/office/drawing/2014/main" id="{FB743DD8-AD4F-BC05-4D10-0D46D0866C77}"/>
                    </a:ext>
                  </a:extLst>
                </p:cNvPr>
                <p:cNvSpPr>
                  <a:spLocks/>
                </p:cNvSpPr>
                <p:nvPr/>
              </p:nvSpPr>
              <p:spPr bwMode="auto">
                <a:xfrm>
                  <a:off x="3612427" y="3426882"/>
                  <a:ext cx="1698874" cy="1463799"/>
                </a:xfrm>
                <a:custGeom>
                  <a:avLst/>
                  <a:gdLst>
                    <a:gd name="T0" fmla="*/ 204 w 1071"/>
                    <a:gd name="T1" fmla="*/ 171 h 925"/>
                    <a:gd name="T2" fmla="*/ 147 w 1071"/>
                    <a:gd name="T3" fmla="*/ 203 h 925"/>
                    <a:gd name="T4" fmla="*/ 94 w 1071"/>
                    <a:gd name="T5" fmla="*/ 254 h 925"/>
                    <a:gd name="T6" fmla="*/ 48 w 1071"/>
                    <a:gd name="T7" fmla="*/ 321 h 925"/>
                    <a:gd name="T8" fmla="*/ 14 w 1071"/>
                    <a:gd name="T9" fmla="*/ 401 h 925"/>
                    <a:gd name="T10" fmla="*/ 0 w 1071"/>
                    <a:gd name="T11" fmla="*/ 489 h 925"/>
                    <a:gd name="T12" fmla="*/ 3 w 1071"/>
                    <a:gd name="T13" fmla="*/ 559 h 925"/>
                    <a:gd name="T14" fmla="*/ 14 w 1071"/>
                    <a:gd name="T15" fmla="*/ 607 h 925"/>
                    <a:gd name="T16" fmla="*/ 30 w 1071"/>
                    <a:gd name="T17" fmla="*/ 658 h 925"/>
                    <a:gd name="T18" fmla="*/ 56 w 1071"/>
                    <a:gd name="T19" fmla="*/ 706 h 925"/>
                    <a:gd name="T20" fmla="*/ 89 w 1071"/>
                    <a:gd name="T21" fmla="*/ 754 h 925"/>
                    <a:gd name="T22" fmla="*/ 126 w 1071"/>
                    <a:gd name="T23" fmla="*/ 797 h 925"/>
                    <a:gd name="T24" fmla="*/ 169 w 1071"/>
                    <a:gd name="T25" fmla="*/ 832 h 925"/>
                    <a:gd name="T26" fmla="*/ 212 w 1071"/>
                    <a:gd name="T27" fmla="*/ 861 h 925"/>
                    <a:gd name="T28" fmla="*/ 281 w 1071"/>
                    <a:gd name="T29" fmla="*/ 893 h 925"/>
                    <a:gd name="T30" fmla="*/ 383 w 1071"/>
                    <a:gd name="T31" fmla="*/ 920 h 925"/>
                    <a:gd name="T32" fmla="*/ 485 w 1071"/>
                    <a:gd name="T33" fmla="*/ 925 h 925"/>
                    <a:gd name="T34" fmla="*/ 586 w 1071"/>
                    <a:gd name="T35" fmla="*/ 917 h 925"/>
                    <a:gd name="T36" fmla="*/ 683 w 1071"/>
                    <a:gd name="T37" fmla="*/ 893 h 925"/>
                    <a:gd name="T38" fmla="*/ 771 w 1071"/>
                    <a:gd name="T39" fmla="*/ 864 h 925"/>
                    <a:gd name="T40" fmla="*/ 849 w 1071"/>
                    <a:gd name="T41" fmla="*/ 824 h 925"/>
                    <a:gd name="T42" fmla="*/ 916 w 1071"/>
                    <a:gd name="T43" fmla="*/ 767 h 925"/>
                    <a:gd name="T44" fmla="*/ 977 w 1071"/>
                    <a:gd name="T45" fmla="*/ 698 h 925"/>
                    <a:gd name="T46" fmla="*/ 1023 w 1071"/>
                    <a:gd name="T47" fmla="*/ 620 h 925"/>
                    <a:gd name="T48" fmla="*/ 1057 w 1071"/>
                    <a:gd name="T49" fmla="*/ 535 h 925"/>
                    <a:gd name="T50" fmla="*/ 1071 w 1071"/>
                    <a:gd name="T51" fmla="*/ 446 h 925"/>
                    <a:gd name="T52" fmla="*/ 1065 w 1071"/>
                    <a:gd name="T53" fmla="*/ 356 h 925"/>
                    <a:gd name="T54" fmla="*/ 1036 w 1071"/>
                    <a:gd name="T55" fmla="*/ 270 h 925"/>
                    <a:gd name="T56" fmla="*/ 1012 w 1071"/>
                    <a:gd name="T57" fmla="*/ 227 h 925"/>
                    <a:gd name="T58" fmla="*/ 956 w 1071"/>
                    <a:gd name="T59" fmla="*/ 155 h 925"/>
                    <a:gd name="T60" fmla="*/ 891 w 1071"/>
                    <a:gd name="T61" fmla="*/ 93 h 925"/>
                    <a:gd name="T62" fmla="*/ 825 w 1071"/>
                    <a:gd name="T63" fmla="*/ 48 h 925"/>
                    <a:gd name="T64" fmla="*/ 758 w 1071"/>
                    <a:gd name="T65" fmla="*/ 18 h 925"/>
                    <a:gd name="T66" fmla="*/ 693 w 1071"/>
                    <a:gd name="T67" fmla="*/ 2 h 925"/>
                    <a:gd name="T68" fmla="*/ 629 w 1071"/>
                    <a:gd name="T69" fmla="*/ 0 h 925"/>
                    <a:gd name="T70" fmla="*/ 570 w 1071"/>
                    <a:gd name="T71" fmla="*/ 13 h 925"/>
                    <a:gd name="T72" fmla="*/ 522 w 1071"/>
                    <a:gd name="T73" fmla="*/ 40 h 925"/>
                    <a:gd name="T74" fmla="*/ 436 w 1071"/>
                    <a:gd name="T75" fmla="*/ 96 h 925"/>
                    <a:gd name="T76" fmla="*/ 362 w 1071"/>
                    <a:gd name="T77" fmla="*/ 131 h 925"/>
                    <a:gd name="T78" fmla="*/ 297 w 1071"/>
                    <a:gd name="T79" fmla="*/ 15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1" h="925">
                      <a:moveTo>
                        <a:pt x="233" y="163"/>
                      </a:moveTo>
                      <a:lnTo>
                        <a:pt x="204" y="171"/>
                      </a:lnTo>
                      <a:lnTo>
                        <a:pt x="174" y="184"/>
                      </a:lnTo>
                      <a:lnTo>
                        <a:pt x="147" y="203"/>
                      </a:lnTo>
                      <a:lnTo>
                        <a:pt x="118" y="227"/>
                      </a:lnTo>
                      <a:lnTo>
                        <a:pt x="94" y="254"/>
                      </a:lnTo>
                      <a:lnTo>
                        <a:pt x="70" y="286"/>
                      </a:lnTo>
                      <a:lnTo>
                        <a:pt x="48" y="321"/>
                      </a:lnTo>
                      <a:lnTo>
                        <a:pt x="30" y="358"/>
                      </a:lnTo>
                      <a:lnTo>
                        <a:pt x="14" y="401"/>
                      </a:lnTo>
                      <a:lnTo>
                        <a:pt x="6" y="444"/>
                      </a:lnTo>
                      <a:lnTo>
                        <a:pt x="0" y="489"/>
                      </a:lnTo>
                      <a:lnTo>
                        <a:pt x="0" y="535"/>
                      </a:lnTo>
                      <a:lnTo>
                        <a:pt x="3" y="559"/>
                      </a:lnTo>
                      <a:lnTo>
                        <a:pt x="8" y="583"/>
                      </a:lnTo>
                      <a:lnTo>
                        <a:pt x="14" y="607"/>
                      </a:lnTo>
                      <a:lnTo>
                        <a:pt x="22" y="634"/>
                      </a:lnTo>
                      <a:lnTo>
                        <a:pt x="30" y="658"/>
                      </a:lnTo>
                      <a:lnTo>
                        <a:pt x="43" y="682"/>
                      </a:lnTo>
                      <a:lnTo>
                        <a:pt x="56" y="706"/>
                      </a:lnTo>
                      <a:lnTo>
                        <a:pt x="73" y="730"/>
                      </a:lnTo>
                      <a:lnTo>
                        <a:pt x="89" y="754"/>
                      </a:lnTo>
                      <a:lnTo>
                        <a:pt x="107" y="775"/>
                      </a:lnTo>
                      <a:lnTo>
                        <a:pt x="126" y="797"/>
                      </a:lnTo>
                      <a:lnTo>
                        <a:pt x="147" y="816"/>
                      </a:lnTo>
                      <a:lnTo>
                        <a:pt x="169" y="832"/>
                      </a:lnTo>
                      <a:lnTo>
                        <a:pt x="190" y="848"/>
                      </a:lnTo>
                      <a:lnTo>
                        <a:pt x="212" y="861"/>
                      </a:lnTo>
                      <a:lnTo>
                        <a:pt x="236" y="874"/>
                      </a:lnTo>
                      <a:lnTo>
                        <a:pt x="281" y="893"/>
                      </a:lnTo>
                      <a:lnTo>
                        <a:pt x="332" y="909"/>
                      </a:lnTo>
                      <a:lnTo>
                        <a:pt x="383" y="920"/>
                      </a:lnTo>
                      <a:lnTo>
                        <a:pt x="434" y="925"/>
                      </a:lnTo>
                      <a:lnTo>
                        <a:pt x="485" y="925"/>
                      </a:lnTo>
                      <a:lnTo>
                        <a:pt x="535" y="923"/>
                      </a:lnTo>
                      <a:lnTo>
                        <a:pt x="586" y="917"/>
                      </a:lnTo>
                      <a:lnTo>
                        <a:pt x="635" y="907"/>
                      </a:lnTo>
                      <a:lnTo>
                        <a:pt x="683" y="893"/>
                      </a:lnTo>
                      <a:lnTo>
                        <a:pt x="728" y="880"/>
                      </a:lnTo>
                      <a:lnTo>
                        <a:pt x="771" y="864"/>
                      </a:lnTo>
                      <a:lnTo>
                        <a:pt x="811" y="845"/>
                      </a:lnTo>
                      <a:lnTo>
                        <a:pt x="849" y="824"/>
                      </a:lnTo>
                      <a:lnTo>
                        <a:pt x="883" y="797"/>
                      </a:lnTo>
                      <a:lnTo>
                        <a:pt x="916" y="767"/>
                      </a:lnTo>
                      <a:lnTo>
                        <a:pt x="948" y="735"/>
                      </a:lnTo>
                      <a:lnTo>
                        <a:pt x="977" y="698"/>
                      </a:lnTo>
                      <a:lnTo>
                        <a:pt x="1001" y="660"/>
                      </a:lnTo>
                      <a:lnTo>
                        <a:pt x="1023" y="620"/>
                      </a:lnTo>
                      <a:lnTo>
                        <a:pt x="1041" y="578"/>
                      </a:lnTo>
                      <a:lnTo>
                        <a:pt x="1057" y="535"/>
                      </a:lnTo>
                      <a:lnTo>
                        <a:pt x="1065" y="492"/>
                      </a:lnTo>
                      <a:lnTo>
                        <a:pt x="1071" y="446"/>
                      </a:lnTo>
                      <a:lnTo>
                        <a:pt x="1071" y="401"/>
                      </a:lnTo>
                      <a:lnTo>
                        <a:pt x="1065" y="356"/>
                      </a:lnTo>
                      <a:lnTo>
                        <a:pt x="1055" y="313"/>
                      </a:lnTo>
                      <a:lnTo>
                        <a:pt x="1036" y="270"/>
                      </a:lnTo>
                      <a:lnTo>
                        <a:pt x="1025" y="249"/>
                      </a:lnTo>
                      <a:lnTo>
                        <a:pt x="1012" y="227"/>
                      </a:lnTo>
                      <a:lnTo>
                        <a:pt x="985" y="190"/>
                      </a:lnTo>
                      <a:lnTo>
                        <a:pt x="956" y="155"/>
                      </a:lnTo>
                      <a:lnTo>
                        <a:pt x="924" y="123"/>
                      </a:lnTo>
                      <a:lnTo>
                        <a:pt x="891" y="93"/>
                      </a:lnTo>
                      <a:lnTo>
                        <a:pt x="859" y="69"/>
                      </a:lnTo>
                      <a:lnTo>
                        <a:pt x="825" y="48"/>
                      </a:lnTo>
                      <a:lnTo>
                        <a:pt x="792" y="32"/>
                      </a:lnTo>
                      <a:lnTo>
                        <a:pt x="758" y="18"/>
                      </a:lnTo>
                      <a:lnTo>
                        <a:pt x="726" y="8"/>
                      </a:lnTo>
                      <a:lnTo>
                        <a:pt x="693" y="2"/>
                      </a:lnTo>
                      <a:lnTo>
                        <a:pt x="661" y="0"/>
                      </a:lnTo>
                      <a:lnTo>
                        <a:pt x="629" y="0"/>
                      </a:lnTo>
                      <a:lnTo>
                        <a:pt x="600" y="5"/>
                      </a:lnTo>
                      <a:lnTo>
                        <a:pt x="570" y="13"/>
                      </a:lnTo>
                      <a:lnTo>
                        <a:pt x="546" y="24"/>
                      </a:lnTo>
                      <a:lnTo>
                        <a:pt x="522" y="40"/>
                      </a:lnTo>
                      <a:lnTo>
                        <a:pt x="477" y="69"/>
                      </a:lnTo>
                      <a:lnTo>
                        <a:pt x="436" y="96"/>
                      </a:lnTo>
                      <a:lnTo>
                        <a:pt x="399" y="115"/>
                      </a:lnTo>
                      <a:lnTo>
                        <a:pt x="362" y="131"/>
                      </a:lnTo>
                      <a:lnTo>
                        <a:pt x="329" y="142"/>
                      </a:lnTo>
                      <a:lnTo>
                        <a:pt x="297" y="150"/>
                      </a:lnTo>
                      <a:lnTo>
                        <a:pt x="233" y="163"/>
                      </a:lnTo>
                      <a:close/>
                    </a:path>
                  </a:pathLst>
                </a:custGeom>
                <a:solidFill>
                  <a:schemeClr val="accent5">
                    <a:lumMod val="20000"/>
                    <a:lumOff val="80000"/>
                  </a:schemeClr>
                </a:solidFill>
                <a:ln w="6">
                  <a:solidFill>
                    <a:srgbClr val="8064A2"/>
                  </a:solid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2" name="Group 5">
                <a:extLst>
                  <a:ext uri="{FF2B5EF4-FFF2-40B4-BE49-F238E27FC236}">
                    <a16:creationId xmlns:a16="http://schemas.microsoft.com/office/drawing/2014/main" id="{C631E130-096E-8C37-7124-153CF5EF6E5E}"/>
                  </a:ext>
                </a:extLst>
              </p:cNvPr>
              <p:cNvGrpSpPr>
                <a:grpSpLocks noChangeAspect="1"/>
              </p:cNvGrpSpPr>
              <p:nvPr/>
            </p:nvGrpSpPr>
            <p:grpSpPr bwMode="auto">
              <a:xfrm>
                <a:off x="4394416" y="1970417"/>
                <a:ext cx="165038" cy="150616"/>
                <a:chOff x="2303463" y="1354138"/>
                <a:chExt cx="4546600" cy="4149725"/>
              </a:xfrm>
            </p:grpSpPr>
            <p:sp>
              <p:nvSpPr>
                <p:cNvPr id="531" name="Freeform 6">
                  <a:extLst>
                    <a:ext uri="{FF2B5EF4-FFF2-40B4-BE49-F238E27FC236}">
                      <a16:creationId xmlns:a16="http://schemas.microsoft.com/office/drawing/2014/main" id="{52705108-88A1-981D-E1D6-E5D89967B4E2}"/>
                    </a:ext>
                  </a:extLst>
                </p:cNvPr>
                <p:cNvSpPr>
                  <a:spLocks/>
                </p:cNvSpPr>
                <p:nvPr/>
              </p:nvSpPr>
              <p:spPr bwMode="auto">
                <a:xfrm>
                  <a:off x="2305603" y="1353167"/>
                  <a:ext cx="4547747" cy="4147431"/>
                </a:xfrm>
                <a:custGeom>
                  <a:avLst/>
                  <a:gdLst>
                    <a:gd name="T0" fmla="*/ 645 w 2864"/>
                    <a:gd name="T1" fmla="*/ 337 h 2614"/>
                    <a:gd name="T2" fmla="*/ 517 w 2864"/>
                    <a:gd name="T3" fmla="*/ 487 h 2614"/>
                    <a:gd name="T4" fmla="*/ 412 w 2864"/>
                    <a:gd name="T5" fmla="*/ 549 h 2614"/>
                    <a:gd name="T6" fmla="*/ 185 w 2864"/>
                    <a:gd name="T7" fmla="*/ 664 h 2614"/>
                    <a:gd name="T8" fmla="*/ 56 w 2864"/>
                    <a:gd name="T9" fmla="*/ 787 h 2614"/>
                    <a:gd name="T10" fmla="*/ 11 w 2864"/>
                    <a:gd name="T11" fmla="*/ 878 h 2614"/>
                    <a:gd name="T12" fmla="*/ 0 w 2864"/>
                    <a:gd name="T13" fmla="*/ 1033 h 2614"/>
                    <a:gd name="T14" fmla="*/ 27 w 2864"/>
                    <a:gd name="T15" fmla="*/ 1223 h 2614"/>
                    <a:gd name="T16" fmla="*/ 96 w 2864"/>
                    <a:gd name="T17" fmla="*/ 1391 h 2614"/>
                    <a:gd name="T18" fmla="*/ 166 w 2864"/>
                    <a:gd name="T19" fmla="*/ 1458 h 2614"/>
                    <a:gd name="T20" fmla="*/ 195 w 2864"/>
                    <a:gd name="T21" fmla="*/ 1509 h 2614"/>
                    <a:gd name="T22" fmla="*/ 185 w 2864"/>
                    <a:gd name="T23" fmla="*/ 1587 h 2614"/>
                    <a:gd name="T24" fmla="*/ 104 w 2864"/>
                    <a:gd name="T25" fmla="*/ 1771 h 2614"/>
                    <a:gd name="T26" fmla="*/ 78 w 2864"/>
                    <a:gd name="T27" fmla="*/ 1892 h 2614"/>
                    <a:gd name="T28" fmla="*/ 96 w 2864"/>
                    <a:gd name="T29" fmla="*/ 1969 h 2614"/>
                    <a:gd name="T30" fmla="*/ 201 w 2864"/>
                    <a:gd name="T31" fmla="*/ 2100 h 2614"/>
                    <a:gd name="T32" fmla="*/ 294 w 2864"/>
                    <a:gd name="T33" fmla="*/ 2172 h 2614"/>
                    <a:gd name="T34" fmla="*/ 442 w 2864"/>
                    <a:gd name="T35" fmla="*/ 2213 h 2614"/>
                    <a:gd name="T36" fmla="*/ 765 w 2864"/>
                    <a:gd name="T37" fmla="*/ 2269 h 2614"/>
                    <a:gd name="T38" fmla="*/ 907 w 2864"/>
                    <a:gd name="T39" fmla="*/ 2325 h 2614"/>
                    <a:gd name="T40" fmla="*/ 1124 w 2864"/>
                    <a:gd name="T41" fmla="*/ 2485 h 2614"/>
                    <a:gd name="T42" fmla="*/ 1266 w 2864"/>
                    <a:gd name="T43" fmla="*/ 2574 h 2614"/>
                    <a:gd name="T44" fmla="*/ 1408 w 2864"/>
                    <a:gd name="T45" fmla="*/ 2611 h 2614"/>
                    <a:gd name="T46" fmla="*/ 1563 w 2864"/>
                    <a:gd name="T47" fmla="*/ 2592 h 2614"/>
                    <a:gd name="T48" fmla="*/ 1723 w 2864"/>
                    <a:gd name="T49" fmla="*/ 2493 h 2614"/>
                    <a:gd name="T50" fmla="*/ 1857 w 2864"/>
                    <a:gd name="T51" fmla="*/ 2411 h 2614"/>
                    <a:gd name="T52" fmla="*/ 1967 w 2864"/>
                    <a:gd name="T53" fmla="*/ 2373 h 2614"/>
                    <a:gd name="T54" fmla="*/ 2101 w 2864"/>
                    <a:gd name="T55" fmla="*/ 2376 h 2614"/>
                    <a:gd name="T56" fmla="*/ 2261 w 2864"/>
                    <a:gd name="T57" fmla="*/ 2389 h 2614"/>
                    <a:gd name="T58" fmla="*/ 2414 w 2864"/>
                    <a:gd name="T59" fmla="*/ 2373 h 2614"/>
                    <a:gd name="T60" fmla="*/ 2553 w 2864"/>
                    <a:gd name="T61" fmla="*/ 2325 h 2614"/>
                    <a:gd name="T62" fmla="*/ 2649 w 2864"/>
                    <a:gd name="T63" fmla="*/ 2245 h 2614"/>
                    <a:gd name="T64" fmla="*/ 2684 w 2864"/>
                    <a:gd name="T65" fmla="*/ 2124 h 2614"/>
                    <a:gd name="T66" fmla="*/ 2649 w 2864"/>
                    <a:gd name="T67" fmla="*/ 2036 h 2614"/>
                    <a:gd name="T68" fmla="*/ 2572 w 2864"/>
                    <a:gd name="T69" fmla="*/ 1900 h 2614"/>
                    <a:gd name="T70" fmla="*/ 2556 w 2864"/>
                    <a:gd name="T71" fmla="*/ 1827 h 2614"/>
                    <a:gd name="T72" fmla="*/ 2599 w 2864"/>
                    <a:gd name="T73" fmla="*/ 1755 h 2614"/>
                    <a:gd name="T74" fmla="*/ 2724 w 2864"/>
                    <a:gd name="T75" fmla="*/ 1624 h 2614"/>
                    <a:gd name="T76" fmla="*/ 2813 w 2864"/>
                    <a:gd name="T77" fmla="*/ 1493 h 2614"/>
                    <a:gd name="T78" fmla="*/ 2861 w 2864"/>
                    <a:gd name="T79" fmla="*/ 1343 h 2614"/>
                    <a:gd name="T80" fmla="*/ 2847 w 2864"/>
                    <a:gd name="T81" fmla="*/ 1217 h 2614"/>
                    <a:gd name="T82" fmla="*/ 2805 w 2864"/>
                    <a:gd name="T83" fmla="*/ 1153 h 2614"/>
                    <a:gd name="T84" fmla="*/ 2703 w 2864"/>
                    <a:gd name="T85" fmla="*/ 1052 h 2614"/>
                    <a:gd name="T86" fmla="*/ 2625 w 2864"/>
                    <a:gd name="T87" fmla="*/ 931 h 2614"/>
                    <a:gd name="T88" fmla="*/ 2591 w 2864"/>
                    <a:gd name="T89" fmla="*/ 806 h 2614"/>
                    <a:gd name="T90" fmla="*/ 2604 w 2864"/>
                    <a:gd name="T91" fmla="*/ 682 h 2614"/>
                    <a:gd name="T92" fmla="*/ 2649 w 2864"/>
                    <a:gd name="T93" fmla="*/ 551 h 2614"/>
                    <a:gd name="T94" fmla="*/ 2671 w 2864"/>
                    <a:gd name="T95" fmla="*/ 412 h 2614"/>
                    <a:gd name="T96" fmla="*/ 2660 w 2864"/>
                    <a:gd name="T97" fmla="*/ 287 h 2614"/>
                    <a:gd name="T98" fmla="*/ 2612 w 2864"/>
                    <a:gd name="T99" fmla="*/ 193 h 2614"/>
                    <a:gd name="T100" fmla="*/ 2548 w 2864"/>
                    <a:gd name="T101" fmla="*/ 166 h 2614"/>
                    <a:gd name="T102" fmla="*/ 2441 w 2864"/>
                    <a:gd name="T103" fmla="*/ 190 h 2614"/>
                    <a:gd name="T104" fmla="*/ 2253 w 2864"/>
                    <a:gd name="T105" fmla="*/ 276 h 2614"/>
                    <a:gd name="T106" fmla="*/ 2128 w 2864"/>
                    <a:gd name="T107" fmla="*/ 295 h 2614"/>
                    <a:gd name="T108" fmla="*/ 2010 w 2864"/>
                    <a:gd name="T109" fmla="*/ 254 h 2614"/>
                    <a:gd name="T110" fmla="*/ 1691 w 2864"/>
                    <a:gd name="T111" fmla="*/ 94 h 2614"/>
                    <a:gd name="T112" fmla="*/ 1531 w 2864"/>
                    <a:gd name="T113" fmla="*/ 40 h 2614"/>
                    <a:gd name="T114" fmla="*/ 1274 w 2864"/>
                    <a:gd name="T115" fmla="*/ 3 h 2614"/>
                    <a:gd name="T116" fmla="*/ 1140 w 2864"/>
                    <a:gd name="T117" fmla="*/ 14 h 2614"/>
                    <a:gd name="T118" fmla="*/ 1033 w 2864"/>
                    <a:gd name="T119" fmla="*/ 73 h 2614"/>
                    <a:gd name="T120" fmla="*/ 918 w 2864"/>
                    <a:gd name="T12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4" h="2614">
                      <a:moveTo>
                        <a:pt x="698" y="287"/>
                      </a:moveTo>
                      <a:lnTo>
                        <a:pt x="685" y="295"/>
                      </a:lnTo>
                      <a:lnTo>
                        <a:pt x="672" y="308"/>
                      </a:lnTo>
                      <a:lnTo>
                        <a:pt x="645" y="337"/>
                      </a:lnTo>
                      <a:lnTo>
                        <a:pt x="589" y="410"/>
                      </a:lnTo>
                      <a:lnTo>
                        <a:pt x="554" y="450"/>
                      </a:lnTo>
                      <a:lnTo>
                        <a:pt x="535" y="468"/>
                      </a:lnTo>
                      <a:lnTo>
                        <a:pt x="517" y="487"/>
                      </a:lnTo>
                      <a:lnTo>
                        <a:pt x="492" y="506"/>
                      </a:lnTo>
                      <a:lnTo>
                        <a:pt x="468" y="522"/>
                      </a:lnTo>
                      <a:lnTo>
                        <a:pt x="442" y="535"/>
                      </a:lnTo>
                      <a:lnTo>
                        <a:pt x="412" y="549"/>
                      </a:lnTo>
                      <a:lnTo>
                        <a:pt x="351" y="570"/>
                      </a:lnTo>
                      <a:lnTo>
                        <a:pt x="292" y="597"/>
                      </a:lnTo>
                      <a:lnTo>
                        <a:pt x="236" y="629"/>
                      </a:lnTo>
                      <a:lnTo>
                        <a:pt x="185" y="664"/>
                      </a:lnTo>
                      <a:lnTo>
                        <a:pt x="136" y="701"/>
                      </a:lnTo>
                      <a:lnTo>
                        <a:pt x="94" y="741"/>
                      </a:lnTo>
                      <a:lnTo>
                        <a:pt x="72" y="765"/>
                      </a:lnTo>
                      <a:lnTo>
                        <a:pt x="56" y="787"/>
                      </a:lnTo>
                      <a:lnTo>
                        <a:pt x="40" y="811"/>
                      </a:lnTo>
                      <a:lnTo>
                        <a:pt x="24" y="832"/>
                      </a:lnTo>
                      <a:lnTo>
                        <a:pt x="16" y="854"/>
                      </a:lnTo>
                      <a:lnTo>
                        <a:pt x="11" y="878"/>
                      </a:lnTo>
                      <a:lnTo>
                        <a:pt x="5" y="910"/>
                      </a:lnTo>
                      <a:lnTo>
                        <a:pt x="3" y="947"/>
                      </a:lnTo>
                      <a:lnTo>
                        <a:pt x="0" y="987"/>
                      </a:lnTo>
                      <a:lnTo>
                        <a:pt x="0" y="1033"/>
                      </a:lnTo>
                      <a:lnTo>
                        <a:pt x="3" y="1078"/>
                      </a:lnTo>
                      <a:lnTo>
                        <a:pt x="8" y="1127"/>
                      </a:lnTo>
                      <a:lnTo>
                        <a:pt x="16" y="1175"/>
                      </a:lnTo>
                      <a:lnTo>
                        <a:pt x="27" y="1223"/>
                      </a:lnTo>
                      <a:lnTo>
                        <a:pt x="40" y="1271"/>
                      </a:lnTo>
                      <a:lnTo>
                        <a:pt x="56" y="1314"/>
                      </a:lnTo>
                      <a:lnTo>
                        <a:pt x="75" y="1354"/>
                      </a:lnTo>
                      <a:lnTo>
                        <a:pt x="96" y="1391"/>
                      </a:lnTo>
                      <a:lnTo>
                        <a:pt x="123" y="1421"/>
                      </a:lnTo>
                      <a:lnTo>
                        <a:pt x="136" y="1434"/>
                      </a:lnTo>
                      <a:lnTo>
                        <a:pt x="153" y="1445"/>
                      </a:lnTo>
                      <a:lnTo>
                        <a:pt x="166" y="1458"/>
                      </a:lnTo>
                      <a:lnTo>
                        <a:pt x="177" y="1469"/>
                      </a:lnTo>
                      <a:lnTo>
                        <a:pt x="185" y="1482"/>
                      </a:lnTo>
                      <a:lnTo>
                        <a:pt x="190" y="1496"/>
                      </a:lnTo>
                      <a:lnTo>
                        <a:pt x="195" y="1509"/>
                      </a:lnTo>
                      <a:lnTo>
                        <a:pt x="195" y="1522"/>
                      </a:lnTo>
                      <a:lnTo>
                        <a:pt x="195" y="1538"/>
                      </a:lnTo>
                      <a:lnTo>
                        <a:pt x="193" y="1555"/>
                      </a:lnTo>
                      <a:lnTo>
                        <a:pt x="185" y="1587"/>
                      </a:lnTo>
                      <a:lnTo>
                        <a:pt x="171" y="1621"/>
                      </a:lnTo>
                      <a:lnTo>
                        <a:pt x="139" y="1694"/>
                      </a:lnTo>
                      <a:lnTo>
                        <a:pt x="120" y="1731"/>
                      </a:lnTo>
                      <a:lnTo>
                        <a:pt x="104" y="1771"/>
                      </a:lnTo>
                      <a:lnTo>
                        <a:pt x="91" y="1811"/>
                      </a:lnTo>
                      <a:lnTo>
                        <a:pt x="80" y="1851"/>
                      </a:lnTo>
                      <a:lnTo>
                        <a:pt x="78" y="1870"/>
                      </a:lnTo>
                      <a:lnTo>
                        <a:pt x="78" y="1892"/>
                      </a:lnTo>
                      <a:lnTo>
                        <a:pt x="80" y="1910"/>
                      </a:lnTo>
                      <a:lnTo>
                        <a:pt x="83" y="1932"/>
                      </a:lnTo>
                      <a:lnTo>
                        <a:pt x="88" y="1950"/>
                      </a:lnTo>
                      <a:lnTo>
                        <a:pt x="96" y="1969"/>
                      </a:lnTo>
                      <a:lnTo>
                        <a:pt x="107" y="1991"/>
                      </a:lnTo>
                      <a:lnTo>
                        <a:pt x="120" y="2009"/>
                      </a:lnTo>
                      <a:lnTo>
                        <a:pt x="174" y="2076"/>
                      </a:lnTo>
                      <a:lnTo>
                        <a:pt x="201" y="2100"/>
                      </a:lnTo>
                      <a:lnTo>
                        <a:pt x="225" y="2124"/>
                      </a:lnTo>
                      <a:lnTo>
                        <a:pt x="249" y="2143"/>
                      </a:lnTo>
                      <a:lnTo>
                        <a:pt x="270" y="2159"/>
                      </a:lnTo>
                      <a:lnTo>
                        <a:pt x="294" y="2172"/>
                      </a:lnTo>
                      <a:lnTo>
                        <a:pt x="321" y="2183"/>
                      </a:lnTo>
                      <a:lnTo>
                        <a:pt x="348" y="2191"/>
                      </a:lnTo>
                      <a:lnTo>
                        <a:pt x="377" y="2199"/>
                      </a:lnTo>
                      <a:lnTo>
                        <a:pt x="442" y="2213"/>
                      </a:lnTo>
                      <a:lnTo>
                        <a:pt x="621" y="2237"/>
                      </a:lnTo>
                      <a:lnTo>
                        <a:pt x="674" y="2247"/>
                      </a:lnTo>
                      <a:lnTo>
                        <a:pt x="723" y="2255"/>
                      </a:lnTo>
                      <a:lnTo>
                        <a:pt x="765" y="2269"/>
                      </a:lnTo>
                      <a:lnTo>
                        <a:pt x="806" y="2279"/>
                      </a:lnTo>
                      <a:lnTo>
                        <a:pt x="843" y="2293"/>
                      </a:lnTo>
                      <a:lnTo>
                        <a:pt x="875" y="2309"/>
                      </a:lnTo>
                      <a:lnTo>
                        <a:pt x="907" y="2325"/>
                      </a:lnTo>
                      <a:lnTo>
                        <a:pt x="934" y="2341"/>
                      </a:lnTo>
                      <a:lnTo>
                        <a:pt x="988" y="2373"/>
                      </a:lnTo>
                      <a:lnTo>
                        <a:pt x="1033" y="2411"/>
                      </a:lnTo>
                      <a:lnTo>
                        <a:pt x="1124" y="2485"/>
                      </a:lnTo>
                      <a:lnTo>
                        <a:pt x="1175" y="2523"/>
                      </a:lnTo>
                      <a:lnTo>
                        <a:pt x="1204" y="2542"/>
                      </a:lnTo>
                      <a:lnTo>
                        <a:pt x="1234" y="2558"/>
                      </a:lnTo>
                      <a:lnTo>
                        <a:pt x="1266" y="2574"/>
                      </a:lnTo>
                      <a:lnTo>
                        <a:pt x="1301" y="2587"/>
                      </a:lnTo>
                      <a:lnTo>
                        <a:pt x="1335" y="2598"/>
                      </a:lnTo>
                      <a:lnTo>
                        <a:pt x="1370" y="2606"/>
                      </a:lnTo>
                      <a:lnTo>
                        <a:pt x="1408" y="2611"/>
                      </a:lnTo>
                      <a:lnTo>
                        <a:pt x="1445" y="2614"/>
                      </a:lnTo>
                      <a:lnTo>
                        <a:pt x="1483" y="2611"/>
                      </a:lnTo>
                      <a:lnTo>
                        <a:pt x="1523" y="2603"/>
                      </a:lnTo>
                      <a:lnTo>
                        <a:pt x="1563" y="2592"/>
                      </a:lnTo>
                      <a:lnTo>
                        <a:pt x="1603" y="2576"/>
                      </a:lnTo>
                      <a:lnTo>
                        <a:pt x="1643" y="2552"/>
                      </a:lnTo>
                      <a:lnTo>
                        <a:pt x="1683" y="2523"/>
                      </a:lnTo>
                      <a:lnTo>
                        <a:pt x="1723" y="2493"/>
                      </a:lnTo>
                      <a:lnTo>
                        <a:pt x="1758" y="2467"/>
                      </a:lnTo>
                      <a:lnTo>
                        <a:pt x="1793" y="2445"/>
                      </a:lnTo>
                      <a:lnTo>
                        <a:pt x="1825" y="2427"/>
                      </a:lnTo>
                      <a:lnTo>
                        <a:pt x="1857" y="2411"/>
                      </a:lnTo>
                      <a:lnTo>
                        <a:pt x="1884" y="2397"/>
                      </a:lnTo>
                      <a:lnTo>
                        <a:pt x="1913" y="2386"/>
                      </a:lnTo>
                      <a:lnTo>
                        <a:pt x="1940" y="2378"/>
                      </a:lnTo>
                      <a:lnTo>
                        <a:pt x="1967" y="2373"/>
                      </a:lnTo>
                      <a:lnTo>
                        <a:pt x="1994" y="2370"/>
                      </a:lnTo>
                      <a:lnTo>
                        <a:pt x="2018" y="2370"/>
                      </a:lnTo>
                      <a:lnTo>
                        <a:pt x="2045" y="2370"/>
                      </a:lnTo>
                      <a:lnTo>
                        <a:pt x="2101" y="2376"/>
                      </a:lnTo>
                      <a:lnTo>
                        <a:pt x="2160" y="2384"/>
                      </a:lnTo>
                      <a:lnTo>
                        <a:pt x="2192" y="2386"/>
                      </a:lnTo>
                      <a:lnTo>
                        <a:pt x="2227" y="2389"/>
                      </a:lnTo>
                      <a:lnTo>
                        <a:pt x="2261" y="2389"/>
                      </a:lnTo>
                      <a:lnTo>
                        <a:pt x="2299" y="2389"/>
                      </a:lnTo>
                      <a:lnTo>
                        <a:pt x="2336" y="2384"/>
                      </a:lnTo>
                      <a:lnTo>
                        <a:pt x="2376" y="2378"/>
                      </a:lnTo>
                      <a:lnTo>
                        <a:pt x="2414" y="2373"/>
                      </a:lnTo>
                      <a:lnTo>
                        <a:pt x="2451" y="2362"/>
                      </a:lnTo>
                      <a:lnTo>
                        <a:pt x="2486" y="2352"/>
                      </a:lnTo>
                      <a:lnTo>
                        <a:pt x="2521" y="2341"/>
                      </a:lnTo>
                      <a:lnTo>
                        <a:pt x="2553" y="2325"/>
                      </a:lnTo>
                      <a:lnTo>
                        <a:pt x="2583" y="2309"/>
                      </a:lnTo>
                      <a:lnTo>
                        <a:pt x="2609" y="2287"/>
                      </a:lnTo>
                      <a:lnTo>
                        <a:pt x="2631" y="2266"/>
                      </a:lnTo>
                      <a:lnTo>
                        <a:pt x="2649" y="2245"/>
                      </a:lnTo>
                      <a:lnTo>
                        <a:pt x="2663" y="2218"/>
                      </a:lnTo>
                      <a:lnTo>
                        <a:pt x="2676" y="2175"/>
                      </a:lnTo>
                      <a:lnTo>
                        <a:pt x="2684" y="2140"/>
                      </a:lnTo>
                      <a:lnTo>
                        <a:pt x="2684" y="2124"/>
                      </a:lnTo>
                      <a:lnTo>
                        <a:pt x="2684" y="2111"/>
                      </a:lnTo>
                      <a:lnTo>
                        <a:pt x="2676" y="2087"/>
                      </a:lnTo>
                      <a:lnTo>
                        <a:pt x="2665" y="2063"/>
                      </a:lnTo>
                      <a:lnTo>
                        <a:pt x="2649" y="2036"/>
                      </a:lnTo>
                      <a:lnTo>
                        <a:pt x="2631" y="2009"/>
                      </a:lnTo>
                      <a:lnTo>
                        <a:pt x="2612" y="1977"/>
                      </a:lnTo>
                      <a:lnTo>
                        <a:pt x="2580" y="1921"/>
                      </a:lnTo>
                      <a:lnTo>
                        <a:pt x="2572" y="1900"/>
                      </a:lnTo>
                      <a:lnTo>
                        <a:pt x="2564" y="1878"/>
                      </a:lnTo>
                      <a:lnTo>
                        <a:pt x="2558" y="1859"/>
                      </a:lnTo>
                      <a:lnTo>
                        <a:pt x="2556" y="1843"/>
                      </a:lnTo>
                      <a:lnTo>
                        <a:pt x="2556" y="1827"/>
                      </a:lnTo>
                      <a:lnTo>
                        <a:pt x="2558" y="1814"/>
                      </a:lnTo>
                      <a:lnTo>
                        <a:pt x="2566" y="1801"/>
                      </a:lnTo>
                      <a:lnTo>
                        <a:pt x="2574" y="1785"/>
                      </a:lnTo>
                      <a:lnTo>
                        <a:pt x="2599" y="1755"/>
                      </a:lnTo>
                      <a:lnTo>
                        <a:pt x="2631" y="1720"/>
                      </a:lnTo>
                      <a:lnTo>
                        <a:pt x="2673" y="1678"/>
                      </a:lnTo>
                      <a:lnTo>
                        <a:pt x="2698" y="1653"/>
                      </a:lnTo>
                      <a:lnTo>
                        <a:pt x="2724" y="1624"/>
                      </a:lnTo>
                      <a:lnTo>
                        <a:pt x="2748" y="1595"/>
                      </a:lnTo>
                      <a:lnTo>
                        <a:pt x="2770" y="1563"/>
                      </a:lnTo>
                      <a:lnTo>
                        <a:pt x="2791" y="1528"/>
                      </a:lnTo>
                      <a:lnTo>
                        <a:pt x="2813" y="1493"/>
                      </a:lnTo>
                      <a:lnTo>
                        <a:pt x="2829" y="1456"/>
                      </a:lnTo>
                      <a:lnTo>
                        <a:pt x="2845" y="1418"/>
                      </a:lnTo>
                      <a:lnTo>
                        <a:pt x="2855" y="1381"/>
                      </a:lnTo>
                      <a:lnTo>
                        <a:pt x="2861" y="1343"/>
                      </a:lnTo>
                      <a:lnTo>
                        <a:pt x="2864" y="1306"/>
                      </a:lnTo>
                      <a:lnTo>
                        <a:pt x="2861" y="1268"/>
                      </a:lnTo>
                      <a:lnTo>
                        <a:pt x="2853" y="1234"/>
                      </a:lnTo>
                      <a:lnTo>
                        <a:pt x="2847" y="1217"/>
                      </a:lnTo>
                      <a:lnTo>
                        <a:pt x="2839" y="1201"/>
                      </a:lnTo>
                      <a:lnTo>
                        <a:pt x="2829" y="1183"/>
                      </a:lnTo>
                      <a:lnTo>
                        <a:pt x="2818" y="1169"/>
                      </a:lnTo>
                      <a:lnTo>
                        <a:pt x="2805" y="1153"/>
                      </a:lnTo>
                      <a:lnTo>
                        <a:pt x="2789" y="1137"/>
                      </a:lnTo>
                      <a:lnTo>
                        <a:pt x="2759" y="1110"/>
                      </a:lnTo>
                      <a:lnTo>
                        <a:pt x="2730" y="1081"/>
                      </a:lnTo>
                      <a:lnTo>
                        <a:pt x="2703" y="1052"/>
                      </a:lnTo>
                      <a:lnTo>
                        <a:pt x="2679" y="1022"/>
                      </a:lnTo>
                      <a:lnTo>
                        <a:pt x="2660" y="990"/>
                      </a:lnTo>
                      <a:lnTo>
                        <a:pt x="2641" y="961"/>
                      </a:lnTo>
                      <a:lnTo>
                        <a:pt x="2625" y="931"/>
                      </a:lnTo>
                      <a:lnTo>
                        <a:pt x="2612" y="899"/>
                      </a:lnTo>
                      <a:lnTo>
                        <a:pt x="2601" y="867"/>
                      </a:lnTo>
                      <a:lnTo>
                        <a:pt x="2596" y="838"/>
                      </a:lnTo>
                      <a:lnTo>
                        <a:pt x="2591" y="806"/>
                      </a:lnTo>
                      <a:lnTo>
                        <a:pt x="2591" y="776"/>
                      </a:lnTo>
                      <a:lnTo>
                        <a:pt x="2591" y="744"/>
                      </a:lnTo>
                      <a:lnTo>
                        <a:pt x="2596" y="712"/>
                      </a:lnTo>
                      <a:lnTo>
                        <a:pt x="2604" y="682"/>
                      </a:lnTo>
                      <a:lnTo>
                        <a:pt x="2617" y="650"/>
                      </a:lnTo>
                      <a:lnTo>
                        <a:pt x="2628" y="618"/>
                      </a:lnTo>
                      <a:lnTo>
                        <a:pt x="2639" y="586"/>
                      </a:lnTo>
                      <a:lnTo>
                        <a:pt x="2649" y="551"/>
                      </a:lnTo>
                      <a:lnTo>
                        <a:pt x="2657" y="517"/>
                      </a:lnTo>
                      <a:lnTo>
                        <a:pt x="2663" y="482"/>
                      </a:lnTo>
                      <a:lnTo>
                        <a:pt x="2668" y="447"/>
                      </a:lnTo>
                      <a:lnTo>
                        <a:pt x="2671" y="412"/>
                      </a:lnTo>
                      <a:lnTo>
                        <a:pt x="2671" y="380"/>
                      </a:lnTo>
                      <a:lnTo>
                        <a:pt x="2671" y="345"/>
                      </a:lnTo>
                      <a:lnTo>
                        <a:pt x="2665" y="316"/>
                      </a:lnTo>
                      <a:lnTo>
                        <a:pt x="2660" y="287"/>
                      </a:lnTo>
                      <a:lnTo>
                        <a:pt x="2652" y="260"/>
                      </a:lnTo>
                      <a:lnTo>
                        <a:pt x="2641" y="236"/>
                      </a:lnTo>
                      <a:lnTo>
                        <a:pt x="2628" y="212"/>
                      </a:lnTo>
                      <a:lnTo>
                        <a:pt x="2612" y="193"/>
                      </a:lnTo>
                      <a:lnTo>
                        <a:pt x="2593" y="180"/>
                      </a:lnTo>
                      <a:lnTo>
                        <a:pt x="2583" y="174"/>
                      </a:lnTo>
                      <a:lnTo>
                        <a:pt x="2572" y="169"/>
                      </a:lnTo>
                      <a:lnTo>
                        <a:pt x="2548" y="166"/>
                      </a:lnTo>
                      <a:lnTo>
                        <a:pt x="2524" y="166"/>
                      </a:lnTo>
                      <a:lnTo>
                        <a:pt x="2497" y="172"/>
                      </a:lnTo>
                      <a:lnTo>
                        <a:pt x="2470" y="180"/>
                      </a:lnTo>
                      <a:lnTo>
                        <a:pt x="2441" y="190"/>
                      </a:lnTo>
                      <a:lnTo>
                        <a:pt x="2379" y="217"/>
                      </a:lnTo>
                      <a:lnTo>
                        <a:pt x="2318" y="249"/>
                      </a:lnTo>
                      <a:lnTo>
                        <a:pt x="2285" y="262"/>
                      </a:lnTo>
                      <a:lnTo>
                        <a:pt x="2253" y="276"/>
                      </a:lnTo>
                      <a:lnTo>
                        <a:pt x="2221" y="284"/>
                      </a:lnTo>
                      <a:lnTo>
                        <a:pt x="2189" y="292"/>
                      </a:lnTo>
                      <a:lnTo>
                        <a:pt x="2157" y="295"/>
                      </a:lnTo>
                      <a:lnTo>
                        <a:pt x="2128" y="295"/>
                      </a:lnTo>
                      <a:lnTo>
                        <a:pt x="2103" y="289"/>
                      </a:lnTo>
                      <a:lnTo>
                        <a:pt x="2074" y="281"/>
                      </a:lnTo>
                      <a:lnTo>
                        <a:pt x="2045" y="268"/>
                      </a:lnTo>
                      <a:lnTo>
                        <a:pt x="2010" y="254"/>
                      </a:lnTo>
                      <a:lnTo>
                        <a:pt x="1938" y="217"/>
                      </a:lnTo>
                      <a:lnTo>
                        <a:pt x="1857" y="174"/>
                      </a:lnTo>
                      <a:lnTo>
                        <a:pt x="1774" y="131"/>
                      </a:lnTo>
                      <a:lnTo>
                        <a:pt x="1691" y="94"/>
                      </a:lnTo>
                      <a:lnTo>
                        <a:pt x="1649" y="75"/>
                      </a:lnTo>
                      <a:lnTo>
                        <a:pt x="1608" y="59"/>
                      </a:lnTo>
                      <a:lnTo>
                        <a:pt x="1568" y="48"/>
                      </a:lnTo>
                      <a:lnTo>
                        <a:pt x="1531" y="40"/>
                      </a:lnTo>
                      <a:lnTo>
                        <a:pt x="1456" y="24"/>
                      </a:lnTo>
                      <a:lnTo>
                        <a:pt x="1381" y="14"/>
                      </a:lnTo>
                      <a:lnTo>
                        <a:pt x="1309" y="3"/>
                      </a:lnTo>
                      <a:lnTo>
                        <a:pt x="1274" y="3"/>
                      </a:lnTo>
                      <a:lnTo>
                        <a:pt x="1239" y="0"/>
                      </a:lnTo>
                      <a:lnTo>
                        <a:pt x="1204" y="3"/>
                      </a:lnTo>
                      <a:lnTo>
                        <a:pt x="1172" y="8"/>
                      </a:lnTo>
                      <a:lnTo>
                        <a:pt x="1140" y="14"/>
                      </a:lnTo>
                      <a:lnTo>
                        <a:pt x="1111" y="24"/>
                      </a:lnTo>
                      <a:lnTo>
                        <a:pt x="1081" y="35"/>
                      </a:lnTo>
                      <a:lnTo>
                        <a:pt x="1057" y="54"/>
                      </a:lnTo>
                      <a:lnTo>
                        <a:pt x="1033" y="73"/>
                      </a:lnTo>
                      <a:lnTo>
                        <a:pt x="1009" y="97"/>
                      </a:lnTo>
                      <a:lnTo>
                        <a:pt x="985" y="121"/>
                      </a:lnTo>
                      <a:lnTo>
                        <a:pt x="955" y="147"/>
                      </a:lnTo>
                      <a:lnTo>
                        <a:pt x="918" y="172"/>
                      </a:lnTo>
                      <a:lnTo>
                        <a:pt x="878" y="193"/>
                      </a:lnTo>
                      <a:lnTo>
                        <a:pt x="789" y="241"/>
                      </a:lnTo>
                      <a:lnTo>
                        <a:pt x="698" y="287"/>
                      </a:lnTo>
                      <a:close/>
                    </a:path>
                  </a:pathLst>
                </a:custGeom>
                <a:solidFill>
                  <a:srgbClr val="007000"/>
                </a:solidFill>
                <a:ln w="6">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32" name="Freeform 8">
                  <a:extLst>
                    <a:ext uri="{FF2B5EF4-FFF2-40B4-BE49-F238E27FC236}">
                      <a16:creationId xmlns:a16="http://schemas.microsoft.com/office/drawing/2014/main" id="{39A82B55-6B2F-2D7A-C202-07A174DDB5A0}"/>
                    </a:ext>
                  </a:extLst>
                </p:cNvPr>
                <p:cNvSpPr>
                  <a:spLocks/>
                </p:cNvSpPr>
                <p:nvPr/>
              </p:nvSpPr>
              <p:spPr bwMode="auto">
                <a:xfrm>
                  <a:off x="3612427" y="3426882"/>
                  <a:ext cx="1698874" cy="1463799"/>
                </a:xfrm>
                <a:custGeom>
                  <a:avLst/>
                  <a:gdLst>
                    <a:gd name="T0" fmla="*/ 204 w 1071"/>
                    <a:gd name="T1" fmla="*/ 171 h 925"/>
                    <a:gd name="T2" fmla="*/ 147 w 1071"/>
                    <a:gd name="T3" fmla="*/ 203 h 925"/>
                    <a:gd name="T4" fmla="*/ 94 w 1071"/>
                    <a:gd name="T5" fmla="*/ 254 h 925"/>
                    <a:gd name="T6" fmla="*/ 48 w 1071"/>
                    <a:gd name="T7" fmla="*/ 321 h 925"/>
                    <a:gd name="T8" fmla="*/ 14 w 1071"/>
                    <a:gd name="T9" fmla="*/ 401 h 925"/>
                    <a:gd name="T10" fmla="*/ 0 w 1071"/>
                    <a:gd name="T11" fmla="*/ 489 h 925"/>
                    <a:gd name="T12" fmla="*/ 3 w 1071"/>
                    <a:gd name="T13" fmla="*/ 559 h 925"/>
                    <a:gd name="T14" fmla="*/ 14 w 1071"/>
                    <a:gd name="T15" fmla="*/ 607 h 925"/>
                    <a:gd name="T16" fmla="*/ 30 w 1071"/>
                    <a:gd name="T17" fmla="*/ 658 h 925"/>
                    <a:gd name="T18" fmla="*/ 56 w 1071"/>
                    <a:gd name="T19" fmla="*/ 706 h 925"/>
                    <a:gd name="T20" fmla="*/ 89 w 1071"/>
                    <a:gd name="T21" fmla="*/ 754 h 925"/>
                    <a:gd name="T22" fmla="*/ 126 w 1071"/>
                    <a:gd name="T23" fmla="*/ 797 h 925"/>
                    <a:gd name="T24" fmla="*/ 169 w 1071"/>
                    <a:gd name="T25" fmla="*/ 832 h 925"/>
                    <a:gd name="T26" fmla="*/ 212 w 1071"/>
                    <a:gd name="T27" fmla="*/ 861 h 925"/>
                    <a:gd name="T28" fmla="*/ 281 w 1071"/>
                    <a:gd name="T29" fmla="*/ 893 h 925"/>
                    <a:gd name="T30" fmla="*/ 383 w 1071"/>
                    <a:gd name="T31" fmla="*/ 920 h 925"/>
                    <a:gd name="T32" fmla="*/ 485 w 1071"/>
                    <a:gd name="T33" fmla="*/ 925 h 925"/>
                    <a:gd name="T34" fmla="*/ 586 w 1071"/>
                    <a:gd name="T35" fmla="*/ 917 h 925"/>
                    <a:gd name="T36" fmla="*/ 683 w 1071"/>
                    <a:gd name="T37" fmla="*/ 893 h 925"/>
                    <a:gd name="T38" fmla="*/ 771 w 1071"/>
                    <a:gd name="T39" fmla="*/ 864 h 925"/>
                    <a:gd name="T40" fmla="*/ 849 w 1071"/>
                    <a:gd name="T41" fmla="*/ 824 h 925"/>
                    <a:gd name="T42" fmla="*/ 916 w 1071"/>
                    <a:gd name="T43" fmla="*/ 767 h 925"/>
                    <a:gd name="T44" fmla="*/ 977 w 1071"/>
                    <a:gd name="T45" fmla="*/ 698 h 925"/>
                    <a:gd name="T46" fmla="*/ 1023 w 1071"/>
                    <a:gd name="T47" fmla="*/ 620 h 925"/>
                    <a:gd name="T48" fmla="*/ 1057 w 1071"/>
                    <a:gd name="T49" fmla="*/ 535 h 925"/>
                    <a:gd name="T50" fmla="*/ 1071 w 1071"/>
                    <a:gd name="T51" fmla="*/ 446 h 925"/>
                    <a:gd name="T52" fmla="*/ 1065 w 1071"/>
                    <a:gd name="T53" fmla="*/ 356 h 925"/>
                    <a:gd name="T54" fmla="*/ 1036 w 1071"/>
                    <a:gd name="T55" fmla="*/ 270 h 925"/>
                    <a:gd name="T56" fmla="*/ 1012 w 1071"/>
                    <a:gd name="T57" fmla="*/ 227 h 925"/>
                    <a:gd name="T58" fmla="*/ 956 w 1071"/>
                    <a:gd name="T59" fmla="*/ 155 h 925"/>
                    <a:gd name="T60" fmla="*/ 891 w 1071"/>
                    <a:gd name="T61" fmla="*/ 93 h 925"/>
                    <a:gd name="T62" fmla="*/ 825 w 1071"/>
                    <a:gd name="T63" fmla="*/ 48 h 925"/>
                    <a:gd name="T64" fmla="*/ 758 w 1071"/>
                    <a:gd name="T65" fmla="*/ 18 h 925"/>
                    <a:gd name="T66" fmla="*/ 693 w 1071"/>
                    <a:gd name="T67" fmla="*/ 2 h 925"/>
                    <a:gd name="T68" fmla="*/ 629 w 1071"/>
                    <a:gd name="T69" fmla="*/ 0 h 925"/>
                    <a:gd name="T70" fmla="*/ 570 w 1071"/>
                    <a:gd name="T71" fmla="*/ 13 h 925"/>
                    <a:gd name="T72" fmla="*/ 522 w 1071"/>
                    <a:gd name="T73" fmla="*/ 40 h 925"/>
                    <a:gd name="T74" fmla="*/ 436 w 1071"/>
                    <a:gd name="T75" fmla="*/ 96 h 925"/>
                    <a:gd name="T76" fmla="*/ 362 w 1071"/>
                    <a:gd name="T77" fmla="*/ 131 h 925"/>
                    <a:gd name="T78" fmla="*/ 297 w 1071"/>
                    <a:gd name="T79" fmla="*/ 15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1" h="925">
                      <a:moveTo>
                        <a:pt x="233" y="163"/>
                      </a:moveTo>
                      <a:lnTo>
                        <a:pt x="204" y="171"/>
                      </a:lnTo>
                      <a:lnTo>
                        <a:pt x="174" y="184"/>
                      </a:lnTo>
                      <a:lnTo>
                        <a:pt x="147" y="203"/>
                      </a:lnTo>
                      <a:lnTo>
                        <a:pt x="118" y="227"/>
                      </a:lnTo>
                      <a:lnTo>
                        <a:pt x="94" y="254"/>
                      </a:lnTo>
                      <a:lnTo>
                        <a:pt x="70" y="286"/>
                      </a:lnTo>
                      <a:lnTo>
                        <a:pt x="48" y="321"/>
                      </a:lnTo>
                      <a:lnTo>
                        <a:pt x="30" y="358"/>
                      </a:lnTo>
                      <a:lnTo>
                        <a:pt x="14" y="401"/>
                      </a:lnTo>
                      <a:lnTo>
                        <a:pt x="6" y="444"/>
                      </a:lnTo>
                      <a:lnTo>
                        <a:pt x="0" y="489"/>
                      </a:lnTo>
                      <a:lnTo>
                        <a:pt x="0" y="535"/>
                      </a:lnTo>
                      <a:lnTo>
                        <a:pt x="3" y="559"/>
                      </a:lnTo>
                      <a:lnTo>
                        <a:pt x="8" y="583"/>
                      </a:lnTo>
                      <a:lnTo>
                        <a:pt x="14" y="607"/>
                      </a:lnTo>
                      <a:lnTo>
                        <a:pt x="22" y="634"/>
                      </a:lnTo>
                      <a:lnTo>
                        <a:pt x="30" y="658"/>
                      </a:lnTo>
                      <a:lnTo>
                        <a:pt x="43" y="682"/>
                      </a:lnTo>
                      <a:lnTo>
                        <a:pt x="56" y="706"/>
                      </a:lnTo>
                      <a:lnTo>
                        <a:pt x="73" y="730"/>
                      </a:lnTo>
                      <a:lnTo>
                        <a:pt x="89" y="754"/>
                      </a:lnTo>
                      <a:lnTo>
                        <a:pt x="107" y="775"/>
                      </a:lnTo>
                      <a:lnTo>
                        <a:pt x="126" y="797"/>
                      </a:lnTo>
                      <a:lnTo>
                        <a:pt x="147" y="816"/>
                      </a:lnTo>
                      <a:lnTo>
                        <a:pt x="169" y="832"/>
                      </a:lnTo>
                      <a:lnTo>
                        <a:pt x="190" y="848"/>
                      </a:lnTo>
                      <a:lnTo>
                        <a:pt x="212" y="861"/>
                      </a:lnTo>
                      <a:lnTo>
                        <a:pt x="236" y="874"/>
                      </a:lnTo>
                      <a:lnTo>
                        <a:pt x="281" y="893"/>
                      </a:lnTo>
                      <a:lnTo>
                        <a:pt x="332" y="909"/>
                      </a:lnTo>
                      <a:lnTo>
                        <a:pt x="383" y="920"/>
                      </a:lnTo>
                      <a:lnTo>
                        <a:pt x="434" y="925"/>
                      </a:lnTo>
                      <a:lnTo>
                        <a:pt x="485" y="925"/>
                      </a:lnTo>
                      <a:lnTo>
                        <a:pt x="535" y="923"/>
                      </a:lnTo>
                      <a:lnTo>
                        <a:pt x="586" y="917"/>
                      </a:lnTo>
                      <a:lnTo>
                        <a:pt x="635" y="907"/>
                      </a:lnTo>
                      <a:lnTo>
                        <a:pt x="683" y="893"/>
                      </a:lnTo>
                      <a:lnTo>
                        <a:pt x="728" y="880"/>
                      </a:lnTo>
                      <a:lnTo>
                        <a:pt x="771" y="864"/>
                      </a:lnTo>
                      <a:lnTo>
                        <a:pt x="811" y="845"/>
                      </a:lnTo>
                      <a:lnTo>
                        <a:pt x="849" y="824"/>
                      </a:lnTo>
                      <a:lnTo>
                        <a:pt x="883" y="797"/>
                      </a:lnTo>
                      <a:lnTo>
                        <a:pt x="916" y="767"/>
                      </a:lnTo>
                      <a:lnTo>
                        <a:pt x="948" y="735"/>
                      </a:lnTo>
                      <a:lnTo>
                        <a:pt x="977" y="698"/>
                      </a:lnTo>
                      <a:lnTo>
                        <a:pt x="1001" y="660"/>
                      </a:lnTo>
                      <a:lnTo>
                        <a:pt x="1023" y="620"/>
                      </a:lnTo>
                      <a:lnTo>
                        <a:pt x="1041" y="578"/>
                      </a:lnTo>
                      <a:lnTo>
                        <a:pt x="1057" y="535"/>
                      </a:lnTo>
                      <a:lnTo>
                        <a:pt x="1065" y="492"/>
                      </a:lnTo>
                      <a:lnTo>
                        <a:pt x="1071" y="446"/>
                      </a:lnTo>
                      <a:lnTo>
                        <a:pt x="1071" y="401"/>
                      </a:lnTo>
                      <a:lnTo>
                        <a:pt x="1065" y="356"/>
                      </a:lnTo>
                      <a:lnTo>
                        <a:pt x="1055" y="313"/>
                      </a:lnTo>
                      <a:lnTo>
                        <a:pt x="1036" y="270"/>
                      </a:lnTo>
                      <a:lnTo>
                        <a:pt x="1025" y="249"/>
                      </a:lnTo>
                      <a:lnTo>
                        <a:pt x="1012" y="227"/>
                      </a:lnTo>
                      <a:lnTo>
                        <a:pt x="985" y="190"/>
                      </a:lnTo>
                      <a:lnTo>
                        <a:pt x="956" y="155"/>
                      </a:lnTo>
                      <a:lnTo>
                        <a:pt x="924" y="123"/>
                      </a:lnTo>
                      <a:lnTo>
                        <a:pt x="891" y="93"/>
                      </a:lnTo>
                      <a:lnTo>
                        <a:pt x="859" y="69"/>
                      </a:lnTo>
                      <a:lnTo>
                        <a:pt x="825" y="48"/>
                      </a:lnTo>
                      <a:lnTo>
                        <a:pt x="792" y="32"/>
                      </a:lnTo>
                      <a:lnTo>
                        <a:pt x="758" y="18"/>
                      </a:lnTo>
                      <a:lnTo>
                        <a:pt x="726" y="8"/>
                      </a:lnTo>
                      <a:lnTo>
                        <a:pt x="693" y="2"/>
                      </a:lnTo>
                      <a:lnTo>
                        <a:pt x="661" y="0"/>
                      </a:lnTo>
                      <a:lnTo>
                        <a:pt x="629" y="0"/>
                      </a:lnTo>
                      <a:lnTo>
                        <a:pt x="600" y="5"/>
                      </a:lnTo>
                      <a:lnTo>
                        <a:pt x="570" y="13"/>
                      </a:lnTo>
                      <a:lnTo>
                        <a:pt x="546" y="24"/>
                      </a:lnTo>
                      <a:lnTo>
                        <a:pt x="522" y="40"/>
                      </a:lnTo>
                      <a:lnTo>
                        <a:pt x="477" y="69"/>
                      </a:lnTo>
                      <a:lnTo>
                        <a:pt x="436" y="96"/>
                      </a:lnTo>
                      <a:lnTo>
                        <a:pt x="399" y="115"/>
                      </a:lnTo>
                      <a:lnTo>
                        <a:pt x="362" y="131"/>
                      </a:lnTo>
                      <a:lnTo>
                        <a:pt x="329" y="142"/>
                      </a:lnTo>
                      <a:lnTo>
                        <a:pt x="297" y="150"/>
                      </a:lnTo>
                      <a:lnTo>
                        <a:pt x="233" y="163"/>
                      </a:lnTo>
                      <a:close/>
                    </a:path>
                  </a:pathLst>
                </a:custGeom>
                <a:solidFill>
                  <a:schemeClr val="accent5">
                    <a:lumMod val="20000"/>
                    <a:lumOff val="80000"/>
                  </a:schemeClr>
                </a:solidFill>
                <a:ln w="6">
                  <a:solidFill>
                    <a:srgbClr val="8064A2"/>
                  </a:solid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3" name="Group 5">
                <a:extLst>
                  <a:ext uri="{FF2B5EF4-FFF2-40B4-BE49-F238E27FC236}">
                    <a16:creationId xmlns:a16="http://schemas.microsoft.com/office/drawing/2014/main" id="{C770EC84-0C92-6559-D25F-17C6E2302858}"/>
                  </a:ext>
                </a:extLst>
              </p:cNvPr>
              <p:cNvGrpSpPr>
                <a:grpSpLocks noChangeAspect="1"/>
              </p:cNvGrpSpPr>
              <p:nvPr/>
            </p:nvGrpSpPr>
            <p:grpSpPr bwMode="auto">
              <a:xfrm>
                <a:off x="3804235" y="2097723"/>
                <a:ext cx="165038" cy="150616"/>
                <a:chOff x="2303463" y="1354138"/>
                <a:chExt cx="4546600" cy="4149725"/>
              </a:xfrm>
            </p:grpSpPr>
            <p:sp>
              <p:nvSpPr>
                <p:cNvPr id="529" name="Freeform 6">
                  <a:extLst>
                    <a:ext uri="{FF2B5EF4-FFF2-40B4-BE49-F238E27FC236}">
                      <a16:creationId xmlns:a16="http://schemas.microsoft.com/office/drawing/2014/main" id="{F686B6AC-0C6A-1806-30B0-663DB42629BB}"/>
                    </a:ext>
                  </a:extLst>
                </p:cNvPr>
                <p:cNvSpPr>
                  <a:spLocks/>
                </p:cNvSpPr>
                <p:nvPr/>
              </p:nvSpPr>
              <p:spPr bwMode="auto">
                <a:xfrm>
                  <a:off x="2305603" y="1353167"/>
                  <a:ext cx="4547747" cy="4147431"/>
                </a:xfrm>
                <a:custGeom>
                  <a:avLst/>
                  <a:gdLst>
                    <a:gd name="T0" fmla="*/ 645 w 2864"/>
                    <a:gd name="T1" fmla="*/ 337 h 2614"/>
                    <a:gd name="T2" fmla="*/ 517 w 2864"/>
                    <a:gd name="T3" fmla="*/ 487 h 2614"/>
                    <a:gd name="T4" fmla="*/ 412 w 2864"/>
                    <a:gd name="T5" fmla="*/ 549 h 2614"/>
                    <a:gd name="T6" fmla="*/ 185 w 2864"/>
                    <a:gd name="T7" fmla="*/ 664 h 2614"/>
                    <a:gd name="T8" fmla="*/ 56 w 2864"/>
                    <a:gd name="T9" fmla="*/ 787 h 2614"/>
                    <a:gd name="T10" fmla="*/ 11 w 2864"/>
                    <a:gd name="T11" fmla="*/ 878 h 2614"/>
                    <a:gd name="T12" fmla="*/ 0 w 2864"/>
                    <a:gd name="T13" fmla="*/ 1033 h 2614"/>
                    <a:gd name="T14" fmla="*/ 27 w 2864"/>
                    <a:gd name="T15" fmla="*/ 1223 h 2614"/>
                    <a:gd name="T16" fmla="*/ 96 w 2864"/>
                    <a:gd name="T17" fmla="*/ 1391 h 2614"/>
                    <a:gd name="T18" fmla="*/ 166 w 2864"/>
                    <a:gd name="T19" fmla="*/ 1458 h 2614"/>
                    <a:gd name="T20" fmla="*/ 195 w 2864"/>
                    <a:gd name="T21" fmla="*/ 1509 h 2614"/>
                    <a:gd name="T22" fmla="*/ 185 w 2864"/>
                    <a:gd name="T23" fmla="*/ 1587 h 2614"/>
                    <a:gd name="T24" fmla="*/ 104 w 2864"/>
                    <a:gd name="T25" fmla="*/ 1771 h 2614"/>
                    <a:gd name="T26" fmla="*/ 78 w 2864"/>
                    <a:gd name="T27" fmla="*/ 1892 h 2614"/>
                    <a:gd name="T28" fmla="*/ 96 w 2864"/>
                    <a:gd name="T29" fmla="*/ 1969 h 2614"/>
                    <a:gd name="T30" fmla="*/ 201 w 2864"/>
                    <a:gd name="T31" fmla="*/ 2100 h 2614"/>
                    <a:gd name="T32" fmla="*/ 294 w 2864"/>
                    <a:gd name="T33" fmla="*/ 2172 h 2614"/>
                    <a:gd name="T34" fmla="*/ 442 w 2864"/>
                    <a:gd name="T35" fmla="*/ 2213 h 2614"/>
                    <a:gd name="T36" fmla="*/ 765 w 2864"/>
                    <a:gd name="T37" fmla="*/ 2269 h 2614"/>
                    <a:gd name="T38" fmla="*/ 907 w 2864"/>
                    <a:gd name="T39" fmla="*/ 2325 h 2614"/>
                    <a:gd name="T40" fmla="*/ 1124 w 2864"/>
                    <a:gd name="T41" fmla="*/ 2485 h 2614"/>
                    <a:gd name="T42" fmla="*/ 1266 w 2864"/>
                    <a:gd name="T43" fmla="*/ 2574 h 2614"/>
                    <a:gd name="T44" fmla="*/ 1408 w 2864"/>
                    <a:gd name="T45" fmla="*/ 2611 h 2614"/>
                    <a:gd name="T46" fmla="*/ 1563 w 2864"/>
                    <a:gd name="T47" fmla="*/ 2592 h 2614"/>
                    <a:gd name="T48" fmla="*/ 1723 w 2864"/>
                    <a:gd name="T49" fmla="*/ 2493 h 2614"/>
                    <a:gd name="T50" fmla="*/ 1857 w 2864"/>
                    <a:gd name="T51" fmla="*/ 2411 h 2614"/>
                    <a:gd name="T52" fmla="*/ 1967 w 2864"/>
                    <a:gd name="T53" fmla="*/ 2373 h 2614"/>
                    <a:gd name="T54" fmla="*/ 2101 w 2864"/>
                    <a:gd name="T55" fmla="*/ 2376 h 2614"/>
                    <a:gd name="T56" fmla="*/ 2261 w 2864"/>
                    <a:gd name="T57" fmla="*/ 2389 h 2614"/>
                    <a:gd name="T58" fmla="*/ 2414 w 2864"/>
                    <a:gd name="T59" fmla="*/ 2373 h 2614"/>
                    <a:gd name="T60" fmla="*/ 2553 w 2864"/>
                    <a:gd name="T61" fmla="*/ 2325 h 2614"/>
                    <a:gd name="T62" fmla="*/ 2649 w 2864"/>
                    <a:gd name="T63" fmla="*/ 2245 h 2614"/>
                    <a:gd name="T64" fmla="*/ 2684 w 2864"/>
                    <a:gd name="T65" fmla="*/ 2124 h 2614"/>
                    <a:gd name="T66" fmla="*/ 2649 w 2864"/>
                    <a:gd name="T67" fmla="*/ 2036 h 2614"/>
                    <a:gd name="T68" fmla="*/ 2572 w 2864"/>
                    <a:gd name="T69" fmla="*/ 1900 h 2614"/>
                    <a:gd name="T70" fmla="*/ 2556 w 2864"/>
                    <a:gd name="T71" fmla="*/ 1827 h 2614"/>
                    <a:gd name="T72" fmla="*/ 2599 w 2864"/>
                    <a:gd name="T73" fmla="*/ 1755 h 2614"/>
                    <a:gd name="T74" fmla="*/ 2724 w 2864"/>
                    <a:gd name="T75" fmla="*/ 1624 h 2614"/>
                    <a:gd name="T76" fmla="*/ 2813 w 2864"/>
                    <a:gd name="T77" fmla="*/ 1493 h 2614"/>
                    <a:gd name="T78" fmla="*/ 2861 w 2864"/>
                    <a:gd name="T79" fmla="*/ 1343 h 2614"/>
                    <a:gd name="T80" fmla="*/ 2847 w 2864"/>
                    <a:gd name="T81" fmla="*/ 1217 h 2614"/>
                    <a:gd name="T82" fmla="*/ 2805 w 2864"/>
                    <a:gd name="T83" fmla="*/ 1153 h 2614"/>
                    <a:gd name="T84" fmla="*/ 2703 w 2864"/>
                    <a:gd name="T85" fmla="*/ 1052 h 2614"/>
                    <a:gd name="T86" fmla="*/ 2625 w 2864"/>
                    <a:gd name="T87" fmla="*/ 931 h 2614"/>
                    <a:gd name="T88" fmla="*/ 2591 w 2864"/>
                    <a:gd name="T89" fmla="*/ 806 h 2614"/>
                    <a:gd name="T90" fmla="*/ 2604 w 2864"/>
                    <a:gd name="T91" fmla="*/ 682 h 2614"/>
                    <a:gd name="T92" fmla="*/ 2649 w 2864"/>
                    <a:gd name="T93" fmla="*/ 551 h 2614"/>
                    <a:gd name="T94" fmla="*/ 2671 w 2864"/>
                    <a:gd name="T95" fmla="*/ 412 h 2614"/>
                    <a:gd name="T96" fmla="*/ 2660 w 2864"/>
                    <a:gd name="T97" fmla="*/ 287 h 2614"/>
                    <a:gd name="T98" fmla="*/ 2612 w 2864"/>
                    <a:gd name="T99" fmla="*/ 193 h 2614"/>
                    <a:gd name="T100" fmla="*/ 2548 w 2864"/>
                    <a:gd name="T101" fmla="*/ 166 h 2614"/>
                    <a:gd name="T102" fmla="*/ 2441 w 2864"/>
                    <a:gd name="T103" fmla="*/ 190 h 2614"/>
                    <a:gd name="T104" fmla="*/ 2253 w 2864"/>
                    <a:gd name="T105" fmla="*/ 276 h 2614"/>
                    <a:gd name="T106" fmla="*/ 2128 w 2864"/>
                    <a:gd name="T107" fmla="*/ 295 h 2614"/>
                    <a:gd name="T108" fmla="*/ 2010 w 2864"/>
                    <a:gd name="T109" fmla="*/ 254 h 2614"/>
                    <a:gd name="T110" fmla="*/ 1691 w 2864"/>
                    <a:gd name="T111" fmla="*/ 94 h 2614"/>
                    <a:gd name="T112" fmla="*/ 1531 w 2864"/>
                    <a:gd name="T113" fmla="*/ 40 h 2614"/>
                    <a:gd name="T114" fmla="*/ 1274 w 2864"/>
                    <a:gd name="T115" fmla="*/ 3 h 2614"/>
                    <a:gd name="T116" fmla="*/ 1140 w 2864"/>
                    <a:gd name="T117" fmla="*/ 14 h 2614"/>
                    <a:gd name="T118" fmla="*/ 1033 w 2864"/>
                    <a:gd name="T119" fmla="*/ 73 h 2614"/>
                    <a:gd name="T120" fmla="*/ 918 w 2864"/>
                    <a:gd name="T12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4" h="2614">
                      <a:moveTo>
                        <a:pt x="698" y="287"/>
                      </a:moveTo>
                      <a:lnTo>
                        <a:pt x="685" y="295"/>
                      </a:lnTo>
                      <a:lnTo>
                        <a:pt x="672" y="308"/>
                      </a:lnTo>
                      <a:lnTo>
                        <a:pt x="645" y="337"/>
                      </a:lnTo>
                      <a:lnTo>
                        <a:pt x="589" y="410"/>
                      </a:lnTo>
                      <a:lnTo>
                        <a:pt x="554" y="450"/>
                      </a:lnTo>
                      <a:lnTo>
                        <a:pt x="535" y="468"/>
                      </a:lnTo>
                      <a:lnTo>
                        <a:pt x="517" y="487"/>
                      </a:lnTo>
                      <a:lnTo>
                        <a:pt x="492" y="506"/>
                      </a:lnTo>
                      <a:lnTo>
                        <a:pt x="468" y="522"/>
                      </a:lnTo>
                      <a:lnTo>
                        <a:pt x="442" y="535"/>
                      </a:lnTo>
                      <a:lnTo>
                        <a:pt x="412" y="549"/>
                      </a:lnTo>
                      <a:lnTo>
                        <a:pt x="351" y="570"/>
                      </a:lnTo>
                      <a:lnTo>
                        <a:pt x="292" y="597"/>
                      </a:lnTo>
                      <a:lnTo>
                        <a:pt x="236" y="629"/>
                      </a:lnTo>
                      <a:lnTo>
                        <a:pt x="185" y="664"/>
                      </a:lnTo>
                      <a:lnTo>
                        <a:pt x="136" y="701"/>
                      </a:lnTo>
                      <a:lnTo>
                        <a:pt x="94" y="741"/>
                      </a:lnTo>
                      <a:lnTo>
                        <a:pt x="72" y="765"/>
                      </a:lnTo>
                      <a:lnTo>
                        <a:pt x="56" y="787"/>
                      </a:lnTo>
                      <a:lnTo>
                        <a:pt x="40" y="811"/>
                      </a:lnTo>
                      <a:lnTo>
                        <a:pt x="24" y="832"/>
                      </a:lnTo>
                      <a:lnTo>
                        <a:pt x="16" y="854"/>
                      </a:lnTo>
                      <a:lnTo>
                        <a:pt x="11" y="878"/>
                      </a:lnTo>
                      <a:lnTo>
                        <a:pt x="5" y="910"/>
                      </a:lnTo>
                      <a:lnTo>
                        <a:pt x="3" y="947"/>
                      </a:lnTo>
                      <a:lnTo>
                        <a:pt x="0" y="987"/>
                      </a:lnTo>
                      <a:lnTo>
                        <a:pt x="0" y="1033"/>
                      </a:lnTo>
                      <a:lnTo>
                        <a:pt x="3" y="1078"/>
                      </a:lnTo>
                      <a:lnTo>
                        <a:pt x="8" y="1127"/>
                      </a:lnTo>
                      <a:lnTo>
                        <a:pt x="16" y="1175"/>
                      </a:lnTo>
                      <a:lnTo>
                        <a:pt x="27" y="1223"/>
                      </a:lnTo>
                      <a:lnTo>
                        <a:pt x="40" y="1271"/>
                      </a:lnTo>
                      <a:lnTo>
                        <a:pt x="56" y="1314"/>
                      </a:lnTo>
                      <a:lnTo>
                        <a:pt x="75" y="1354"/>
                      </a:lnTo>
                      <a:lnTo>
                        <a:pt x="96" y="1391"/>
                      </a:lnTo>
                      <a:lnTo>
                        <a:pt x="123" y="1421"/>
                      </a:lnTo>
                      <a:lnTo>
                        <a:pt x="136" y="1434"/>
                      </a:lnTo>
                      <a:lnTo>
                        <a:pt x="153" y="1445"/>
                      </a:lnTo>
                      <a:lnTo>
                        <a:pt x="166" y="1458"/>
                      </a:lnTo>
                      <a:lnTo>
                        <a:pt x="177" y="1469"/>
                      </a:lnTo>
                      <a:lnTo>
                        <a:pt x="185" y="1482"/>
                      </a:lnTo>
                      <a:lnTo>
                        <a:pt x="190" y="1496"/>
                      </a:lnTo>
                      <a:lnTo>
                        <a:pt x="195" y="1509"/>
                      </a:lnTo>
                      <a:lnTo>
                        <a:pt x="195" y="1522"/>
                      </a:lnTo>
                      <a:lnTo>
                        <a:pt x="195" y="1538"/>
                      </a:lnTo>
                      <a:lnTo>
                        <a:pt x="193" y="1555"/>
                      </a:lnTo>
                      <a:lnTo>
                        <a:pt x="185" y="1587"/>
                      </a:lnTo>
                      <a:lnTo>
                        <a:pt x="171" y="1621"/>
                      </a:lnTo>
                      <a:lnTo>
                        <a:pt x="139" y="1694"/>
                      </a:lnTo>
                      <a:lnTo>
                        <a:pt x="120" y="1731"/>
                      </a:lnTo>
                      <a:lnTo>
                        <a:pt x="104" y="1771"/>
                      </a:lnTo>
                      <a:lnTo>
                        <a:pt x="91" y="1811"/>
                      </a:lnTo>
                      <a:lnTo>
                        <a:pt x="80" y="1851"/>
                      </a:lnTo>
                      <a:lnTo>
                        <a:pt x="78" y="1870"/>
                      </a:lnTo>
                      <a:lnTo>
                        <a:pt x="78" y="1892"/>
                      </a:lnTo>
                      <a:lnTo>
                        <a:pt x="80" y="1910"/>
                      </a:lnTo>
                      <a:lnTo>
                        <a:pt x="83" y="1932"/>
                      </a:lnTo>
                      <a:lnTo>
                        <a:pt x="88" y="1950"/>
                      </a:lnTo>
                      <a:lnTo>
                        <a:pt x="96" y="1969"/>
                      </a:lnTo>
                      <a:lnTo>
                        <a:pt x="107" y="1991"/>
                      </a:lnTo>
                      <a:lnTo>
                        <a:pt x="120" y="2009"/>
                      </a:lnTo>
                      <a:lnTo>
                        <a:pt x="174" y="2076"/>
                      </a:lnTo>
                      <a:lnTo>
                        <a:pt x="201" y="2100"/>
                      </a:lnTo>
                      <a:lnTo>
                        <a:pt x="225" y="2124"/>
                      </a:lnTo>
                      <a:lnTo>
                        <a:pt x="249" y="2143"/>
                      </a:lnTo>
                      <a:lnTo>
                        <a:pt x="270" y="2159"/>
                      </a:lnTo>
                      <a:lnTo>
                        <a:pt x="294" y="2172"/>
                      </a:lnTo>
                      <a:lnTo>
                        <a:pt x="321" y="2183"/>
                      </a:lnTo>
                      <a:lnTo>
                        <a:pt x="348" y="2191"/>
                      </a:lnTo>
                      <a:lnTo>
                        <a:pt x="377" y="2199"/>
                      </a:lnTo>
                      <a:lnTo>
                        <a:pt x="442" y="2213"/>
                      </a:lnTo>
                      <a:lnTo>
                        <a:pt x="621" y="2237"/>
                      </a:lnTo>
                      <a:lnTo>
                        <a:pt x="674" y="2247"/>
                      </a:lnTo>
                      <a:lnTo>
                        <a:pt x="723" y="2255"/>
                      </a:lnTo>
                      <a:lnTo>
                        <a:pt x="765" y="2269"/>
                      </a:lnTo>
                      <a:lnTo>
                        <a:pt x="806" y="2279"/>
                      </a:lnTo>
                      <a:lnTo>
                        <a:pt x="843" y="2293"/>
                      </a:lnTo>
                      <a:lnTo>
                        <a:pt x="875" y="2309"/>
                      </a:lnTo>
                      <a:lnTo>
                        <a:pt x="907" y="2325"/>
                      </a:lnTo>
                      <a:lnTo>
                        <a:pt x="934" y="2341"/>
                      </a:lnTo>
                      <a:lnTo>
                        <a:pt x="988" y="2373"/>
                      </a:lnTo>
                      <a:lnTo>
                        <a:pt x="1033" y="2411"/>
                      </a:lnTo>
                      <a:lnTo>
                        <a:pt x="1124" y="2485"/>
                      </a:lnTo>
                      <a:lnTo>
                        <a:pt x="1175" y="2523"/>
                      </a:lnTo>
                      <a:lnTo>
                        <a:pt x="1204" y="2542"/>
                      </a:lnTo>
                      <a:lnTo>
                        <a:pt x="1234" y="2558"/>
                      </a:lnTo>
                      <a:lnTo>
                        <a:pt x="1266" y="2574"/>
                      </a:lnTo>
                      <a:lnTo>
                        <a:pt x="1301" y="2587"/>
                      </a:lnTo>
                      <a:lnTo>
                        <a:pt x="1335" y="2598"/>
                      </a:lnTo>
                      <a:lnTo>
                        <a:pt x="1370" y="2606"/>
                      </a:lnTo>
                      <a:lnTo>
                        <a:pt x="1408" y="2611"/>
                      </a:lnTo>
                      <a:lnTo>
                        <a:pt x="1445" y="2614"/>
                      </a:lnTo>
                      <a:lnTo>
                        <a:pt x="1483" y="2611"/>
                      </a:lnTo>
                      <a:lnTo>
                        <a:pt x="1523" y="2603"/>
                      </a:lnTo>
                      <a:lnTo>
                        <a:pt x="1563" y="2592"/>
                      </a:lnTo>
                      <a:lnTo>
                        <a:pt x="1603" y="2576"/>
                      </a:lnTo>
                      <a:lnTo>
                        <a:pt x="1643" y="2552"/>
                      </a:lnTo>
                      <a:lnTo>
                        <a:pt x="1683" y="2523"/>
                      </a:lnTo>
                      <a:lnTo>
                        <a:pt x="1723" y="2493"/>
                      </a:lnTo>
                      <a:lnTo>
                        <a:pt x="1758" y="2467"/>
                      </a:lnTo>
                      <a:lnTo>
                        <a:pt x="1793" y="2445"/>
                      </a:lnTo>
                      <a:lnTo>
                        <a:pt x="1825" y="2427"/>
                      </a:lnTo>
                      <a:lnTo>
                        <a:pt x="1857" y="2411"/>
                      </a:lnTo>
                      <a:lnTo>
                        <a:pt x="1884" y="2397"/>
                      </a:lnTo>
                      <a:lnTo>
                        <a:pt x="1913" y="2386"/>
                      </a:lnTo>
                      <a:lnTo>
                        <a:pt x="1940" y="2378"/>
                      </a:lnTo>
                      <a:lnTo>
                        <a:pt x="1967" y="2373"/>
                      </a:lnTo>
                      <a:lnTo>
                        <a:pt x="1994" y="2370"/>
                      </a:lnTo>
                      <a:lnTo>
                        <a:pt x="2018" y="2370"/>
                      </a:lnTo>
                      <a:lnTo>
                        <a:pt x="2045" y="2370"/>
                      </a:lnTo>
                      <a:lnTo>
                        <a:pt x="2101" y="2376"/>
                      </a:lnTo>
                      <a:lnTo>
                        <a:pt x="2160" y="2384"/>
                      </a:lnTo>
                      <a:lnTo>
                        <a:pt x="2192" y="2386"/>
                      </a:lnTo>
                      <a:lnTo>
                        <a:pt x="2227" y="2389"/>
                      </a:lnTo>
                      <a:lnTo>
                        <a:pt x="2261" y="2389"/>
                      </a:lnTo>
                      <a:lnTo>
                        <a:pt x="2299" y="2389"/>
                      </a:lnTo>
                      <a:lnTo>
                        <a:pt x="2336" y="2384"/>
                      </a:lnTo>
                      <a:lnTo>
                        <a:pt x="2376" y="2378"/>
                      </a:lnTo>
                      <a:lnTo>
                        <a:pt x="2414" y="2373"/>
                      </a:lnTo>
                      <a:lnTo>
                        <a:pt x="2451" y="2362"/>
                      </a:lnTo>
                      <a:lnTo>
                        <a:pt x="2486" y="2352"/>
                      </a:lnTo>
                      <a:lnTo>
                        <a:pt x="2521" y="2341"/>
                      </a:lnTo>
                      <a:lnTo>
                        <a:pt x="2553" y="2325"/>
                      </a:lnTo>
                      <a:lnTo>
                        <a:pt x="2583" y="2309"/>
                      </a:lnTo>
                      <a:lnTo>
                        <a:pt x="2609" y="2287"/>
                      </a:lnTo>
                      <a:lnTo>
                        <a:pt x="2631" y="2266"/>
                      </a:lnTo>
                      <a:lnTo>
                        <a:pt x="2649" y="2245"/>
                      </a:lnTo>
                      <a:lnTo>
                        <a:pt x="2663" y="2218"/>
                      </a:lnTo>
                      <a:lnTo>
                        <a:pt x="2676" y="2175"/>
                      </a:lnTo>
                      <a:lnTo>
                        <a:pt x="2684" y="2140"/>
                      </a:lnTo>
                      <a:lnTo>
                        <a:pt x="2684" y="2124"/>
                      </a:lnTo>
                      <a:lnTo>
                        <a:pt x="2684" y="2111"/>
                      </a:lnTo>
                      <a:lnTo>
                        <a:pt x="2676" y="2087"/>
                      </a:lnTo>
                      <a:lnTo>
                        <a:pt x="2665" y="2063"/>
                      </a:lnTo>
                      <a:lnTo>
                        <a:pt x="2649" y="2036"/>
                      </a:lnTo>
                      <a:lnTo>
                        <a:pt x="2631" y="2009"/>
                      </a:lnTo>
                      <a:lnTo>
                        <a:pt x="2612" y="1977"/>
                      </a:lnTo>
                      <a:lnTo>
                        <a:pt x="2580" y="1921"/>
                      </a:lnTo>
                      <a:lnTo>
                        <a:pt x="2572" y="1900"/>
                      </a:lnTo>
                      <a:lnTo>
                        <a:pt x="2564" y="1878"/>
                      </a:lnTo>
                      <a:lnTo>
                        <a:pt x="2558" y="1859"/>
                      </a:lnTo>
                      <a:lnTo>
                        <a:pt x="2556" y="1843"/>
                      </a:lnTo>
                      <a:lnTo>
                        <a:pt x="2556" y="1827"/>
                      </a:lnTo>
                      <a:lnTo>
                        <a:pt x="2558" y="1814"/>
                      </a:lnTo>
                      <a:lnTo>
                        <a:pt x="2566" y="1801"/>
                      </a:lnTo>
                      <a:lnTo>
                        <a:pt x="2574" y="1785"/>
                      </a:lnTo>
                      <a:lnTo>
                        <a:pt x="2599" y="1755"/>
                      </a:lnTo>
                      <a:lnTo>
                        <a:pt x="2631" y="1720"/>
                      </a:lnTo>
                      <a:lnTo>
                        <a:pt x="2673" y="1678"/>
                      </a:lnTo>
                      <a:lnTo>
                        <a:pt x="2698" y="1653"/>
                      </a:lnTo>
                      <a:lnTo>
                        <a:pt x="2724" y="1624"/>
                      </a:lnTo>
                      <a:lnTo>
                        <a:pt x="2748" y="1595"/>
                      </a:lnTo>
                      <a:lnTo>
                        <a:pt x="2770" y="1563"/>
                      </a:lnTo>
                      <a:lnTo>
                        <a:pt x="2791" y="1528"/>
                      </a:lnTo>
                      <a:lnTo>
                        <a:pt x="2813" y="1493"/>
                      </a:lnTo>
                      <a:lnTo>
                        <a:pt x="2829" y="1456"/>
                      </a:lnTo>
                      <a:lnTo>
                        <a:pt x="2845" y="1418"/>
                      </a:lnTo>
                      <a:lnTo>
                        <a:pt x="2855" y="1381"/>
                      </a:lnTo>
                      <a:lnTo>
                        <a:pt x="2861" y="1343"/>
                      </a:lnTo>
                      <a:lnTo>
                        <a:pt x="2864" y="1306"/>
                      </a:lnTo>
                      <a:lnTo>
                        <a:pt x="2861" y="1268"/>
                      </a:lnTo>
                      <a:lnTo>
                        <a:pt x="2853" y="1234"/>
                      </a:lnTo>
                      <a:lnTo>
                        <a:pt x="2847" y="1217"/>
                      </a:lnTo>
                      <a:lnTo>
                        <a:pt x="2839" y="1201"/>
                      </a:lnTo>
                      <a:lnTo>
                        <a:pt x="2829" y="1183"/>
                      </a:lnTo>
                      <a:lnTo>
                        <a:pt x="2818" y="1169"/>
                      </a:lnTo>
                      <a:lnTo>
                        <a:pt x="2805" y="1153"/>
                      </a:lnTo>
                      <a:lnTo>
                        <a:pt x="2789" y="1137"/>
                      </a:lnTo>
                      <a:lnTo>
                        <a:pt x="2759" y="1110"/>
                      </a:lnTo>
                      <a:lnTo>
                        <a:pt x="2730" y="1081"/>
                      </a:lnTo>
                      <a:lnTo>
                        <a:pt x="2703" y="1052"/>
                      </a:lnTo>
                      <a:lnTo>
                        <a:pt x="2679" y="1022"/>
                      </a:lnTo>
                      <a:lnTo>
                        <a:pt x="2660" y="990"/>
                      </a:lnTo>
                      <a:lnTo>
                        <a:pt x="2641" y="961"/>
                      </a:lnTo>
                      <a:lnTo>
                        <a:pt x="2625" y="931"/>
                      </a:lnTo>
                      <a:lnTo>
                        <a:pt x="2612" y="899"/>
                      </a:lnTo>
                      <a:lnTo>
                        <a:pt x="2601" y="867"/>
                      </a:lnTo>
                      <a:lnTo>
                        <a:pt x="2596" y="838"/>
                      </a:lnTo>
                      <a:lnTo>
                        <a:pt x="2591" y="806"/>
                      </a:lnTo>
                      <a:lnTo>
                        <a:pt x="2591" y="776"/>
                      </a:lnTo>
                      <a:lnTo>
                        <a:pt x="2591" y="744"/>
                      </a:lnTo>
                      <a:lnTo>
                        <a:pt x="2596" y="712"/>
                      </a:lnTo>
                      <a:lnTo>
                        <a:pt x="2604" y="682"/>
                      </a:lnTo>
                      <a:lnTo>
                        <a:pt x="2617" y="650"/>
                      </a:lnTo>
                      <a:lnTo>
                        <a:pt x="2628" y="618"/>
                      </a:lnTo>
                      <a:lnTo>
                        <a:pt x="2639" y="586"/>
                      </a:lnTo>
                      <a:lnTo>
                        <a:pt x="2649" y="551"/>
                      </a:lnTo>
                      <a:lnTo>
                        <a:pt x="2657" y="517"/>
                      </a:lnTo>
                      <a:lnTo>
                        <a:pt x="2663" y="482"/>
                      </a:lnTo>
                      <a:lnTo>
                        <a:pt x="2668" y="447"/>
                      </a:lnTo>
                      <a:lnTo>
                        <a:pt x="2671" y="412"/>
                      </a:lnTo>
                      <a:lnTo>
                        <a:pt x="2671" y="380"/>
                      </a:lnTo>
                      <a:lnTo>
                        <a:pt x="2671" y="345"/>
                      </a:lnTo>
                      <a:lnTo>
                        <a:pt x="2665" y="316"/>
                      </a:lnTo>
                      <a:lnTo>
                        <a:pt x="2660" y="287"/>
                      </a:lnTo>
                      <a:lnTo>
                        <a:pt x="2652" y="260"/>
                      </a:lnTo>
                      <a:lnTo>
                        <a:pt x="2641" y="236"/>
                      </a:lnTo>
                      <a:lnTo>
                        <a:pt x="2628" y="212"/>
                      </a:lnTo>
                      <a:lnTo>
                        <a:pt x="2612" y="193"/>
                      </a:lnTo>
                      <a:lnTo>
                        <a:pt x="2593" y="180"/>
                      </a:lnTo>
                      <a:lnTo>
                        <a:pt x="2583" y="174"/>
                      </a:lnTo>
                      <a:lnTo>
                        <a:pt x="2572" y="169"/>
                      </a:lnTo>
                      <a:lnTo>
                        <a:pt x="2548" y="166"/>
                      </a:lnTo>
                      <a:lnTo>
                        <a:pt x="2524" y="166"/>
                      </a:lnTo>
                      <a:lnTo>
                        <a:pt x="2497" y="172"/>
                      </a:lnTo>
                      <a:lnTo>
                        <a:pt x="2470" y="180"/>
                      </a:lnTo>
                      <a:lnTo>
                        <a:pt x="2441" y="190"/>
                      </a:lnTo>
                      <a:lnTo>
                        <a:pt x="2379" y="217"/>
                      </a:lnTo>
                      <a:lnTo>
                        <a:pt x="2318" y="249"/>
                      </a:lnTo>
                      <a:lnTo>
                        <a:pt x="2285" y="262"/>
                      </a:lnTo>
                      <a:lnTo>
                        <a:pt x="2253" y="276"/>
                      </a:lnTo>
                      <a:lnTo>
                        <a:pt x="2221" y="284"/>
                      </a:lnTo>
                      <a:lnTo>
                        <a:pt x="2189" y="292"/>
                      </a:lnTo>
                      <a:lnTo>
                        <a:pt x="2157" y="295"/>
                      </a:lnTo>
                      <a:lnTo>
                        <a:pt x="2128" y="295"/>
                      </a:lnTo>
                      <a:lnTo>
                        <a:pt x="2103" y="289"/>
                      </a:lnTo>
                      <a:lnTo>
                        <a:pt x="2074" y="281"/>
                      </a:lnTo>
                      <a:lnTo>
                        <a:pt x="2045" y="268"/>
                      </a:lnTo>
                      <a:lnTo>
                        <a:pt x="2010" y="254"/>
                      </a:lnTo>
                      <a:lnTo>
                        <a:pt x="1938" y="217"/>
                      </a:lnTo>
                      <a:lnTo>
                        <a:pt x="1857" y="174"/>
                      </a:lnTo>
                      <a:lnTo>
                        <a:pt x="1774" y="131"/>
                      </a:lnTo>
                      <a:lnTo>
                        <a:pt x="1691" y="94"/>
                      </a:lnTo>
                      <a:lnTo>
                        <a:pt x="1649" y="75"/>
                      </a:lnTo>
                      <a:lnTo>
                        <a:pt x="1608" y="59"/>
                      </a:lnTo>
                      <a:lnTo>
                        <a:pt x="1568" y="48"/>
                      </a:lnTo>
                      <a:lnTo>
                        <a:pt x="1531" y="40"/>
                      </a:lnTo>
                      <a:lnTo>
                        <a:pt x="1456" y="24"/>
                      </a:lnTo>
                      <a:lnTo>
                        <a:pt x="1381" y="14"/>
                      </a:lnTo>
                      <a:lnTo>
                        <a:pt x="1309" y="3"/>
                      </a:lnTo>
                      <a:lnTo>
                        <a:pt x="1274" y="3"/>
                      </a:lnTo>
                      <a:lnTo>
                        <a:pt x="1239" y="0"/>
                      </a:lnTo>
                      <a:lnTo>
                        <a:pt x="1204" y="3"/>
                      </a:lnTo>
                      <a:lnTo>
                        <a:pt x="1172" y="8"/>
                      </a:lnTo>
                      <a:lnTo>
                        <a:pt x="1140" y="14"/>
                      </a:lnTo>
                      <a:lnTo>
                        <a:pt x="1111" y="24"/>
                      </a:lnTo>
                      <a:lnTo>
                        <a:pt x="1081" y="35"/>
                      </a:lnTo>
                      <a:lnTo>
                        <a:pt x="1057" y="54"/>
                      </a:lnTo>
                      <a:lnTo>
                        <a:pt x="1033" y="73"/>
                      </a:lnTo>
                      <a:lnTo>
                        <a:pt x="1009" y="97"/>
                      </a:lnTo>
                      <a:lnTo>
                        <a:pt x="985" y="121"/>
                      </a:lnTo>
                      <a:lnTo>
                        <a:pt x="955" y="147"/>
                      </a:lnTo>
                      <a:lnTo>
                        <a:pt x="918" y="172"/>
                      </a:lnTo>
                      <a:lnTo>
                        <a:pt x="878" y="193"/>
                      </a:lnTo>
                      <a:lnTo>
                        <a:pt x="789" y="241"/>
                      </a:lnTo>
                      <a:lnTo>
                        <a:pt x="698" y="287"/>
                      </a:lnTo>
                      <a:close/>
                    </a:path>
                  </a:pathLst>
                </a:custGeom>
                <a:solidFill>
                  <a:srgbClr val="007000"/>
                </a:solidFill>
                <a:ln w="6">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30" name="Freeform 8">
                  <a:extLst>
                    <a:ext uri="{FF2B5EF4-FFF2-40B4-BE49-F238E27FC236}">
                      <a16:creationId xmlns:a16="http://schemas.microsoft.com/office/drawing/2014/main" id="{1CF09B83-426E-C5A3-348E-AC67898F462D}"/>
                    </a:ext>
                  </a:extLst>
                </p:cNvPr>
                <p:cNvSpPr>
                  <a:spLocks/>
                </p:cNvSpPr>
                <p:nvPr/>
              </p:nvSpPr>
              <p:spPr bwMode="auto">
                <a:xfrm>
                  <a:off x="3612427" y="3426882"/>
                  <a:ext cx="1698874" cy="1463799"/>
                </a:xfrm>
                <a:custGeom>
                  <a:avLst/>
                  <a:gdLst>
                    <a:gd name="T0" fmla="*/ 204 w 1071"/>
                    <a:gd name="T1" fmla="*/ 171 h 925"/>
                    <a:gd name="T2" fmla="*/ 147 w 1071"/>
                    <a:gd name="T3" fmla="*/ 203 h 925"/>
                    <a:gd name="T4" fmla="*/ 94 w 1071"/>
                    <a:gd name="T5" fmla="*/ 254 h 925"/>
                    <a:gd name="T6" fmla="*/ 48 w 1071"/>
                    <a:gd name="T7" fmla="*/ 321 h 925"/>
                    <a:gd name="T8" fmla="*/ 14 w 1071"/>
                    <a:gd name="T9" fmla="*/ 401 h 925"/>
                    <a:gd name="T10" fmla="*/ 0 w 1071"/>
                    <a:gd name="T11" fmla="*/ 489 h 925"/>
                    <a:gd name="T12" fmla="*/ 3 w 1071"/>
                    <a:gd name="T13" fmla="*/ 559 h 925"/>
                    <a:gd name="T14" fmla="*/ 14 w 1071"/>
                    <a:gd name="T15" fmla="*/ 607 h 925"/>
                    <a:gd name="T16" fmla="*/ 30 w 1071"/>
                    <a:gd name="T17" fmla="*/ 658 h 925"/>
                    <a:gd name="T18" fmla="*/ 56 w 1071"/>
                    <a:gd name="T19" fmla="*/ 706 h 925"/>
                    <a:gd name="T20" fmla="*/ 89 w 1071"/>
                    <a:gd name="T21" fmla="*/ 754 h 925"/>
                    <a:gd name="T22" fmla="*/ 126 w 1071"/>
                    <a:gd name="T23" fmla="*/ 797 h 925"/>
                    <a:gd name="T24" fmla="*/ 169 w 1071"/>
                    <a:gd name="T25" fmla="*/ 832 h 925"/>
                    <a:gd name="T26" fmla="*/ 212 w 1071"/>
                    <a:gd name="T27" fmla="*/ 861 h 925"/>
                    <a:gd name="T28" fmla="*/ 281 w 1071"/>
                    <a:gd name="T29" fmla="*/ 893 h 925"/>
                    <a:gd name="T30" fmla="*/ 383 w 1071"/>
                    <a:gd name="T31" fmla="*/ 920 h 925"/>
                    <a:gd name="T32" fmla="*/ 485 w 1071"/>
                    <a:gd name="T33" fmla="*/ 925 h 925"/>
                    <a:gd name="T34" fmla="*/ 586 w 1071"/>
                    <a:gd name="T35" fmla="*/ 917 h 925"/>
                    <a:gd name="T36" fmla="*/ 683 w 1071"/>
                    <a:gd name="T37" fmla="*/ 893 h 925"/>
                    <a:gd name="T38" fmla="*/ 771 w 1071"/>
                    <a:gd name="T39" fmla="*/ 864 h 925"/>
                    <a:gd name="T40" fmla="*/ 849 w 1071"/>
                    <a:gd name="T41" fmla="*/ 824 h 925"/>
                    <a:gd name="T42" fmla="*/ 916 w 1071"/>
                    <a:gd name="T43" fmla="*/ 767 h 925"/>
                    <a:gd name="T44" fmla="*/ 977 w 1071"/>
                    <a:gd name="T45" fmla="*/ 698 h 925"/>
                    <a:gd name="T46" fmla="*/ 1023 w 1071"/>
                    <a:gd name="T47" fmla="*/ 620 h 925"/>
                    <a:gd name="T48" fmla="*/ 1057 w 1071"/>
                    <a:gd name="T49" fmla="*/ 535 h 925"/>
                    <a:gd name="T50" fmla="*/ 1071 w 1071"/>
                    <a:gd name="T51" fmla="*/ 446 h 925"/>
                    <a:gd name="T52" fmla="*/ 1065 w 1071"/>
                    <a:gd name="T53" fmla="*/ 356 h 925"/>
                    <a:gd name="T54" fmla="*/ 1036 w 1071"/>
                    <a:gd name="T55" fmla="*/ 270 h 925"/>
                    <a:gd name="T56" fmla="*/ 1012 w 1071"/>
                    <a:gd name="T57" fmla="*/ 227 h 925"/>
                    <a:gd name="T58" fmla="*/ 956 w 1071"/>
                    <a:gd name="T59" fmla="*/ 155 h 925"/>
                    <a:gd name="T60" fmla="*/ 891 w 1071"/>
                    <a:gd name="T61" fmla="*/ 93 h 925"/>
                    <a:gd name="T62" fmla="*/ 825 w 1071"/>
                    <a:gd name="T63" fmla="*/ 48 h 925"/>
                    <a:gd name="T64" fmla="*/ 758 w 1071"/>
                    <a:gd name="T65" fmla="*/ 18 h 925"/>
                    <a:gd name="T66" fmla="*/ 693 w 1071"/>
                    <a:gd name="T67" fmla="*/ 2 h 925"/>
                    <a:gd name="T68" fmla="*/ 629 w 1071"/>
                    <a:gd name="T69" fmla="*/ 0 h 925"/>
                    <a:gd name="T70" fmla="*/ 570 w 1071"/>
                    <a:gd name="T71" fmla="*/ 13 h 925"/>
                    <a:gd name="T72" fmla="*/ 522 w 1071"/>
                    <a:gd name="T73" fmla="*/ 40 h 925"/>
                    <a:gd name="T74" fmla="*/ 436 w 1071"/>
                    <a:gd name="T75" fmla="*/ 96 h 925"/>
                    <a:gd name="T76" fmla="*/ 362 w 1071"/>
                    <a:gd name="T77" fmla="*/ 131 h 925"/>
                    <a:gd name="T78" fmla="*/ 297 w 1071"/>
                    <a:gd name="T79" fmla="*/ 15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1" h="925">
                      <a:moveTo>
                        <a:pt x="233" y="163"/>
                      </a:moveTo>
                      <a:lnTo>
                        <a:pt x="204" y="171"/>
                      </a:lnTo>
                      <a:lnTo>
                        <a:pt x="174" y="184"/>
                      </a:lnTo>
                      <a:lnTo>
                        <a:pt x="147" y="203"/>
                      </a:lnTo>
                      <a:lnTo>
                        <a:pt x="118" y="227"/>
                      </a:lnTo>
                      <a:lnTo>
                        <a:pt x="94" y="254"/>
                      </a:lnTo>
                      <a:lnTo>
                        <a:pt x="70" y="286"/>
                      </a:lnTo>
                      <a:lnTo>
                        <a:pt x="48" y="321"/>
                      </a:lnTo>
                      <a:lnTo>
                        <a:pt x="30" y="358"/>
                      </a:lnTo>
                      <a:lnTo>
                        <a:pt x="14" y="401"/>
                      </a:lnTo>
                      <a:lnTo>
                        <a:pt x="6" y="444"/>
                      </a:lnTo>
                      <a:lnTo>
                        <a:pt x="0" y="489"/>
                      </a:lnTo>
                      <a:lnTo>
                        <a:pt x="0" y="535"/>
                      </a:lnTo>
                      <a:lnTo>
                        <a:pt x="3" y="559"/>
                      </a:lnTo>
                      <a:lnTo>
                        <a:pt x="8" y="583"/>
                      </a:lnTo>
                      <a:lnTo>
                        <a:pt x="14" y="607"/>
                      </a:lnTo>
                      <a:lnTo>
                        <a:pt x="22" y="634"/>
                      </a:lnTo>
                      <a:lnTo>
                        <a:pt x="30" y="658"/>
                      </a:lnTo>
                      <a:lnTo>
                        <a:pt x="43" y="682"/>
                      </a:lnTo>
                      <a:lnTo>
                        <a:pt x="56" y="706"/>
                      </a:lnTo>
                      <a:lnTo>
                        <a:pt x="73" y="730"/>
                      </a:lnTo>
                      <a:lnTo>
                        <a:pt x="89" y="754"/>
                      </a:lnTo>
                      <a:lnTo>
                        <a:pt x="107" y="775"/>
                      </a:lnTo>
                      <a:lnTo>
                        <a:pt x="126" y="797"/>
                      </a:lnTo>
                      <a:lnTo>
                        <a:pt x="147" y="816"/>
                      </a:lnTo>
                      <a:lnTo>
                        <a:pt x="169" y="832"/>
                      </a:lnTo>
                      <a:lnTo>
                        <a:pt x="190" y="848"/>
                      </a:lnTo>
                      <a:lnTo>
                        <a:pt x="212" y="861"/>
                      </a:lnTo>
                      <a:lnTo>
                        <a:pt x="236" y="874"/>
                      </a:lnTo>
                      <a:lnTo>
                        <a:pt x="281" y="893"/>
                      </a:lnTo>
                      <a:lnTo>
                        <a:pt x="332" y="909"/>
                      </a:lnTo>
                      <a:lnTo>
                        <a:pt x="383" y="920"/>
                      </a:lnTo>
                      <a:lnTo>
                        <a:pt x="434" y="925"/>
                      </a:lnTo>
                      <a:lnTo>
                        <a:pt x="485" y="925"/>
                      </a:lnTo>
                      <a:lnTo>
                        <a:pt x="535" y="923"/>
                      </a:lnTo>
                      <a:lnTo>
                        <a:pt x="586" y="917"/>
                      </a:lnTo>
                      <a:lnTo>
                        <a:pt x="635" y="907"/>
                      </a:lnTo>
                      <a:lnTo>
                        <a:pt x="683" y="893"/>
                      </a:lnTo>
                      <a:lnTo>
                        <a:pt x="728" y="880"/>
                      </a:lnTo>
                      <a:lnTo>
                        <a:pt x="771" y="864"/>
                      </a:lnTo>
                      <a:lnTo>
                        <a:pt x="811" y="845"/>
                      </a:lnTo>
                      <a:lnTo>
                        <a:pt x="849" y="824"/>
                      </a:lnTo>
                      <a:lnTo>
                        <a:pt x="883" y="797"/>
                      </a:lnTo>
                      <a:lnTo>
                        <a:pt x="916" y="767"/>
                      </a:lnTo>
                      <a:lnTo>
                        <a:pt x="948" y="735"/>
                      </a:lnTo>
                      <a:lnTo>
                        <a:pt x="977" y="698"/>
                      </a:lnTo>
                      <a:lnTo>
                        <a:pt x="1001" y="660"/>
                      </a:lnTo>
                      <a:lnTo>
                        <a:pt x="1023" y="620"/>
                      </a:lnTo>
                      <a:lnTo>
                        <a:pt x="1041" y="578"/>
                      </a:lnTo>
                      <a:lnTo>
                        <a:pt x="1057" y="535"/>
                      </a:lnTo>
                      <a:lnTo>
                        <a:pt x="1065" y="492"/>
                      </a:lnTo>
                      <a:lnTo>
                        <a:pt x="1071" y="446"/>
                      </a:lnTo>
                      <a:lnTo>
                        <a:pt x="1071" y="401"/>
                      </a:lnTo>
                      <a:lnTo>
                        <a:pt x="1065" y="356"/>
                      </a:lnTo>
                      <a:lnTo>
                        <a:pt x="1055" y="313"/>
                      </a:lnTo>
                      <a:lnTo>
                        <a:pt x="1036" y="270"/>
                      </a:lnTo>
                      <a:lnTo>
                        <a:pt x="1025" y="249"/>
                      </a:lnTo>
                      <a:lnTo>
                        <a:pt x="1012" y="227"/>
                      </a:lnTo>
                      <a:lnTo>
                        <a:pt x="985" y="190"/>
                      </a:lnTo>
                      <a:lnTo>
                        <a:pt x="956" y="155"/>
                      </a:lnTo>
                      <a:lnTo>
                        <a:pt x="924" y="123"/>
                      </a:lnTo>
                      <a:lnTo>
                        <a:pt x="891" y="93"/>
                      </a:lnTo>
                      <a:lnTo>
                        <a:pt x="859" y="69"/>
                      </a:lnTo>
                      <a:lnTo>
                        <a:pt x="825" y="48"/>
                      </a:lnTo>
                      <a:lnTo>
                        <a:pt x="792" y="32"/>
                      </a:lnTo>
                      <a:lnTo>
                        <a:pt x="758" y="18"/>
                      </a:lnTo>
                      <a:lnTo>
                        <a:pt x="726" y="8"/>
                      </a:lnTo>
                      <a:lnTo>
                        <a:pt x="693" y="2"/>
                      </a:lnTo>
                      <a:lnTo>
                        <a:pt x="661" y="0"/>
                      </a:lnTo>
                      <a:lnTo>
                        <a:pt x="629" y="0"/>
                      </a:lnTo>
                      <a:lnTo>
                        <a:pt x="600" y="5"/>
                      </a:lnTo>
                      <a:lnTo>
                        <a:pt x="570" y="13"/>
                      </a:lnTo>
                      <a:lnTo>
                        <a:pt x="546" y="24"/>
                      </a:lnTo>
                      <a:lnTo>
                        <a:pt x="522" y="40"/>
                      </a:lnTo>
                      <a:lnTo>
                        <a:pt x="477" y="69"/>
                      </a:lnTo>
                      <a:lnTo>
                        <a:pt x="436" y="96"/>
                      </a:lnTo>
                      <a:lnTo>
                        <a:pt x="399" y="115"/>
                      </a:lnTo>
                      <a:lnTo>
                        <a:pt x="362" y="131"/>
                      </a:lnTo>
                      <a:lnTo>
                        <a:pt x="329" y="142"/>
                      </a:lnTo>
                      <a:lnTo>
                        <a:pt x="297" y="150"/>
                      </a:lnTo>
                      <a:lnTo>
                        <a:pt x="233" y="163"/>
                      </a:lnTo>
                      <a:close/>
                    </a:path>
                  </a:pathLst>
                </a:custGeom>
                <a:solidFill>
                  <a:schemeClr val="accent5">
                    <a:lumMod val="20000"/>
                    <a:lumOff val="80000"/>
                  </a:schemeClr>
                </a:solidFill>
                <a:ln w="6">
                  <a:solidFill>
                    <a:srgbClr val="8064A2"/>
                  </a:solid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4" name="Group 5">
                <a:extLst>
                  <a:ext uri="{FF2B5EF4-FFF2-40B4-BE49-F238E27FC236}">
                    <a16:creationId xmlns:a16="http://schemas.microsoft.com/office/drawing/2014/main" id="{CDE7FB18-16B4-D5C0-AD21-0FDF4B5684C5}"/>
                  </a:ext>
                </a:extLst>
              </p:cNvPr>
              <p:cNvGrpSpPr>
                <a:grpSpLocks noChangeAspect="1"/>
              </p:cNvGrpSpPr>
              <p:nvPr/>
            </p:nvGrpSpPr>
            <p:grpSpPr bwMode="auto">
              <a:xfrm>
                <a:off x="4074749" y="2101389"/>
                <a:ext cx="165038" cy="150616"/>
                <a:chOff x="2303463" y="1354138"/>
                <a:chExt cx="4546600" cy="4149725"/>
              </a:xfrm>
            </p:grpSpPr>
            <p:sp>
              <p:nvSpPr>
                <p:cNvPr id="527" name="Freeform 6">
                  <a:extLst>
                    <a:ext uri="{FF2B5EF4-FFF2-40B4-BE49-F238E27FC236}">
                      <a16:creationId xmlns:a16="http://schemas.microsoft.com/office/drawing/2014/main" id="{DC3FDF38-48AA-9A48-6E93-63347C9DC5FE}"/>
                    </a:ext>
                  </a:extLst>
                </p:cNvPr>
                <p:cNvSpPr>
                  <a:spLocks/>
                </p:cNvSpPr>
                <p:nvPr/>
              </p:nvSpPr>
              <p:spPr bwMode="auto">
                <a:xfrm>
                  <a:off x="2305603" y="1353167"/>
                  <a:ext cx="4547747" cy="4147431"/>
                </a:xfrm>
                <a:custGeom>
                  <a:avLst/>
                  <a:gdLst>
                    <a:gd name="T0" fmla="*/ 645 w 2864"/>
                    <a:gd name="T1" fmla="*/ 337 h 2614"/>
                    <a:gd name="T2" fmla="*/ 517 w 2864"/>
                    <a:gd name="T3" fmla="*/ 487 h 2614"/>
                    <a:gd name="T4" fmla="*/ 412 w 2864"/>
                    <a:gd name="T5" fmla="*/ 549 h 2614"/>
                    <a:gd name="T6" fmla="*/ 185 w 2864"/>
                    <a:gd name="T7" fmla="*/ 664 h 2614"/>
                    <a:gd name="T8" fmla="*/ 56 w 2864"/>
                    <a:gd name="T9" fmla="*/ 787 h 2614"/>
                    <a:gd name="T10" fmla="*/ 11 w 2864"/>
                    <a:gd name="T11" fmla="*/ 878 h 2614"/>
                    <a:gd name="T12" fmla="*/ 0 w 2864"/>
                    <a:gd name="T13" fmla="*/ 1033 h 2614"/>
                    <a:gd name="T14" fmla="*/ 27 w 2864"/>
                    <a:gd name="T15" fmla="*/ 1223 h 2614"/>
                    <a:gd name="T16" fmla="*/ 96 w 2864"/>
                    <a:gd name="T17" fmla="*/ 1391 h 2614"/>
                    <a:gd name="T18" fmla="*/ 166 w 2864"/>
                    <a:gd name="T19" fmla="*/ 1458 h 2614"/>
                    <a:gd name="T20" fmla="*/ 195 w 2864"/>
                    <a:gd name="T21" fmla="*/ 1509 h 2614"/>
                    <a:gd name="T22" fmla="*/ 185 w 2864"/>
                    <a:gd name="T23" fmla="*/ 1587 h 2614"/>
                    <a:gd name="T24" fmla="*/ 104 w 2864"/>
                    <a:gd name="T25" fmla="*/ 1771 h 2614"/>
                    <a:gd name="T26" fmla="*/ 78 w 2864"/>
                    <a:gd name="T27" fmla="*/ 1892 h 2614"/>
                    <a:gd name="T28" fmla="*/ 96 w 2864"/>
                    <a:gd name="T29" fmla="*/ 1969 h 2614"/>
                    <a:gd name="T30" fmla="*/ 201 w 2864"/>
                    <a:gd name="T31" fmla="*/ 2100 h 2614"/>
                    <a:gd name="T32" fmla="*/ 294 w 2864"/>
                    <a:gd name="T33" fmla="*/ 2172 h 2614"/>
                    <a:gd name="T34" fmla="*/ 442 w 2864"/>
                    <a:gd name="T35" fmla="*/ 2213 h 2614"/>
                    <a:gd name="T36" fmla="*/ 765 w 2864"/>
                    <a:gd name="T37" fmla="*/ 2269 h 2614"/>
                    <a:gd name="T38" fmla="*/ 907 w 2864"/>
                    <a:gd name="T39" fmla="*/ 2325 h 2614"/>
                    <a:gd name="T40" fmla="*/ 1124 w 2864"/>
                    <a:gd name="T41" fmla="*/ 2485 h 2614"/>
                    <a:gd name="T42" fmla="*/ 1266 w 2864"/>
                    <a:gd name="T43" fmla="*/ 2574 h 2614"/>
                    <a:gd name="T44" fmla="*/ 1408 w 2864"/>
                    <a:gd name="T45" fmla="*/ 2611 h 2614"/>
                    <a:gd name="T46" fmla="*/ 1563 w 2864"/>
                    <a:gd name="T47" fmla="*/ 2592 h 2614"/>
                    <a:gd name="T48" fmla="*/ 1723 w 2864"/>
                    <a:gd name="T49" fmla="*/ 2493 h 2614"/>
                    <a:gd name="T50" fmla="*/ 1857 w 2864"/>
                    <a:gd name="T51" fmla="*/ 2411 h 2614"/>
                    <a:gd name="T52" fmla="*/ 1967 w 2864"/>
                    <a:gd name="T53" fmla="*/ 2373 h 2614"/>
                    <a:gd name="T54" fmla="*/ 2101 w 2864"/>
                    <a:gd name="T55" fmla="*/ 2376 h 2614"/>
                    <a:gd name="T56" fmla="*/ 2261 w 2864"/>
                    <a:gd name="T57" fmla="*/ 2389 h 2614"/>
                    <a:gd name="T58" fmla="*/ 2414 w 2864"/>
                    <a:gd name="T59" fmla="*/ 2373 h 2614"/>
                    <a:gd name="T60" fmla="*/ 2553 w 2864"/>
                    <a:gd name="T61" fmla="*/ 2325 h 2614"/>
                    <a:gd name="T62" fmla="*/ 2649 w 2864"/>
                    <a:gd name="T63" fmla="*/ 2245 h 2614"/>
                    <a:gd name="T64" fmla="*/ 2684 w 2864"/>
                    <a:gd name="T65" fmla="*/ 2124 h 2614"/>
                    <a:gd name="T66" fmla="*/ 2649 w 2864"/>
                    <a:gd name="T67" fmla="*/ 2036 h 2614"/>
                    <a:gd name="T68" fmla="*/ 2572 w 2864"/>
                    <a:gd name="T69" fmla="*/ 1900 h 2614"/>
                    <a:gd name="T70" fmla="*/ 2556 w 2864"/>
                    <a:gd name="T71" fmla="*/ 1827 h 2614"/>
                    <a:gd name="T72" fmla="*/ 2599 w 2864"/>
                    <a:gd name="T73" fmla="*/ 1755 h 2614"/>
                    <a:gd name="T74" fmla="*/ 2724 w 2864"/>
                    <a:gd name="T75" fmla="*/ 1624 h 2614"/>
                    <a:gd name="T76" fmla="*/ 2813 w 2864"/>
                    <a:gd name="T77" fmla="*/ 1493 h 2614"/>
                    <a:gd name="T78" fmla="*/ 2861 w 2864"/>
                    <a:gd name="T79" fmla="*/ 1343 h 2614"/>
                    <a:gd name="T80" fmla="*/ 2847 w 2864"/>
                    <a:gd name="T81" fmla="*/ 1217 h 2614"/>
                    <a:gd name="T82" fmla="*/ 2805 w 2864"/>
                    <a:gd name="T83" fmla="*/ 1153 h 2614"/>
                    <a:gd name="T84" fmla="*/ 2703 w 2864"/>
                    <a:gd name="T85" fmla="*/ 1052 h 2614"/>
                    <a:gd name="T86" fmla="*/ 2625 w 2864"/>
                    <a:gd name="T87" fmla="*/ 931 h 2614"/>
                    <a:gd name="T88" fmla="*/ 2591 w 2864"/>
                    <a:gd name="T89" fmla="*/ 806 h 2614"/>
                    <a:gd name="T90" fmla="*/ 2604 w 2864"/>
                    <a:gd name="T91" fmla="*/ 682 h 2614"/>
                    <a:gd name="T92" fmla="*/ 2649 w 2864"/>
                    <a:gd name="T93" fmla="*/ 551 h 2614"/>
                    <a:gd name="T94" fmla="*/ 2671 w 2864"/>
                    <a:gd name="T95" fmla="*/ 412 h 2614"/>
                    <a:gd name="T96" fmla="*/ 2660 w 2864"/>
                    <a:gd name="T97" fmla="*/ 287 h 2614"/>
                    <a:gd name="T98" fmla="*/ 2612 w 2864"/>
                    <a:gd name="T99" fmla="*/ 193 h 2614"/>
                    <a:gd name="T100" fmla="*/ 2548 w 2864"/>
                    <a:gd name="T101" fmla="*/ 166 h 2614"/>
                    <a:gd name="T102" fmla="*/ 2441 w 2864"/>
                    <a:gd name="T103" fmla="*/ 190 h 2614"/>
                    <a:gd name="T104" fmla="*/ 2253 w 2864"/>
                    <a:gd name="T105" fmla="*/ 276 h 2614"/>
                    <a:gd name="T106" fmla="*/ 2128 w 2864"/>
                    <a:gd name="T107" fmla="*/ 295 h 2614"/>
                    <a:gd name="T108" fmla="*/ 2010 w 2864"/>
                    <a:gd name="T109" fmla="*/ 254 h 2614"/>
                    <a:gd name="T110" fmla="*/ 1691 w 2864"/>
                    <a:gd name="T111" fmla="*/ 94 h 2614"/>
                    <a:gd name="T112" fmla="*/ 1531 w 2864"/>
                    <a:gd name="T113" fmla="*/ 40 h 2614"/>
                    <a:gd name="T114" fmla="*/ 1274 w 2864"/>
                    <a:gd name="T115" fmla="*/ 3 h 2614"/>
                    <a:gd name="T116" fmla="*/ 1140 w 2864"/>
                    <a:gd name="T117" fmla="*/ 14 h 2614"/>
                    <a:gd name="T118" fmla="*/ 1033 w 2864"/>
                    <a:gd name="T119" fmla="*/ 73 h 2614"/>
                    <a:gd name="T120" fmla="*/ 918 w 2864"/>
                    <a:gd name="T12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4" h="2614">
                      <a:moveTo>
                        <a:pt x="698" y="287"/>
                      </a:moveTo>
                      <a:lnTo>
                        <a:pt x="685" y="295"/>
                      </a:lnTo>
                      <a:lnTo>
                        <a:pt x="672" y="308"/>
                      </a:lnTo>
                      <a:lnTo>
                        <a:pt x="645" y="337"/>
                      </a:lnTo>
                      <a:lnTo>
                        <a:pt x="589" y="410"/>
                      </a:lnTo>
                      <a:lnTo>
                        <a:pt x="554" y="450"/>
                      </a:lnTo>
                      <a:lnTo>
                        <a:pt x="535" y="468"/>
                      </a:lnTo>
                      <a:lnTo>
                        <a:pt x="517" y="487"/>
                      </a:lnTo>
                      <a:lnTo>
                        <a:pt x="492" y="506"/>
                      </a:lnTo>
                      <a:lnTo>
                        <a:pt x="468" y="522"/>
                      </a:lnTo>
                      <a:lnTo>
                        <a:pt x="442" y="535"/>
                      </a:lnTo>
                      <a:lnTo>
                        <a:pt x="412" y="549"/>
                      </a:lnTo>
                      <a:lnTo>
                        <a:pt x="351" y="570"/>
                      </a:lnTo>
                      <a:lnTo>
                        <a:pt x="292" y="597"/>
                      </a:lnTo>
                      <a:lnTo>
                        <a:pt x="236" y="629"/>
                      </a:lnTo>
                      <a:lnTo>
                        <a:pt x="185" y="664"/>
                      </a:lnTo>
                      <a:lnTo>
                        <a:pt x="136" y="701"/>
                      </a:lnTo>
                      <a:lnTo>
                        <a:pt x="94" y="741"/>
                      </a:lnTo>
                      <a:lnTo>
                        <a:pt x="72" y="765"/>
                      </a:lnTo>
                      <a:lnTo>
                        <a:pt x="56" y="787"/>
                      </a:lnTo>
                      <a:lnTo>
                        <a:pt x="40" y="811"/>
                      </a:lnTo>
                      <a:lnTo>
                        <a:pt x="24" y="832"/>
                      </a:lnTo>
                      <a:lnTo>
                        <a:pt x="16" y="854"/>
                      </a:lnTo>
                      <a:lnTo>
                        <a:pt x="11" y="878"/>
                      </a:lnTo>
                      <a:lnTo>
                        <a:pt x="5" y="910"/>
                      </a:lnTo>
                      <a:lnTo>
                        <a:pt x="3" y="947"/>
                      </a:lnTo>
                      <a:lnTo>
                        <a:pt x="0" y="987"/>
                      </a:lnTo>
                      <a:lnTo>
                        <a:pt x="0" y="1033"/>
                      </a:lnTo>
                      <a:lnTo>
                        <a:pt x="3" y="1078"/>
                      </a:lnTo>
                      <a:lnTo>
                        <a:pt x="8" y="1127"/>
                      </a:lnTo>
                      <a:lnTo>
                        <a:pt x="16" y="1175"/>
                      </a:lnTo>
                      <a:lnTo>
                        <a:pt x="27" y="1223"/>
                      </a:lnTo>
                      <a:lnTo>
                        <a:pt x="40" y="1271"/>
                      </a:lnTo>
                      <a:lnTo>
                        <a:pt x="56" y="1314"/>
                      </a:lnTo>
                      <a:lnTo>
                        <a:pt x="75" y="1354"/>
                      </a:lnTo>
                      <a:lnTo>
                        <a:pt x="96" y="1391"/>
                      </a:lnTo>
                      <a:lnTo>
                        <a:pt x="123" y="1421"/>
                      </a:lnTo>
                      <a:lnTo>
                        <a:pt x="136" y="1434"/>
                      </a:lnTo>
                      <a:lnTo>
                        <a:pt x="153" y="1445"/>
                      </a:lnTo>
                      <a:lnTo>
                        <a:pt x="166" y="1458"/>
                      </a:lnTo>
                      <a:lnTo>
                        <a:pt x="177" y="1469"/>
                      </a:lnTo>
                      <a:lnTo>
                        <a:pt x="185" y="1482"/>
                      </a:lnTo>
                      <a:lnTo>
                        <a:pt x="190" y="1496"/>
                      </a:lnTo>
                      <a:lnTo>
                        <a:pt x="195" y="1509"/>
                      </a:lnTo>
                      <a:lnTo>
                        <a:pt x="195" y="1522"/>
                      </a:lnTo>
                      <a:lnTo>
                        <a:pt x="195" y="1538"/>
                      </a:lnTo>
                      <a:lnTo>
                        <a:pt x="193" y="1555"/>
                      </a:lnTo>
                      <a:lnTo>
                        <a:pt x="185" y="1587"/>
                      </a:lnTo>
                      <a:lnTo>
                        <a:pt x="171" y="1621"/>
                      </a:lnTo>
                      <a:lnTo>
                        <a:pt x="139" y="1694"/>
                      </a:lnTo>
                      <a:lnTo>
                        <a:pt x="120" y="1731"/>
                      </a:lnTo>
                      <a:lnTo>
                        <a:pt x="104" y="1771"/>
                      </a:lnTo>
                      <a:lnTo>
                        <a:pt x="91" y="1811"/>
                      </a:lnTo>
                      <a:lnTo>
                        <a:pt x="80" y="1851"/>
                      </a:lnTo>
                      <a:lnTo>
                        <a:pt x="78" y="1870"/>
                      </a:lnTo>
                      <a:lnTo>
                        <a:pt x="78" y="1892"/>
                      </a:lnTo>
                      <a:lnTo>
                        <a:pt x="80" y="1910"/>
                      </a:lnTo>
                      <a:lnTo>
                        <a:pt x="83" y="1932"/>
                      </a:lnTo>
                      <a:lnTo>
                        <a:pt x="88" y="1950"/>
                      </a:lnTo>
                      <a:lnTo>
                        <a:pt x="96" y="1969"/>
                      </a:lnTo>
                      <a:lnTo>
                        <a:pt x="107" y="1991"/>
                      </a:lnTo>
                      <a:lnTo>
                        <a:pt x="120" y="2009"/>
                      </a:lnTo>
                      <a:lnTo>
                        <a:pt x="174" y="2076"/>
                      </a:lnTo>
                      <a:lnTo>
                        <a:pt x="201" y="2100"/>
                      </a:lnTo>
                      <a:lnTo>
                        <a:pt x="225" y="2124"/>
                      </a:lnTo>
                      <a:lnTo>
                        <a:pt x="249" y="2143"/>
                      </a:lnTo>
                      <a:lnTo>
                        <a:pt x="270" y="2159"/>
                      </a:lnTo>
                      <a:lnTo>
                        <a:pt x="294" y="2172"/>
                      </a:lnTo>
                      <a:lnTo>
                        <a:pt x="321" y="2183"/>
                      </a:lnTo>
                      <a:lnTo>
                        <a:pt x="348" y="2191"/>
                      </a:lnTo>
                      <a:lnTo>
                        <a:pt x="377" y="2199"/>
                      </a:lnTo>
                      <a:lnTo>
                        <a:pt x="442" y="2213"/>
                      </a:lnTo>
                      <a:lnTo>
                        <a:pt x="621" y="2237"/>
                      </a:lnTo>
                      <a:lnTo>
                        <a:pt x="674" y="2247"/>
                      </a:lnTo>
                      <a:lnTo>
                        <a:pt x="723" y="2255"/>
                      </a:lnTo>
                      <a:lnTo>
                        <a:pt x="765" y="2269"/>
                      </a:lnTo>
                      <a:lnTo>
                        <a:pt x="806" y="2279"/>
                      </a:lnTo>
                      <a:lnTo>
                        <a:pt x="843" y="2293"/>
                      </a:lnTo>
                      <a:lnTo>
                        <a:pt x="875" y="2309"/>
                      </a:lnTo>
                      <a:lnTo>
                        <a:pt x="907" y="2325"/>
                      </a:lnTo>
                      <a:lnTo>
                        <a:pt x="934" y="2341"/>
                      </a:lnTo>
                      <a:lnTo>
                        <a:pt x="988" y="2373"/>
                      </a:lnTo>
                      <a:lnTo>
                        <a:pt x="1033" y="2411"/>
                      </a:lnTo>
                      <a:lnTo>
                        <a:pt x="1124" y="2485"/>
                      </a:lnTo>
                      <a:lnTo>
                        <a:pt x="1175" y="2523"/>
                      </a:lnTo>
                      <a:lnTo>
                        <a:pt x="1204" y="2542"/>
                      </a:lnTo>
                      <a:lnTo>
                        <a:pt x="1234" y="2558"/>
                      </a:lnTo>
                      <a:lnTo>
                        <a:pt x="1266" y="2574"/>
                      </a:lnTo>
                      <a:lnTo>
                        <a:pt x="1301" y="2587"/>
                      </a:lnTo>
                      <a:lnTo>
                        <a:pt x="1335" y="2598"/>
                      </a:lnTo>
                      <a:lnTo>
                        <a:pt x="1370" y="2606"/>
                      </a:lnTo>
                      <a:lnTo>
                        <a:pt x="1408" y="2611"/>
                      </a:lnTo>
                      <a:lnTo>
                        <a:pt x="1445" y="2614"/>
                      </a:lnTo>
                      <a:lnTo>
                        <a:pt x="1483" y="2611"/>
                      </a:lnTo>
                      <a:lnTo>
                        <a:pt x="1523" y="2603"/>
                      </a:lnTo>
                      <a:lnTo>
                        <a:pt x="1563" y="2592"/>
                      </a:lnTo>
                      <a:lnTo>
                        <a:pt x="1603" y="2576"/>
                      </a:lnTo>
                      <a:lnTo>
                        <a:pt x="1643" y="2552"/>
                      </a:lnTo>
                      <a:lnTo>
                        <a:pt x="1683" y="2523"/>
                      </a:lnTo>
                      <a:lnTo>
                        <a:pt x="1723" y="2493"/>
                      </a:lnTo>
                      <a:lnTo>
                        <a:pt x="1758" y="2467"/>
                      </a:lnTo>
                      <a:lnTo>
                        <a:pt x="1793" y="2445"/>
                      </a:lnTo>
                      <a:lnTo>
                        <a:pt x="1825" y="2427"/>
                      </a:lnTo>
                      <a:lnTo>
                        <a:pt x="1857" y="2411"/>
                      </a:lnTo>
                      <a:lnTo>
                        <a:pt x="1884" y="2397"/>
                      </a:lnTo>
                      <a:lnTo>
                        <a:pt x="1913" y="2386"/>
                      </a:lnTo>
                      <a:lnTo>
                        <a:pt x="1940" y="2378"/>
                      </a:lnTo>
                      <a:lnTo>
                        <a:pt x="1967" y="2373"/>
                      </a:lnTo>
                      <a:lnTo>
                        <a:pt x="1994" y="2370"/>
                      </a:lnTo>
                      <a:lnTo>
                        <a:pt x="2018" y="2370"/>
                      </a:lnTo>
                      <a:lnTo>
                        <a:pt x="2045" y="2370"/>
                      </a:lnTo>
                      <a:lnTo>
                        <a:pt x="2101" y="2376"/>
                      </a:lnTo>
                      <a:lnTo>
                        <a:pt x="2160" y="2384"/>
                      </a:lnTo>
                      <a:lnTo>
                        <a:pt x="2192" y="2386"/>
                      </a:lnTo>
                      <a:lnTo>
                        <a:pt x="2227" y="2389"/>
                      </a:lnTo>
                      <a:lnTo>
                        <a:pt x="2261" y="2389"/>
                      </a:lnTo>
                      <a:lnTo>
                        <a:pt x="2299" y="2389"/>
                      </a:lnTo>
                      <a:lnTo>
                        <a:pt x="2336" y="2384"/>
                      </a:lnTo>
                      <a:lnTo>
                        <a:pt x="2376" y="2378"/>
                      </a:lnTo>
                      <a:lnTo>
                        <a:pt x="2414" y="2373"/>
                      </a:lnTo>
                      <a:lnTo>
                        <a:pt x="2451" y="2362"/>
                      </a:lnTo>
                      <a:lnTo>
                        <a:pt x="2486" y="2352"/>
                      </a:lnTo>
                      <a:lnTo>
                        <a:pt x="2521" y="2341"/>
                      </a:lnTo>
                      <a:lnTo>
                        <a:pt x="2553" y="2325"/>
                      </a:lnTo>
                      <a:lnTo>
                        <a:pt x="2583" y="2309"/>
                      </a:lnTo>
                      <a:lnTo>
                        <a:pt x="2609" y="2287"/>
                      </a:lnTo>
                      <a:lnTo>
                        <a:pt x="2631" y="2266"/>
                      </a:lnTo>
                      <a:lnTo>
                        <a:pt x="2649" y="2245"/>
                      </a:lnTo>
                      <a:lnTo>
                        <a:pt x="2663" y="2218"/>
                      </a:lnTo>
                      <a:lnTo>
                        <a:pt x="2676" y="2175"/>
                      </a:lnTo>
                      <a:lnTo>
                        <a:pt x="2684" y="2140"/>
                      </a:lnTo>
                      <a:lnTo>
                        <a:pt x="2684" y="2124"/>
                      </a:lnTo>
                      <a:lnTo>
                        <a:pt x="2684" y="2111"/>
                      </a:lnTo>
                      <a:lnTo>
                        <a:pt x="2676" y="2087"/>
                      </a:lnTo>
                      <a:lnTo>
                        <a:pt x="2665" y="2063"/>
                      </a:lnTo>
                      <a:lnTo>
                        <a:pt x="2649" y="2036"/>
                      </a:lnTo>
                      <a:lnTo>
                        <a:pt x="2631" y="2009"/>
                      </a:lnTo>
                      <a:lnTo>
                        <a:pt x="2612" y="1977"/>
                      </a:lnTo>
                      <a:lnTo>
                        <a:pt x="2580" y="1921"/>
                      </a:lnTo>
                      <a:lnTo>
                        <a:pt x="2572" y="1900"/>
                      </a:lnTo>
                      <a:lnTo>
                        <a:pt x="2564" y="1878"/>
                      </a:lnTo>
                      <a:lnTo>
                        <a:pt x="2558" y="1859"/>
                      </a:lnTo>
                      <a:lnTo>
                        <a:pt x="2556" y="1843"/>
                      </a:lnTo>
                      <a:lnTo>
                        <a:pt x="2556" y="1827"/>
                      </a:lnTo>
                      <a:lnTo>
                        <a:pt x="2558" y="1814"/>
                      </a:lnTo>
                      <a:lnTo>
                        <a:pt x="2566" y="1801"/>
                      </a:lnTo>
                      <a:lnTo>
                        <a:pt x="2574" y="1785"/>
                      </a:lnTo>
                      <a:lnTo>
                        <a:pt x="2599" y="1755"/>
                      </a:lnTo>
                      <a:lnTo>
                        <a:pt x="2631" y="1720"/>
                      </a:lnTo>
                      <a:lnTo>
                        <a:pt x="2673" y="1678"/>
                      </a:lnTo>
                      <a:lnTo>
                        <a:pt x="2698" y="1653"/>
                      </a:lnTo>
                      <a:lnTo>
                        <a:pt x="2724" y="1624"/>
                      </a:lnTo>
                      <a:lnTo>
                        <a:pt x="2748" y="1595"/>
                      </a:lnTo>
                      <a:lnTo>
                        <a:pt x="2770" y="1563"/>
                      </a:lnTo>
                      <a:lnTo>
                        <a:pt x="2791" y="1528"/>
                      </a:lnTo>
                      <a:lnTo>
                        <a:pt x="2813" y="1493"/>
                      </a:lnTo>
                      <a:lnTo>
                        <a:pt x="2829" y="1456"/>
                      </a:lnTo>
                      <a:lnTo>
                        <a:pt x="2845" y="1418"/>
                      </a:lnTo>
                      <a:lnTo>
                        <a:pt x="2855" y="1381"/>
                      </a:lnTo>
                      <a:lnTo>
                        <a:pt x="2861" y="1343"/>
                      </a:lnTo>
                      <a:lnTo>
                        <a:pt x="2864" y="1306"/>
                      </a:lnTo>
                      <a:lnTo>
                        <a:pt x="2861" y="1268"/>
                      </a:lnTo>
                      <a:lnTo>
                        <a:pt x="2853" y="1234"/>
                      </a:lnTo>
                      <a:lnTo>
                        <a:pt x="2847" y="1217"/>
                      </a:lnTo>
                      <a:lnTo>
                        <a:pt x="2839" y="1201"/>
                      </a:lnTo>
                      <a:lnTo>
                        <a:pt x="2829" y="1183"/>
                      </a:lnTo>
                      <a:lnTo>
                        <a:pt x="2818" y="1169"/>
                      </a:lnTo>
                      <a:lnTo>
                        <a:pt x="2805" y="1153"/>
                      </a:lnTo>
                      <a:lnTo>
                        <a:pt x="2789" y="1137"/>
                      </a:lnTo>
                      <a:lnTo>
                        <a:pt x="2759" y="1110"/>
                      </a:lnTo>
                      <a:lnTo>
                        <a:pt x="2730" y="1081"/>
                      </a:lnTo>
                      <a:lnTo>
                        <a:pt x="2703" y="1052"/>
                      </a:lnTo>
                      <a:lnTo>
                        <a:pt x="2679" y="1022"/>
                      </a:lnTo>
                      <a:lnTo>
                        <a:pt x="2660" y="990"/>
                      </a:lnTo>
                      <a:lnTo>
                        <a:pt x="2641" y="961"/>
                      </a:lnTo>
                      <a:lnTo>
                        <a:pt x="2625" y="931"/>
                      </a:lnTo>
                      <a:lnTo>
                        <a:pt x="2612" y="899"/>
                      </a:lnTo>
                      <a:lnTo>
                        <a:pt x="2601" y="867"/>
                      </a:lnTo>
                      <a:lnTo>
                        <a:pt x="2596" y="838"/>
                      </a:lnTo>
                      <a:lnTo>
                        <a:pt x="2591" y="806"/>
                      </a:lnTo>
                      <a:lnTo>
                        <a:pt x="2591" y="776"/>
                      </a:lnTo>
                      <a:lnTo>
                        <a:pt x="2591" y="744"/>
                      </a:lnTo>
                      <a:lnTo>
                        <a:pt x="2596" y="712"/>
                      </a:lnTo>
                      <a:lnTo>
                        <a:pt x="2604" y="682"/>
                      </a:lnTo>
                      <a:lnTo>
                        <a:pt x="2617" y="650"/>
                      </a:lnTo>
                      <a:lnTo>
                        <a:pt x="2628" y="618"/>
                      </a:lnTo>
                      <a:lnTo>
                        <a:pt x="2639" y="586"/>
                      </a:lnTo>
                      <a:lnTo>
                        <a:pt x="2649" y="551"/>
                      </a:lnTo>
                      <a:lnTo>
                        <a:pt x="2657" y="517"/>
                      </a:lnTo>
                      <a:lnTo>
                        <a:pt x="2663" y="482"/>
                      </a:lnTo>
                      <a:lnTo>
                        <a:pt x="2668" y="447"/>
                      </a:lnTo>
                      <a:lnTo>
                        <a:pt x="2671" y="412"/>
                      </a:lnTo>
                      <a:lnTo>
                        <a:pt x="2671" y="380"/>
                      </a:lnTo>
                      <a:lnTo>
                        <a:pt x="2671" y="345"/>
                      </a:lnTo>
                      <a:lnTo>
                        <a:pt x="2665" y="316"/>
                      </a:lnTo>
                      <a:lnTo>
                        <a:pt x="2660" y="287"/>
                      </a:lnTo>
                      <a:lnTo>
                        <a:pt x="2652" y="260"/>
                      </a:lnTo>
                      <a:lnTo>
                        <a:pt x="2641" y="236"/>
                      </a:lnTo>
                      <a:lnTo>
                        <a:pt x="2628" y="212"/>
                      </a:lnTo>
                      <a:lnTo>
                        <a:pt x="2612" y="193"/>
                      </a:lnTo>
                      <a:lnTo>
                        <a:pt x="2593" y="180"/>
                      </a:lnTo>
                      <a:lnTo>
                        <a:pt x="2583" y="174"/>
                      </a:lnTo>
                      <a:lnTo>
                        <a:pt x="2572" y="169"/>
                      </a:lnTo>
                      <a:lnTo>
                        <a:pt x="2548" y="166"/>
                      </a:lnTo>
                      <a:lnTo>
                        <a:pt x="2524" y="166"/>
                      </a:lnTo>
                      <a:lnTo>
                        <a:pt x="2497" y="172"/>
                      </a:lnTo>
                      <a:lnTo>
                        <a:pt x="2470" y="180"/>
                      </a:lnTo>
                      <a:lnTo>
                        <a:pt x="2441" y="190"/>
                      </a:lnTo>
                      <a:lnTo>
                        <a:pt x="2379" y="217"/>
                      </a:lnTo>
                      <a:lnTo>
                        <a:pt x="2318" y="249"/>
                      </a:lnTo>
                      <a:lnTo>
                        <a:pt x="2285" y="262"/>
                      </a:lnTo>
                      <a:lnTo>
                        <a:pt x="2253" y="276"/>
                      </a:lnTo>
                      <a:lnTo>
                        <a:pt x="2221" y="284"/>
                      </a:lnTo>
                      <a:lnTo>
                        <a:pt x="2189" y="292"/>
                      </a:lnTo>
                      <a:lnTo>
                        <a:pt x="2157" y="295"/>
                      </a:lnTo>
                      <a:lnTo>
                        <a:pt x="2128" y="295"/>
                      </a:lnTo>
                      <a:lnTo>
                        <a:pt x="2103" y="289"/>
                      </a:lnTo>
                      <a:lnTo>
                        <a:pt x="2074" y="281"/>
                      </a:lnTo>
                      <a:lnTo>
                        <a:pt x="2045" y="268"/>
                      </a:lnTo>
                      <a:lnTo>
                        <a:pt x="2010" y="254"/>
                      </a:lnTo>
                      <a:lnTo>
                        <a:pt x="1938" y="217"/>
                      </a:lnTo>
                      <a:lnTo>
                        <a:pt x="1857" y="174"/>
                      </a:lnTo>
                      <a:lnTo>
                        <a:pt x="1774" y="131"/>
                      </a:lnTo>
                      <a:lnTo>
                        <a:pt x="1691" y="94"/>
                      </a:lnTo>
                      <a:lnTo>
                        <a:pt x="1649" y="75"/>
                      </a:lnTo>
                      <a:lnTo>
                        <a:pt x="1608" y="59"/>
                      </a:lnTo>
                      <a:lnTo>
                        <a:pt x="1568" y="48"/>
                      </a:lnTo>
                      <a:lnTo>
                        <a:pt x="1531" y="40"/>
                      </a:lnTo>
                      <a:lnTo>
                        <a:pt x="1456" y="24"/>
                      </a:lnTo>
                      <a:lnTo>
                        <a:pt x="1381" y="14"/>
                      </a:lnTo>
                      <a:lnTo>
                        <a:pt x="1309" y="3"/>
                      </a:lnTo>
                      <a:lnTo>
                        <a:pt x="1274" y="3"/>
                      </a:lnTo>
                      <a:lnTo>
                        <a:pt x="1239" y="0"/>
                      </a:lnTo>
                      <a:lnTo>
                        <a:pt x="1204" y="3"/>
                      </a:lnTo>
                      <a:lnTo>
                        <a:pt x="1172" y="8"/>
                      </a:lnTo>
                      <a:lnTo>
                        <a:pt x="1140" y="14"/>
                      </a:lnTo>
                      <a:lnTo>
                        <a:pt x="1111" y="24"/>
                      </a:lnTo>
                      <a:lnTo>
                        <a:pt x="1081" y="35"/>
                      </a:lnTo>
                      <a:lnTo>
                        <a:pt x="1057" y="54"/>
                      </a:lnTo>
                      <a:lnTo>
                        <a:pt x="1033" y="73"/>
                      </a:lnTo>
                      <a:lnTo>
                        <a:pt x="1009" y="97"/>
                      </a:lnTo>
                      <a:lnTo>
                        <a:pt x="985" y="121"/>
                      </a:lnTo>
                      <a:lnTo>
                        <a:pt x="955" y="147"/>
                      </a:lnTo>
                      <a:lnTo>
                        <a:pt x="918" y="172"/>
                      </a:lnTo>
                      <a:lnTo>
                        <a:pt x="878" y="193"/>
                      </a:lnTo>
                      <a:lnTo>
                        <a:pt x="789" y="241"/>
                      </a:lnTo>
                      <a:lnTo>
                        <a:pt x="698" y="287"/>
                      </a:lnTo>
                      <a:close/>
                    </a:path>
                  </a:pathLst>
                </a:custGeom>
                <a:solidFill>
                  <a:srgbClr val="007000"/>
                </a:solidFill>
                <a:ln w="6">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28" name="Freeform 8">
                  <a:extLst>
                    <a:ext uri="{FF2B5EF4-FFF2-40B4-BE49-F238E27FC236}">
                      <a16:creationId xmlns:a16="http://schemas.microsoft.com/office/drawing/2014/main" id="{AF2109FF-F557-A80F-63AA-45EE5C017A93}"/>
                    </a:ext>
                  </a:extLst>
                </p:cNvPr>
                <p:cNvSpPr>
                  <a:spLocks/>
                </p:cNvSpPr>
                <p:nvPr/>
              </p:nvSpPr>
              <p:spPr bwMode="auto">
                <a:xfrm>
                  <a:off x="3612427" y="3426882"/>
                  <a:ext cx="1698874" cy="1463799"/>
                </a:xfrm>
                <a:custGeom>
                  <a:avLst/>
                  <a:gdLst>
                    <a:gd name="T0" fmla="*/ 204 w 1071"/>
                    <a:gd name="T1" fmla="*/ 171 h 925"/>
                    <a:gd name="T2" fmla="*/ 147 w 1071"/>
                    <a:gd name="T3" fmla="*/ 203 h 925"/>
                    <a:gd name="T4" fmla="*/ 94 w 1071"/>
                    <a:gd name="T5" fmla="*/ 254 h 925"/>
                    <a:gd name="T6" fmla="*/ 48 w 1071"/>
                    <a:gd name="T7" fmla="*/ 321 h 925"/>
                    <a:gd name="T8" fmla="*/ 14 w 1071"/>
                    <a:gd name="T9" fmla="*/ 401 h 925"/>
                    <a:gd name="T10" fmla="*/ 0 w 1071"/>
                    <a:gd name="T11" fmla="*/ 489 h 925"/>
                    <a:gd name="T12" fmla="*/ 3 w 1071"/>
                    <a:gd name="T13" fmla="*/ 559 h 925"/>
                    <a:gd name="T14" fmla="*/ 14 w 1071"/>
                    <a:gd name="T15" fmla="*/ 607 h 925"/>
                    <a:gd name="T16" fmla="*/ 30 w 1071"/>
                    <a:gd name="T17" fmla="*/ 658 h 925"/>
                    <a:gd name="T18" fmla="*/ 56 w 1071"/>
                    <a:gd name="T19" fmla="*/ 706 h 925"/>
                    <a:gd name="T20" fmla="*/ 89 w 1071"/>
                    <a:gd name="T21" fmla="*/ 754 h 925"/>
                    <a:gd name="T22" fmla="*/ 126 w 1071"/>
                    <a:gd name="T23" fmla="*/ 797 h 925"/>
                    <a:gd name="T24" fmla="*/ 169 w 1071"/>
                    <a:gd name="T25" fmla="*/ 832 h 925"/>
                    <a:gd name="T26" fmla="*/ 212 w 1071"/>
                    <a:gd name="T27" fmla="*/ 861 h 925"/>
                    <a:gd name="T28" fmla="*/ 281 w 1071"/>
                    <a:gd name="T29" fmla="*/ 893 h 925"/>
                    <a:gd name="T30" fmla="*/ 383 w 1071"/>
                    <a:gd name="T31" fmla="*/ 920 h 925"/>
                    <a:gd name="T32" fmla="*/ 485 w 1071"/>
                    <a:gd name="T33" fmla="*/ 925 h 925"/>
                    <a:gd name="T34" fmla="*/ 586 w 1071"/>
                    <a:gd name="T35" fmla="*/ 917 h 925"/>
                    <a:gd name="T36" fmla="*/ 683 w 1071"/>
                    <a:gd name="T37" fmla="*/ 893 h 925"/>
                    <a:gd name="T38" fmla="*/ 771 w 1071"/>
                    <a:gd name="T39" fmla="*/ 864 h 925"/>
                    <a:gd name="T40" fmla="*/ 849 w 1071"/>
                    <a:gd name="T41" fmla="*/ 824 h 925"/>
                    <a:gd name="T42" fmla="*/ 916 w 1071"/>
                    <a:gd name="T43" fmla="*/ 767 h 925"/>
                    <a:gd name="T44" fmla="*/ 977 w 1071"/>
                    <a:gd name="T45" fmla="*/ 698 h 925"/>
                    <a:gd name="T46" fmla="*/ 1023 w 1071"/>
                    <a:gd name="T47" fmla="*/ 620 h 925"/>
                    <a:gd name="T48" fmla="*/ 1057 w 1071"/>
                    <a:gd name="T49" fmla="*/ 535 h 925"/>
                    <a:gd name="T50" fmla="*/ 1071 w 1071"/>
                    <a:gd name="T51" fmla="*/ 446 h 925"/>
                    <a:gd name="T52" fmla="*/ 1065 w 1071"/>
                    <a:gd name="T53" fmla="*/ 356 h 925"/>
                    <a:gd name="T54" fmla="*/ 1036 w 1071"/>
                    <a:gd name="T55" fmla="*/ 270 h 925"/>
                    <a:gd name="T56" fmla="*/ 1012 w 1071"/>
                    <a:gd name="T57" fmla="*/ 227 h 925"/>
                    <a:gd name="T58" fmla="*/ 956 w 1071"/>
                    <a:gd name="T59" fmla="*/ 155 h 925"/>
                    <a:gd name="T60" fmla="*/ 891 w 1071"/>
                    <a:gd name="T61" fmla="*/ 93 h 925"/>
                    <a:gd name="T62" fmla="*/ 825 w 1071"/>
                    <a:gd name="T63" fmla="*/ 48 h 925"/>
                    <a:gd name="T64" fmla="*/ 758 w 1071"/>
                    <a:gd name="T65" fmla="*/ 18 h 925"/>
                    <a:gd name="T66" fmla="*/ 693 w 1071"/>
                    <a:gd name="T67" fmla="*/ 2 h 925"/>
                    <a:gd name="T68" fmla="*/ 629 w 1071"/>
                    <a:gd name="T69" fmla="*/ 0 h 925"/>
                    <a:gd name="T70" fmla="*/ 570 w 1071"/>
                    <a:gd name="T71" fmla="*/ 13 h 925"/>
                    <a:gd name="T72" fmla="*/ 522 w 1071"/>
                    <a:gd name="T73" fmla="*/ 40 h 925"/>
                    <a:gd name="T74" fmla="*/ 436 w 1071"/>
                    <a:gd name="T75" fmla="*/ 96 h 925"/>
                    <a:gd name="T76" fmla="*/ 362 w 1071"/>
                    <a:gd name="T77" fmla="*/ 131 h 925"/>
                    <a:gd name="T78" fmla="*/ 297 w 1071"/>
                    <a:gd name="T79" fmla="*/ 15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1" h="925">
                      <a:moveTo>
                        <a:pt x="233" y="163"/>
                      </a:moveTo>
                      <a:lnTo>
                        <a:pt x="204" y="171"/>
                      </a:lnTo>
                      <a:lnTo>
                        <a:pt x="174" y="184"/>
                      </a:lnTo>
                      <a:lnTo>
                        <a:pt x="147" y="203"/>
                      </a:lnTo>
                      <a:lnTo>
                        <a:pt x="118" y="227"/>
                      </a:lnTo>
                      <a:lnTo>
                        <a:pt x="94" y="254"/>
                      </a:lnTo>
                      <a:lnTo>
                        <a:pt x="70" y="286"/>
                      </a:lnTo>
                      <a:lnTo>
                        <a:pt x="48" y="321"/>
                      </a:lnTo>
                      <a:lnTo>
                        <a:pt x="30" y="358"/>
                      </a:lnTo>
                      <a:lnTo>
                        <a:pt x="14" y="401"/>
                      </a:lnTo>
                      <a:lnTo>
                        <a:pt x="6" y="444"/>
                      </a:lnTo>
                      <a:lnTo>
                        <a:pt x="0" y="489"/>
                      </a:lnTo>
                      <a:lnTo>
                        <a:pt x="0" y="535"/>
                      </a:lnTo>
                      <a:lnTo>
                        <a:pt x="3" y="559"/>
                      </a:lnTo>
                      <a:lnTo>
                        <a:pt x="8" y="583"/>
                      </a:lnTo>
                      <a:lnTo>
                        <a:pt x="14" y="607"/>
                      </a:lnTo>
                      <a:lnTo>
                        <a:pt x="22" y="634"/>
                      </a:lnTo>
                      <a:lnTo>
                        <a:pt x="30" y="658"/>
                      </a:lnTo>
                      <a:lnTo>
                        <a:pt x="43" y="682"/>
                      </a:lnTo>
                      <a:lnTo>
                        <a:pt x="56" y="706"/>
                      </a:lnTo>
                      <a:lnTo>
                        <a:pt x="73" y="730"/>
                      </a:lnTo>
                      <a:lnTo>
                        <a:pt x="89" y="754"/>
                      </a:lnTo>
                      <a:lnTo>
                        <a:pt x="107" y="775"/>
                      </a:lnTo>
                      <a:lnTo>
                        <a:pt x="126" y="797"/>
                      </a:lnTo>
                      <a:lnTo>
                        <a:pt x="147" y="816"/>
                      </a:lnTo>
                      <a:lnTo>
                        <a:pt x="169" y="832"/>
                      </a:lnTo>
                      <a:lnTo>
                        <a:pt x="190" y="848"/>
                      </a:lnTo>
                      <a:lnTo>
                        <a:pt x="212" y="861"/>
                      </a:lnTo>
                      <a:lnTo>
                        <a:pt x="236" y="874"/>
                      </a:lnTo>
                      <a:lnTo>
                        <a:pt x="281" y="893"/>
                      </a:lnTo>
                      <a:lnTo>
                        <a:pt x="332" y="909"/>
                      </a:lnTo>
                      <a:lnTo>
                        <a:pt x="383" y="920"/>
                      </a:lnTo>
                      <a:lnTo>
                        <a:pt x="434" y="925"/>
                      </a:lnTo>
                      <a:lnTo>
                        <a:pt x="485" y="925"/>
                      </a:lnTo>
                      <a:lnTo>
                        <a:pt x="535" y="923"/>
                      </a:lnTo>
                      <a:lnTo>
                        <a:pt x="586" y="917"/>
                      </a:lnTo>
                      <a:lnTo>
                        <a:pt x="635" y="907"/>
                      </a:lnTo>
                      <a:lnTo>
                        <a:pt x="683" y="893"/>
                      </a:lnTo>
                      <a:lnTo>
                        <a:pt x="728" y="880"/>
                      </a:lnTo>
                      <a:lnTo>
                        <a:pt x="771" y="864"/>
                      </a:lnTo>
                      <a:lnTo>
                        <a:pt x="811" y="845"/>
                      </a:lnTo>
                      <a:lnTo>
                        <a:pt x="849" y="824"/>
                      </a:lnTo>
                      <a:lnTo>
                        <a:pt x="883" y="797"/>
                      </a:lnTo>
                      <a:lnTo>
                        <a:pt x="916" y="767"/>
                      </a:lnTo>
                      <a:lnTo>
                        <a:pt x="948" y="735"/>
                      </a:lnTo>
                      <a:lnTo>
                        <a:pt x="977" y="698"/>
                      </a:lnTo>
                      <a:lnTo>
                        <a:pt x="1001" y="660"/>
                      </a:lnTo>
                      <a:lnTo>
                        <a:pt x="1023" y="620"/>
                      </a:lnTo>
                      <a:lnTo>
                        <a:pt x="1041" y="578"/>
                      </a:lnTo>
                      <a:lnTo>
                        <a:pt x="1057" y="535"/>
                      </a:lnTo>
                      <a:lnTo>
                        <a:pt x="1065" y="492"/>
                      </a:lnTo>
                      <a:lnTo>
                        <a:pt x="1071" y="446"/>
                      </a:lnTo>
                      <a:lnTo>
                        <a:pt x="1071" y="401"/>
                      </a:lnTo>
                      <a:lnTo>
                        <a:pt x="1065" y="356"/>
                      </a:lnTo>
                      <a:lnTo>
                        <a:pt x="1055" y="313"/>
                      </a:lnTo>
                      <a:lnTo>
                        <a:pt x="1036" y="270"/>
                      </a:lnTo>
                      <a:lnTo>
                        <a:pt x="1025" y="249"/>
                      </a:lnTo>
                      <a:lnTo>
                        <a:pt x="1012" y="227"/>
                      </a:lnTo>
                      <a:lnTo>
                        <a:pt x="985" y="190"/>
                      </a:lnTo>
                      <a:lnTo>
                        <a:pt x="956" y="155"/>
                      </a:lnTo>
                      <a:lnTo>
                        <a:pt x="924" y="123"/>
                      </a:lnTo>
                      <a:lnTo>
                        <a:pt x="891" y="93"/>
                      </a:lnTo>
                      <a:lnTo>
                        <a:pt x="859" y="69"/>
                      </a:lnTo>
                      <a:lnTo>
                        <a:pt x="825" y="48"/>
                      </a:lnTo>
                      <a:lnTo>
                        <a:pt x="792" y="32"/>
                      </a:lnTo>
                      <a:lnTo>
                        <a:pt x="758" y="18"/>
                      </a:lnTo>
                      <a:lnTo>
                        <a:pt x="726" y="8"/>
                      </a:lnTo>
                      <a:lnTo>
                        <a:pt x="693" y="2"/>
                      </a:lnTo>
                      <a:lnTo>
                        <a:pt x="661" y="0"/>
                      </a:lnTo>
                      <a:lnTo>
                        <a:pt x="629" y="0"/>
                      </a:lnTo>
                      <a:lnTo>
                        <a:pt x="600" y="5"/>
                      </a:lnTo>
                      <a:lnTo>
                        <a:pt x="570" y="13"/>
                      </a:lnTo>
                      <a:lnTo>
                        <a:pt x="546" y="24"/>
                      </a:lnTo>
                      <a:lnTo>
                        <a:pt x="522" y="40"/>
                      </a:lnTo>
                      <a:lnTo>
                        <a:pt x="477" y="69"/>
                      </a:lnTo>
                      <a:lnTo>
                        <a:pt x="436" y="96"/>
                      </a:lnTo>
                      <a:lnTo>
                        <a:pt x="399" y="115"/>
                      </a:lnTo>
                      <a:lnTo>
                        <a:pt x="362" y="131"/>
                      </a:lnTo>
                      <a:lnTo>
                        <a:pt x="329" y="142"/>
                      </a:lnTo>
                      <a:lnTo>
                        <a:pt x="297" y="150"/>
                      </a:lnTo>
                      <a:lnTo>
                        <a:pt x="233" y="163"/>
                      </a:lnTo>
                      <a:close/>
                    </a:path>
                  </a:pathLst>
                </a:custGeom>
                <a:solidFill>
                  <a:schemeClr val="accent5">
                    <a:lumMod val="20000"/>
                    <a:lumOff val="80000"/>
                  </a:schemeClr>
                </a:solidFill>
                <a:ln w="6">
                  <a:solidFill>
                    <a:srgbClr val="8064A2"/>
                  </a:solid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5" name="Group 66">
                <a:extLst>
                  <a:ext uri="{FF2B5EF4-FFF2-40B4-BE49-F238E27FC236}">
                    <a16:creationId xmlns:a16="http://schemas.microsoft.com/office/drawing/2014/main" id="{277F5566-65C7-B2EC-6D39-4AFE3E1A76DE}"/>
                  </a:ext>
                </a:extLst>
              </p:cNvPr>
              <p:cNvGrpSpPr>
                <a:grpSpLocks noChangeAspect="1"/>
              </p:cNvGrpSpPr>
              <p:nvPr/>
            </p:nvGrpSpPr>
            <p:grpSpPr bwMode="auto">
              <a:xfrm>
                <a:off x="3976006" y="1908261"/>
                <a:ext cx="123660" cy="161050"/>
                <a:chOff x="4929194" y="-544506"/>
                <a:chExt cx="3654425" cy="4759325"/>
              </a:xfrm>
              <a:solidFill>
                <a:schemeClr val="accent4">
                  <a:lumMod val="50000"/>
                </a:schemeClr>
              </a:solidFill>
            </p:grpSpPr>
            <p:sp>
              <p:nvSpPr>
                <p:cNvPr id="525" name="Freeform 99">
                  <a:extLst>
                    <a:ext uri="{FF2B5EF4-FFF2-40B4-BE49-F238E27FC236}">
                      <a16:creationId xmlns:a16="http://schemas.microsoft.com/office/drawing/2014/main" id="{225540F9-4169-F3B5-8D08-9597DE6A67CD}"/>
                    </a:ext>
                  </a:extLst>
                </p:cNvPr>
                <p:cNvSpPr>
                  <a:spLocks/>
                </p:cNvSpPr>
                <p:nvPr/>
              </p:nvSpPr>
              <p:spPr bwMode="auto">
                <a:xfrm rot="18392594" flipH="1" flipV="1">
                  <a:off x="4377859" y="10062"/>
                  <a:ext cx="4759349" cy="3653013"/>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26" name="Freeform 100">
                  <a:extLst>
                    <a:ext uri="{FF2B5EF4-FFF2-40B4-BE49-F238E27FC236}">
                      <a16:creationId xmlns:a16="http://schemas.microsoft.com/office/drawing/2014/main" id="{DED81B23-5919-C109-8257-A98F32BEF86F}"/>
                    </a:ext>
                  </a:extLst>
                </p:cNvPr>
                <p:cNvSpPr>
                  <a:spLocks/>
                </p:cNvSpPr>
                <p:nvPr/>
              </p:nvSpPr>
              <p:spPr bwMode="auto">
                <a:xfrm rot="5400000">
                  <a:off x="5508082" y="1779329"/>
                  <a:ext cx="1945705" cy="1650057"/>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solidFill>
                  <a:srgbClr val="F5E8FE"/>
                </a:solidFill>
                <a:ln>
                  <a:noFill/>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6" name="Group 66">
                <a:extLst>
                  <a:ext uri="{FF2B5EF4-FFF2-40B4-BE49-F238E27FC236}">
                    <a16:creationId xmlns:a16="http://schemas.microsoft.com/office/drawing/2014/main" id="{66DC6CD4-198E-EBBC-0352-41B12B80EAF3}"/>
                  </a:ext>
                </a:extLst>
              </p:cNvPr>
              <p:cNvGrpSpPr>
                <a:grpSpLocks noChangeAspect="1"/>
              </p:cNvGrpSpPr>
              <p:nvPr/>
            </p:nvGrpSpPr>
            <p:grpSpPr bwMode="auto">
              <a:xfrm>
                <a:off x="4340769" y="2178303"/>
                <a:ext cx="123660" cy="161050"/>
                <a:chOff x="4929194" y="-544506"/>
                <a:chExt cx="3654425" cy="4759325"/>
              </a:xfrm>
              <a:solidFill>
                <a:schemeClr val="accent4">
                  <a:lumMod val="50000"/>
                </a:schemeClr>
              </a:solidFill>
            </p:grpSpPr>
            <p:sp>
              <p:nvSpPr>
                <p:cNvPr id="523" name="Freeform 99">
                  <a:extLst>
                    <a:ext uri="{FF2B5EF4-FFF2-40B4-BE49-F238E27FC236}">
                      <a16:creationId xmlns:a16="http://schemas.microsoft.com/office/drawing/2014/main" id="{27B451B2-C27E-C1AF-D9C1-BB3E0C4BEAFC}"/>
                    </a:ext>
                  </a:extLst>
                </p:cNvPr>
                <p:cNvSpPr>
                  <a:spLocks/>
                </p:cNvSpPr>
                <p:nvPr/>
              </p:nvSpPr>
              <p:spPr bwMode="auto">
                <a:xfrm rot="18392594" flipH="1" flipV="1">
                  <a:off x="4377859" y="10062"/>
                  <a:ext cx="4759349" cy="3653013"/>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24" name="Freeform 100">
                  <a:extLst>
                    <a:ext uri="{FF2B5EF4-FFF2-40B4-BE49-F238E27FC236}">
                      <a16:creationId xmlns:a16="http://schemas.microsoft.com/office/drawing/2014/main" id="{EB76B393-8C7C-10A2-20DA-21DC9EB4F61F}"/>
                    </a:ext>
                  </a:extLst>
                </p:cNvPr>
                <p:cNvSpPr>
                  <a:spLocks/>
                </p:cNvSpPr>
                <p:nvPr/>
              </p:nvSpPr>
              <p:spPr bwMode="auto">
                <a:xfrm rot="5400000">
                  <a:off x="5508082" y="1779329"/>
                  <a:ext cx="1945705" cy="1650057"/>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solidFill>
                  <a:srgbClr val="F5E8FE"/>
                </a:solidFill>
                <a:ln>
                  <a:noFill/>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7" name="Group 66">
                <a:extLst>
                  <a:ext uri="{FF2B5EF4-FFF2-40B4-BE49-F238E27FC236}">
                    <a16:creationId xmlns:a16="http://schemas.microsoft.com/office/drawing/2014/main" id="{EA8940A7-C157-FAB3-922B-0A10ED99610A}"/>
                  </a:ext>
                </a:extLst>
              </p:cNvPr>
              <p:cNvGrpSpPr>
                <a:grpSpLocks noChangeAspect="1"/>
              </p:cNvGrpSpPr>
              <p:nvPr/>
            </p:nvGrpSpPr>
            <p:grpSpPr bwMode="auto">
              <a:xfrm>
                <a:off x="3975447" y="2338094"/>
                <a:ext cx="123660" cy="161050"/>
                <a:chOff x="4929194" y="-544506"/>
                <a:chExt cx="3654425" cy="4759325"/>
              </a:xfrm>
              <a:solidFill>
                <a:schemeClr val="accent4">
                  <a:lumMod val="50000"/>
                </a:schemeClr>
              </a:solidFill>
            </p:grpSpPr>
            <p:sp>
              <p:nvSpPr>
                <p:cNvPr id="521" name="Freeform 99">
                  <a:extLst>
                    <a:ext uri="{FF2B5EF4-FFF2-40B4-BE49-F238E27FC236}">
                      <a16:creationId xmlns:a16="http://schemas.microsoft.com/office/drawing/2014/main" id="{E9EF2191-190A-4AC5-D4A9-E9D42BD69B45}"/>
                    </a:ext>
                  </a:extLst>
                </p:cNvPr>
                <p:cNvSpPr>
                  <a:spLocks/>
                </p:cNvSpPr>
                <p:nvPr/>
              </p:nvSpPr>
              <p:spPr bwMode="auto">
                <a:xfrm rot="18392594" flipH="1" flipV="1">
                  <a:off x="4377859" y="10062"/>
                  <a:ext cx="4759349" cy="3653013"/>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22" name="Freeform 100">
                  <a:extLst>
                    <a:ext uri="{FF2B5EF4-FFF2-40B4-BE49-F238E27FC236}">
                      <a16:creationId xmlns:a16="http://schemas.microsoft.com/office/drawing/2014/main" id="{47B4B4B5-C91D-D449-E0B0-47D064D4044B}"/>
                    </a:ext>
                  </a:extLst>
                </p:cNvPr>
                <p:cNvSpPr>
                  <a:spLocks/>
                </p:cNvSpPr>
                <p:nvPr/>
              </p:nvSpPr>
              <p:spPr bwMode="auto">
                <a:xfrm rot="5400000">
                  <a:off x="5508082" y="1779329"/>
                  <a:ext cx="1945705" cy="1650057"/>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solidFill>
                  <a:srgbClr val="F5E8FE"/>
                </a:solidFill>
                <a:ln>
                  <a:noFill/>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nvGrpSpPr>
              <p:cNvPr id="518" name="Group 66">
                <a:extLst>
                  <a:ext uri="{FF2B5EF4-FFF2-40B4-BE49-F238E27FC236}">
                    <a16:creationId xmlns:a16="http://schemas.microsoft.com/office/drawing/2014/main" id="{6D6413B1-9B76-D294-51E9-4F1E7DD2039C}"/>
                  </a:ext>
                </a:extLst>
              </p:cNvPr>
              <p:cNvGrpSpPr>
                <a:grpSpLocks noChangeAspect="1"/>
              </p:cNvGrpSpPr>
              <p:nvPr/>
            </p:nvGrpSpPr>
            <p:grpSpPr bwMode="auto">
              <a:xfrm>
                <a:off x="4060433" y="1676347"/>
                <a:ext cx="123660" cy="161050"/>
                <a:chOff x="4929194" y="-544506"/>
                <a:chExt cx="3654425" cy="4759325"/>
              </a:xfrm>
              <a:solidFill>
                <a:schemeClr val="accent4">
                  <a:lumMod val="50000"/>
                </a:schemeClr>
              </a:solidFill>
            </p:grpSpPr>
            <p:sp>
              <p:nvSpPr>
                <p:cNvPr id="519" name="Freeform 99">
                  <a:extLst>
                    <a:ext uri="{FF2B5EF4-FFF2-40B4-BE49-F238E27FC236}">
                      <a16:creationId xmlns:a16="http://schemas.microsoft.com/office/drawing/2014/main" id="{635A6689-35B4-9E9A-5D49-85611B8591E4}"/>
                    </a:ext>
                  </a:extLst>
                </p:cNvPr>
                <p:cNvSpPr>
                  <a:spLocks/>
                </p:cNvSpPr>
                <p:nvPr/>
              </p:nvSpPr>
              <p:spPr bwMode="auto">
                <a:xfrm rot="18392594" flipH="1" flipV="1">
                  <a:off x="4377859" y="10062"/>
                  <a:ext cx="4759349" cy="3653013"/>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noFill/>
                  <a:prstDash val="solid"/>
                  <a:round/>
                  <a:headEnd/>
                  <a:tailEnd/>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sp>
              <p:nvSpPr>
                <p:cNvPr id="520" name="Freeform 100">
                  <a:extLst>
                    <a:ext uri="{FF2B5EF4-FFF2-40B4-BE49-F238E27FC236}">
                      <a16:creationId xmlns:a16="http://schemas.microsoft.com/office/drawing/2014/main" id="{B6C64B3C-EA27-1D89-B253-808E2A0313E0}"/>
                    </a:ext>
                  </a:extLst>
                </p:cNvPr>
                <p:cNvSpPr>
                  <a:spLocks/>
                </p:cNvSpPr>
                <p:nvPr/>
              </p:nvSpPr>
              <p:spPr bwMode="auto">
                <a:xfrm rot="5400000">
                  <a:off x="5508082" y="1779329"/>
                  <a:ext cx="1945705" cy="1650057"/>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solidFill>
                  <a:srgbClr val="F5E8FE"/>
                </a:solidFill>
                <a:ln>
                  <a:noFill/>
                </a:ln>
              </p:spPr>
              <p:txBody>
                <a:bodyPr/>
                <a:lstStyle/>
                <a:p>
                  <a:pPr defTabSz="685784">
                    <a:defRPr/>
                  </a:pPr>
                  <a:endParaRPr lang="vi-VN" sz="750" kern="0">
                    <a:solidFill>
                      <a:prstClr val="black"/>
                    </a:solidFill>
                    <a:latin typeface="Arial" panose="020B0604020202020204" pitchFamily="34" charset="0"/>
                    <a:cs typeface="Arial" pitchFamily="34" charset="0"/>
                  </a:endParaRPr>
                </a:p>
              </p:txBody>
            </p:sp>
          </p:grpSp>
        </p:grpSp>
        <p:sp>
          <p:nvSpPr>
            <p:cNvPr id="510" name="Arrow: Right 509">
              <a:extLst>
                <a:ext uri="{FF2B5EF4-FFF2-40B4-BE49-F238E27FC236}">
                  <a16:creationId xmlns:a16="http://schemas.microsoft.com/office/drawing/2014/main" id="{1E266F74-0A77-830F-1DEC-E4E2CE441049}"/>
                </a:ext>
              </a:extLst>
            </p:cNvPr>
            <p:cNvSpPr/>
            <p:nvPr/>
          </p:nvSpPr>
          <p:spPr bwMode="auto">
            <a:xfrm rot="1903863" flipH="1">
              <a:off x="5950414" y="1635256"/>
              <a:ext cx="282233" cy="107279"/>
            </a:xfrm>
            <a:prstGeom prst="rightArrow">
              <a:avLst>
                <a:gd name="adj1" fmla="val 34672"/>
                <a:gd name="adj2" fmla="val 63924"/>
              </a:avLst>
            </a:prstGeom>
            <a:solidFill>
              <a:schemeClr val="bg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sp>
        <p:nvSpPr>
          <p:cNvPr id="535" name="Arc 534">
            <a:extLst>
              <a:ext uri="{FF2B5EF4-FFF2-40B4-BE49-F238E27FC236}">
                <a16:creationId xmlns:a16="http://schemas.microsoft.com/office/drawing/2014/main" id="{80C5C38A-FC2B-10AC-39CD-2F794B6ABD22}"/>
              </a:ext>
            </a:extLst>
          </p:cNvPr>
          <p:cNvSpPr/>
          <p:nvPr/>
        </p:nvSpPr>
        <p:spPr>
          <a:xfrm rot="16200000" flipH="1">
            <a:off x="5191975" y="1769690"/>
            <a:ext cx="1230234" cy="1775065"/>
          </a:xfrm>
          <a:prstGeom prst="arc">
            <a:avLst>
              <a:gd name="adj1" fmla="val 15100064"/>
              <a:gd name="adj2" fmla="val 17347401"/>
            </a:avLst>
          </a:prstGeom>
          <a:ln w="12700">
            <a:solidFill>
              <a:srgbClr val="E15C6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vi-VN" sz="750">
              <a:solidFill>
                <a:prstClr val="black"/>
              </a:solidFill>
              <a:latin typeface="Arial" panose="020B0604020202020204" pitchFamily="34" charset="0"/>
            </a:endParaRPr>
          </a:p>
        </p:txBody>
      </p:sp>
      <p:sp>
        <p:nvSpPr>
          <p:cNvPr id="536" name="Rectangle: Rounded Corners 535">
            <a:extLst>
              <a:ext uri="{FF2B5EF4-FFF2-40B4-BE49-F238E27FC236}">
                <a16:creationId xmlns:a16="http://schemas.microsoft.com/office/drawing/2014/main" id="{5AF79989-15D6-3AB2-7E98-80FC3C261CC8}"/>
              </a:ext>
            </a:extLst>
          </p:cNvPr>
          <p:cNvSpPr/>
          <p:nvPr/>
        </p:nvSpPr>
        <p:spPr bwMode="auto">
          <a:xfrm>
            <a:off x="4506940" y="3032710"/>
            <a:ext cx="701069" cy="297023"/>
          </a:xfrm>
          <a:prstGeom prst="roundRect">
            <a:avLst/>
          </a:prstGeom>
          <a:solidFill>
            <a:schemeClr val="bg1">
              <a:alpha val="80000"/>
            </a:schemeClr>
          </a:solid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Kết tập tiểu cầu</a:t>
            </a:r>
            <a:r>
              <a:rPr lang="vi-VN" sz="750" kern="0" baseline="30000">
                <a:solidFill>
                  <a:prstClr val="black"/>
                </a:solidFill>
                <a:latin typeface="Arial" panose="020B0604020202020204" pitchFamily="34" charset="0"/>
              </a:rPr>
              <a:t>4</a:t>
            </a:r>
            <a:endParaRPr lang="vi-VN" sz="750" kern="0">
              <a:solidFill>
                <a:prstClr val="black"/>
              </a:solidFill>
              <a:latin typeface="Arial"/>
            </a:endParaRPr>
          </a:p>
        </p:txBody>
      </p:sp>
      <p:sp>
        <p:nvSpPr>
          <p:cNvPr id="537" name="Rectangle: Rounded Corners 536">
            <a:extLst>
              <a:ext uri="{FF2B5EF4-FFF2-40B4-BE49-F238E27FC236}">
                <a16:creationId xmlns:a16="http://schemas.microsoft.com/office/drawing/2014/main" id="{E0411E19-2F3C-E563-F6AB-F30C7A7DD5AA}"/>
              </a:ext>
            </a:extLst>
          </p:cNvPr>
          <p:cNvSpPr/>
          <p:nvPr/>
        </p:nvSpPr>
        <p:spPr bwMode="auto">
          <a:xfrm>
            <a:off x="4487071" y="2242653"/>
            <a:ext cx="816059" cy="297023"/>
          </a:xfrm>
          <a:prstGeom prst="roundRect">
            <a:avLst/>
          </a:prstGeom>
          <a:solidFill>
            <a:schemeClr val="bg1">
              <a:alpha val="80000"/>
            </a:schemeClr>
          </a:solid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Tăng sinh cơ trơn</a:t>
            </a:r>
            <a:r>
              <a:rPr lang="vi-VN" sz="750" kern="0" baseline="30000">
                <a:solidFill>
                  <a:prstClr val="black"/>
                </a:solidFill>
                <a:latin typeface="Arial" panose="020B0604020202020204" pitchFamily="34" charset="0"/>
              </a:rPr>
              <a:t>4</a:t>
            </a:r>
            <a:endParaRPr lang="vi-VN" sz="750" kern="0" baseline="30000">
              <a:solidFill>
                <a:prstClr val="black"/>
              </a:solidFill>
              <a:latin typeface="Arial"/>
            </a:endParaRPr>
          </a:p>
        </p:txBody>
      </p:sp>
      <p:grpSp>
        <p:nvGrpSpPr>
          <p:cNvPr id="538" name="Group 537">
            <a:extLst>
              <a:ext uri="{FF2B5EF4-FFF2-40B4-BE49-F238E27FC236}">
                <a16:creationId xmlns:a16="http://schemas.microsoft.com/office/drawing/2014/main" id="{4D848CC1-253A-08CD-897D-672FBD69C5E4}"/>
              </a:ext>
            </a:extLst>
          </p:cNvPr>
          <p:cNvGrpSpPr/>
          <p:nvPr/>
        </p:nvGrpSpPr>
        <p:grpSpPr>
          <a:xfrm>
            <a:off x="5707278" y="2295199"/>
            <a:ext cx="911327" cy="442563"/>
            <a:chOff x="7409838" y="2053473"/>
            <a:chExt cx="1325463" cy="643678"/>
          </a:xfrm>
          <a:solidFill>
            <a:schemeClr val="bg1">
              <a:alpha val="80000"/>
            </a:schemeClr>
          </a:solidFill>
        </p:grpSpPr>
        <p:sp>
          <p:nvSpPr>
            <p:cNvPr id="539" name="Rectangle: Rounded Corners 538">
              <a:extLst>
                <a:ext uri="{FF2B5EF4-FFF2-40B4-BE49-F238E27FC236}">
                  <a16:creationId xmlns:a16="http://schemas.microsoft.com/office/drawing/2014/main" id="{8EA9DB95-C75D-2C23-F154-A9CB9C634D4A}"/>
                </a:ext>
              </a:extLst>
            </p:cNvPr>
            <p:cNvSpPr/>
            <p:nvPr/>
          </p:nvSpPr>
          <p:spPr bwMode="auto">
            <a:xfrm>
              <a:off x="7409838" y="2053473"/>
              <a:ext cx="1325463" cy="643678"/>
            </a:xfrm>
            <a:prstGeom prst="roundRect">
              <a:avLst/>
            </a:prstGeom>
            <a:grp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8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Tb gây viêm đi vào lòng mạch</a:t>
              </a:r>
              <a:r>
                <a:rPr lang="vi-VN" sz="750" kern="0" baseline="30000">
                  <a:solidFill>
                    <a:prstClr val="black"/>
                  </a:solidFill>
                  <a:latin typeface="Arial"/>
                </a:rPr>
                <a:t>3.4</a:t>
              </a:r>
            </a:p>
          </p:txBody>
        </p:sp>
        <p:sp>
          <p:nvSpPr>
            <p:cNvPr id="540" name="Arrow: Down 539">
              <a:extLst>
                <a:ext uri="{FF2B5EF4-FFF2-40B4-BE49-F238E27FC236}">
                  <a16:creationId xmlns:a16="http://schemas.microsoft.com/office/drawing/2014/main" id="{F8FAF9AF-5008-A7B6-A6B6-9CAE16E3EDDF}"/>
                </a:ext>
              </a:extLst>
            </p:cNvPr>
            <p:cNvSpPr/>
            <p:nvPr/>
          </p:nvSpPr>
          <p:spPr bwMode="auto">
            <a:xfrm flipV="1">
              <a:off x="7444258" y="2243491"/>
              <a:ext cx="178949" cy="212386"/>
            </a:xfrm>
            <a:prstGeom prst="downArrow">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grpSp>
      <p:sp>
        <p:nvSpPr>
          <p:cNvPr id="541" name="Rectangle: Rounded Corners 540">
            <a:extLst>
              <a:ext uri="{FF2B5EF4-FFF2-40B4-BE49-F238E27FC236}">
                <a16:creationId xmlns:a16="http://schemas.microsoft.com/office/drawing/2014/main" id="{F602967A-BAB8-7D4F-46AF-897086D43616}"/>
              </a:ext>
            </a:extLst>
          </p:cNvPr>
          <p:cNvSpPr/>
          <p:nvPr/>
        </p:nvSpPr>
        <p:spPr bwMode="auto">
          <a:xfrm>
            <a:off x="5693545" y="3088058"/>
            <a:ext cx="701069" cy="297023"/>
          </a:xfrm>
          <a:prstGeom prst="roundRect">
            <a:avLst/>
          </a:prstGeom>
          <a:solidFill>
            <a:schemeClr val="bg1">
              <a:alpha val="80000"/>
            </a:schemeClr>
          </a:solidFill>
          <a:ln>
            <a:solidFill>
              <a:srgbClr val="A6A6A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750" kern="0">
                <a:solidFill>
                  <a:prstClr val="black"/>
                </a:solidFill>
                <a:latin typeface="Arial"/>
              </a:rPr>
              <a:t>huyết khổi</a:t>
            </a:r>
            <a:r>
              <a:rPr lang="vi-VN" sz="750" kern="0" baseline="30000">
                <a:solidFill>
                  <a:prstClr val="black"/>
                </a:solidFill>
                <a:latin typeface="Arial" panose="020B0604020202020204" pitchFamily="34" charset="0"/>
              </a:rPr>
              <a:t>4</a:t>
            </a:r>
            <a:endParaRPr lang="vi-VN" sz="750" kern="0">
              <a:solidFill>
                <a:prstClr val="black"/>
              </a:solidFill>
              <a:latin typeface="Arial"/>
            </a:endParaRPr>
          </a:p>
        </p:txBody>
      </p:sp>
      <p:sp>
        <p:nvSpPr>
          <p:cNvPr id="542" name="TextBox 541">
            <a:extLst>
              <a:ext uri="{FF2B5EF4-FFF2-40B4-BE49-F238E27FC236}">
                <a16:creationId xmlns:a16="http://schemas.microsoft.com/office/drawing/2014/main" id="{8F034879-390F-0313-1DB6-AFBEF6B61BD1}"/>
              </a:ext>
            </a:extLst>
          </p:cNvPr>
          <p:cNvSpPr txBox="1"/>
          <p:nvPr/>
        </p:nvSpPr>
        <p:spPr>
          <a:xfrm flipH="1">
            <a:off x="5101973" y="1697069"/>
            <a:ext cx="1226389" cy="169460"/>
          </a:xfrm>
          <a:prstGeom prst="rect">
            <a:avLst/>
          </a:prstGeom>
          <a:noFill/>
        </p:spPr>
        <p:txBody>
          <a:bodyPr wrap="square" rtlCol="0" anchor="ctr">
            <a:noAutofit/>
          </a:bodyPr>
          <a:lstStyle/>
          <a:p>
            <a:pPr algn="ctr" defTabSz="514350"/>
            <a:r>
              <a:rPr lang="vi-VN" sz="900">
                <a:solidFill>
                  <a:prstClr val="black"/>
                </a:solidFill>
                <a:latin typeface="Arial" panose="020B0604020202020204" pitchFamily="34" charset="0"/>
              </a:rPr>
              <a:t>Ảnh hưởng trực tiếp</a:t>
            </a:r>
            <a:endParaRPr lang="vi-VN" sz="900" baseline="30000">
              <a:solidFill>
                <a:prstClr val="black"/>
              </a:solidFill>
              <a:latin typeface="Arial" panose="020B0604020202020204" pitchFamily="34" charset="0"/>
            </a:endParaRPr>
          </a:p>
        </p:txBody>
      </p:sp>
      <p:sp>
        <p:nvSpPr>
          <p:cNvPr id="543" name="Arrow: Down 542">
            <a:extLst>
              <a:ext uri="{FF2B5EF4-FFF2-40B4-BE49-F238E27FC236}">
                <a16:creationId xmlns:a16="http://schemas.microsoft.com/office/drawing/2014/main" id="{60F8E1F2-4FAD-49AA-79DE-6766D3298637}"/>
              </a:ext>
            </a:extLst>
          </p:cNvPr>
          <p:cNvSpPr/>
          <p:nvPr/>
        </p:nvSpPr>
        <p:spPr bwMode="auto">
          <a:xfrm rot="18341738" flipH="1">
            <a:off x="4707055" y="1956622"/>
            <a:ext cx="158946" cy="204131"/>
          </a:xfrm>
          <a:prstGeom prst="downArrow">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750" kern="0">
              <a:solidFill>
                <a:srgbClr val="FFFFFF"/>
              </a:solidFill>
              <a:latin typeface="Arial"/>
            </a:endParaRPr>
          </a:p>
        </p:txBody>
      </p:sp>
      <p:sp>
        <p:nvSpPr>
          <p:cNvPr id="544" name="Cross 543">
            <a:extLst>
              <a:ext uri="{FF2B5EF4-FFF2-40B4-BE49-F238E27FC236}">
                <a16:creationId xmlns:a16="http://schemas.microsoft.com/office/drawing/2014/main" id="{0B4BF416-D0E9-DAA5-A72B-0CDF54538D1F}"/>
              </a:ext>
            </a:extLst>
          </p:cNvPr>
          <p:cNvSpPr/>
          <p:nvPr/>
        </p:nvSpPr>
        <p:spPr bwMode="auto">
          <a:xfrm>
            <a:off x="2105358" y="1764886"/>
            <a:ext cx="326722" cy="326722"/>
          </a:xfrm>
          <a:prstGeom prst="plus">
            <a:avLst>
              <a:gd name="adj" fmla="val 42317"/>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nvGrpSpPr>
          <p:cNvPr id="17" name="Group 16">
            <a:extLst>
              <a:ext uri="{FF2B5EF4-FFF2-40B4-BE49-F238E27FC236}">
                <a16:creationId xmlns:a16="http://schemas.microsoft.com/office/drawing/2014/main" id="{A2A29BC1-835E-AD98-D442-4C7E2EB96E92}"/>
              </a:ext>
            </a:extLst>
          </p:cNvPr>
          <p:cNvGrpSpPr/>
          <p:nvPr/>
        </p:nvGrpSpPr>
        <p:grpSpPr>
          <a:xfrm>
            <a:off x="2099176" y="3605291"/>
            <a:ext cx="2659652" cy="401106"/>
            <a:chOff x="2863929" y="3949804"/>
            <a:chExt cx="3546203" cy="534808"/>
          </a:xfrm>
        </p:grpSpPr>
        <p:sp>
          <p:nvSpPr>
            <p:cNvPr id="546" name="TextBox 545">
              <a:extLst>
                <a:ext uri="{FF2B5EF4-FFF2-40B4-BE49-F238E27FC236}">
                  <a16:creationId xmlns:a16="http://schemas.microsoft.com/office/drawing/2014/main" id="{6345D9D4-DEC7-7B92-F46B-F69605A016E2}"/>
                </a:ext>
              </a:extLst>
            </p:cNvPr>
            <p:cNvSpPr txBox="1"/>
            <p:nvPr/>
          </p:nvSpPr>
          <p:spPr>
            <a:xfrm flipH="1">
              <a:off x="2863929" y="3962722"/>
              <a:ext cx="3546203" cy="481094"/>
            </a:xfrm>
            <a:prstGeom prst="rect">
              <a:avLst/>
            </a:prstGeom>
            <a:solidFill>
              <a:schemeClr val="bg1">
                <a:lumMod val="95000"/>
              </a:schemeClr>
            </a:solidFill>
          </p:spPr>
          <p:txBody>
            <a:bodyPr wrap="square" rIns="432000" rtlCol="0" anchor="ctr">
              <a:noAutofit/>
            </a:bodyPr>
            <a:lstStyle/>
            <a:p>
              <a:pPr algn="ctr" defTabSz="514350"/>
              <a:r>
                <a:rPr lang="vi-VN" sz="900" b="1">
                  <a:solidFill>
                    <a:prstClr val="black"/>
                  </a:solidFill>
                  <a:latin typeface="Arial" panose="020B0604020202020204" pitchFamily="34" charset="0"/>
                </a:rPr>
                <a:t>Kết cục nghiêm trọng trên tim mạch</a:t>
              </a:r>
            </a:p>
          </p:txBody>
        </p:sp>
        <p:grpSp>
          <p:nvGrpSpPr>
            <p:cNvPr id="547" name="Group 546">
              <a:extLst>
                <a:ext uri="{FF2B5EF4-FFF2-40B4-BE49-F238E27FC236}">
                  <a16:creationId xmlns:a16="http://schemas.microsoft.com/office/drawing/2014/main" id="{41438B73-A4AE-4B78-473A-82169F89414B}"/>
                </a:ext>
              </a:extLst>
            </p:cNvPr>
            <p:cNvGrpSpPr/>
            <p:nvPr/>
          </p:nvGrpSpPr>
          <p:grpSpPr>
            <a:xfrm flipH="1">
              <a:off x="5828072" y="3949804"/>
              <a:ext cx="534808" cy="534808"/>
              <a:chOff x="6023302" y="2201194"/>
              <a:chExt cx="2070812" cy="2070812"/>
            </a:xfrm>
          </p:grpSpPr>
          <p:pic>
            <p:nvPicPr>
              <p:cNvPr id="548" name="Graphic 547" descr="Heart">
                <a:extLst>
                  <a:ext uri="{FF2B5EF4-FFF2-40B4-BE49-F238E27FC236}">
                    <a16:creationId xmlns:a16="http://schemas.microsoft.com/office/drawing/2014/main" id="{55435D06-D53D-2B75-9581-9879568E6B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3302" y="2201194"/>
                <a:ext cx="2070812" cy="2070812"/>
              </a:xfrm>
              <a:prstGeom prst="rect">
                <a:avLst/>
              </a:prstGeom>
            </p:spPr>
          </p:pic>
          <p:grpSp>
            <p:nvGrpSpPr>
              <p:cNvPr id="549" name="Group 548">
                <a:extLst>
                  <a:ext uri="{FF2B5EF4-FFF2-40B4-BE49-F238E27FC236}">
                    <a16:creationId xmlns:a16="http://schemas.microsoft.com/office/drawing/2014/main" id="{27042374-5C8A-F607-7221-3803FE89DFB5}"/>
                  </a:ext>
                </a:extLst>
              </p:cNvPr>
              <p:cNvGrpSpPr/>
              <p:nvPr/>
            </p:nvGrpSpPr>
            <p:grpSpPr>
              <a:xfrm rot="1055428">
                <a:off x="6933021" y="2671892"/>
                <a:ext cx="290701" cy="1039721"/>
                <a:chOff x="6380151" y="3328010"/>
                <a:chExt cx="290701" cy="1039721"/>
              </a:xfrm>
            </p:grpSpPr>
            <p:sp>
              <p:nvSpPr>
                <p:cNvPr id="550" name="Isosceles Triangle 549">
                  <a:extLst>
                    <a:ext uri="{FF2B5EF4-FFF2-40B4-BE49-F238E27FC236}">
                      <a16:creationId xmlns:a16="http://schemas.microsoft.com/office/drawing/2014/main" id="{BBBABD21-1703-E436-5022-31BE482AFB36}"/>
                    </a:ext>
                  </a:extLst>
                </p:cNvPr>
                <p:cNvSpPr/>
                <p:nvPr/>
              </p:nvSpPr>
              <p:spPr bwMode="auto">
                <a:xfrm rot="1076780">
                  <a:off x="6380151" y="3328010"/>
                  <a:ext cx="288070" cy="542232"/>
                </a:xfrm>
                <a:prstGeom prst="triangle">
                  <a:avLst>
                    <a:gd name="adj" fmla="val 100000"/>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51" name="Isosceles Triangle 550">
                  <a:extLst>
                    <a:ext uri="{FF2B5EF4-FFF2-40B4-BE49-F238E27FC236}">
                      <a16:creationId xmlns:a16="http://schemas.microsoft.com/office/drawing/2014/main" id="{2E6A8532-B775-B170-AC2C-F185640C87B6}"/>
                    </a:ext>
                  </a:extLst>
                </p:cNvPr>
                <p:cNvSpPr/>
                <p:nvPr/>
              </p:nvSpPr>
              <p:spPr bwMode="auto">
                <a:xfrm rot="1076780" flipH="1" flipV="1">
                  <a:off x="6382774" y="3825494"/>
                  <a:ext cx="288078" cy="542237"/>
                </a:xfrm>
                <a:prstGeom prst="triangle">
                  <a:avLst>
                    <a:gd name="adj" fmla="val 100000"/>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grpSp>
      <p:cxnSp>
        <p:nvCxnSpPr>
          <p:cNvPr id="552" name="Connector: Elbow 551">
            <a:extLst>
              <a:ext uri="{FF2B5EF4-FFF2-40B4-BE49-F238E27FC236}">
                <a16:creationId xmlns:a16="http://schemas.microsoft.com/office/drawing/2014/main" id="{B21C674E-2B3A-1860-621B-95D4BF1A63B6}"/>
              </a:ext>
            </a:extLst>
          </p:cNvPr>
          <p:cNvCxnSpPr>
            <a:cxnSpLocks/>
          </p:cNvCxnSpPr>
          <p:nvPr/>
        </p:nvCxnSpPr>
        <p:spPr>
          <a:xfrm rot="10800000" flipV="1">
            <a:off x="4865277" y="3630499"/>
            <a:ext cx="886312" cy="158610"/>
          </a:xfrm>
          <a:prstGeom prst="bentConnector3">
            <a:avLst>
              <a:gd name="adj1" fmla="val 565"/>
            </a:avLst>
          </a:prstGeom>
          <a:ln w="12700">
            <a:solidFill>
              <a:srgbClr val="15717D"/>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3" name="Connector: Elbow 552">
            <a:extLst>
              <a:ext uri="{FF2B5EF4-FFF2-40B4-BE49-F238E27FC236}">
                <a16:creationId xmlns:a16="http://schemas.microsoft.com/office/drawing/2014/main" id="{41549CF1-D0FE-C09A-F1C1-3FB2EC318F71}"/>
              </a:ext>
            </a:extLst>
          </p:cNvPr>
          <p:cNvCxnSpPr>
            <a:cxnSpLocks/>
          </p:cNvCxnSpPr>
          <p:nvPr/>
        </p:nvCxnSpPr>
        <p:spPr>
          <a:xfrm>
            <a:off x="1044427" y="3611385"/>
            <a:ext cx="947675" cy="177724"/>
          </a:xfrm>
          <a:prstGeom prst="bentConnector3">
            <a:avLst>
              <a:gd name="adj1" fmla="val 248"/>
            </a:avLst>
          </a:prstGeom>
          <a:ln w="12700">
            <a:solidFill>
              <a:srgbClr val="15717D"/>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4" name="Rectangle: Rounded Corners 1033">
            <a:extLst>
              <a:ext uri="{FF2B5EF4-FFF2-40B4-BE49-F238E27FC236}">
                <a16:creationId xmlns:a16="http://schemas.microsoft.com/office/drawing/2014/main" id="{CB34C2A3-1869-430D-BC95-1C8889360A2E}"/>
              </a:ext>
            </a:extLst>
          </p:cNvPr>
          <p:cNvSpPr/>
          <p:nvPr/>
        </p:nvSpPr>
        <p:spPr bwMode="auto">
          <a:xfrm>
            <a:off x="1037827" y="1951557"/>
            <a:ext cx="1139161" cy="299395"/>
          </a:xfrm>
          <a:prstGeom prst="round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675" kern="0">
                <a:solidFill>
                  <a:prstClr val="black"/>
                </a:solidFill>
                <a:latin typeface="Arial" panose="020B0604020202020204" pitchFamily="34" charset="0"/>
              </a:rPr>
              <a:t>Giảm biểu hiện của peptide kháng khuẩn</a:t>
            </a:r>
            <a:endParaRPr lang="vi-VN" sz="675" kern="0">
              <a:solidFill>
                <a:prstClr val="black"/>
              </a:solidFill>
              <a:latin typeface="Arial"/>
            </a:endParaRPr>
          </a:p>
        </p:txBody>
      </p:sp>
      <p:sp>
        <p:nvSpPr>
          <p:cNvPr id="1035" name="Rectangle: Rounded Corners 1034">
            <a:extLst>
              <a:ext uri="{FF2B5EF4-FFF2-40B4-BE49-F238E27FC236}">
                <a16:creationId xmlns:a16="http://schemas.microsoft.com/office/drawing/2014/main" id="{7AEB964E-865C-495A-FC75-415E15036A6F}"/>
              </a:ext>
            </a:extLst>
          </p:cNvPr>
          <p:cNvSpPr/>
          <p:nvPr/>
        </p:nvSpPr>
        <p:spPr bwMode="auto">
          <a:xfrm>
            <a:off x="1037827" y="2575288"/>
            <a:ext cx="1139161" cy="309770"/>
          </a:xfrm>
          <a:prstGeom prst="round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675" kern="0">
                <a:solidFill>
                  <a:prstClr val="black"/>
                </a:solidFill>
                <a:latin typeface="Arial" panose="020B0604020202020204" pitchFamily="34" charset="0"/>
              </a:rPr>
              <a:t>Tăng các cytokine gây viêm</a:t>
            </a:r>
            <a:endParaRPr lang="vi-VN" sz="675" kern="0">
              <a:solidFill>
                <a:prstClr val="black"/>
              </a:solidFill>
              <a:latin typeface="Arial"/>
            </a:endParaRPr>
          </a:p>
        </p:txBody>
      </p:sp>
      <p:sp>
        <p:nvSpPr>
          <p:cNvPr id="1036" name="Rectangle: Rounded Corners 1035">
            <a:extLst>
              <a:ext uri="{FF2B5EF4-FFF2-40B4-BE49-F238E27FC236}">
                <a16:creationId xmlns:a16="http://schemas.microsoft.com/office/drawing/2014/main" id="{AB2F55BF-80F2-502F-43A2-9B6A04160150}"/>
              </a:ext>
            </a:extLst>
          </p:cNvPr>
          <p:cNvSpPr/>
          <p:nvPr/>
        </p:nvSpPr>
        <p:spPr bwMode="auto">
          <a:xfrm>
            <a:off x="1006763" y="1634706"/>
            <a:ext cx="1201289" cy="314588"/>
          </a:xfrm>
          <a:prstGeom prst="round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675" kern="0">
                <a:solidFill>
                  <a:prstClr val="black"/>
                </a:solidFill>
                <a:latin typeface="Arial" panose="020B0604020202020204" pitchFamily="34" charset="0"/>
              </a:rPr>
              <a:t>Giảm kích hoạt các tế bào bẩm sinh</a:t>
            </a:r>
          </a:p>
        </p:txBody>
      </p:sp>
      <p:sp>
        <p:nvSpPr>
          <p:cNvPr id="1037" name="Rectangle: Rounded Corners 1036">
            <a:extLst>
              <a:ext uri="{FF2B5EF4-FFF2-40B4-BE49-F238E27FC236}">
                <a16:creationId xmlns:a16="http://schemas.microsoft.com/office/drawing/2014/main" id="{F61A7B7E-71E5-88F3-D6CA-DF19D7DCB23F}"/>
              </a:ext>
            </a:extLst>
          </p:cNvPr>
          <p:cNvSpPr/>
          <p:nvPr/>
        </p:nvSpPr>
        <p:spPr bwMode="auto">
          <a:xfrm>
            <a:off x="1037827" y="2270504"/>
            <a:ext cx="1139161" cy="302519"/>
          </a:xfrm>
          <a:prstGeom prst="round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675" kern="0">
                <a:solidFill>
                  <a:prstClr val="black"/>
                </a:solidFill>
                <a:latin typeface="Arial"/>
              </a:rPr>
              <a:t>Giảm sản xuất interleukins</a:t>
            </a:r>
          </a:p>
        </p:txBody>
      </p:sp>
      <p:grpSp>
        <p:nvGrpSpPr>
          <p:cNvPr id="23" name="Group 22">
            <a:extLst>
              <a:ext uri="{FF2B5EF4-FFF2-40B4-BE49-F238E27FC236}">
                <a16:creationId xmlns:a16="http://schemas.microsoft.com/office/drawing/2014/main" id="{889DCAC8-0D94-E4D2-490C-EE4FE2929546}"/>
              </a:ext>
            </a:extLst>
          </p:cNvPr>
          <p:cNvGrpSpPr/>
          <p:nvPr/>
        </p:nvGrpSpPr>
        <p:grpSpPr>
          <a:xfrm>
            <a:off x="411919" y="1642024"/>
            <a:ext cx="660359" cy="1906103"/>
            <a:chOff x="352481" y="1408733"/>
            <a:chExt cx="997664" cy="2983863"/>
          </a:xfrm>
        </p:grpSpPr>
        <p:sp>
          <p:nvSpPr>
            <p:cNvPr id="557" name="Rectangle 556">
              <a:extLst>
                <a:ext uri="{FF2B5EF4-FFF2-40B4-BE49-F238E27FC236}">
                  <a16:creationId xmlns:a16="http://schemas.microsoft.com/office/drawing/2014/main" id="{1219B591-0CDF-D21D-E955-D348E31A47E6}"/>
                </a:ext>
              </a:extLst>
            </p:cNvPr>
            <p:cNvSpPr/>
            <p:nvPr/>
          </p:nvSpPr>
          <p:spPr bwMode="auto">
            <a:xfrm>
              <a:off x="368573" y="1408733"/>
              <a:ext cx="971532" cy="1935234"/>
            </a:xfrm>
            <a:prstGeom prst="rect">
              <a:avLst/>
            </a:prstGeom>
            <a:solidFill>
              <a:srgbClr val="EBF9FB"/>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nvGrpSpPr>
            <p:cNvPr id="558" name="Group 557">
              <a:extLst>
                <a:ext uri="{FF2B5EF4-FFF2-40B4-BE49-F238E27FC236}">
                  <a16:creationId xmlns:a16="http://schemas.microsoft.com/office/drawing/2014/main" id="{E39BDBC7-1DE7-320B-D4B9-0B73E1EDC3D6}"/>
                </a:ext>
              </a:extLst>
            </p:cNvPr>
            <p:cNvGrpSpPr/>
            <p:nvPr/>
          </p:nvGrpSpPr>
          <p:grpSpPr>
            <a:xfrm rot="12907475" flipH="1">
              <a:off x="761357" y="2860952"/>
              <a:ext cx="379734" cy="381887"/>
              <a:chOff x="4825947" y="1904876"/>
              <a:chExt cx="592518" cy="601372"/>
            </a:xfrm>
          </p:grpSpPr>
          <p:grpSp>
            <p:nvGrpSpPr>
              <p:cNvPr id="684" name="Group 683">
                <a:extLst>
                  <a:ext uri="{FF2B5EF4-FFF2-40B4-BE49-F238E27FC236}">
                    <a16:creationId xmlns:a16="http://schemas.microsoft.com/office/drawing/2014/main" id="{44FE2801-A982-0F58-C7A5-EEE9D6927461}"/>
                  </a:ext>
                </a:extLst>
              </p:cNvPr>
              <p:cNvGrpSpPr/>
              <p:nvPr/>
            </p:nvGrpSpPr>
            <p:grpSpPr>
              <a:xfrm>
                <a:off x="5287629" y="2153073"/>
                <a:ext cx="130836" cy="119132"/>
                <a:chOff x="4708898" y="2242674"/>
                <a:chExt cx="587223" cy="534689"/>
              </a:xfrm>
            </p:grpSpPr>
            <p:sp>
              <p:nvSpPr>
                <p:cNvPr id="697" name="Oval 696">
                  <a:extLst>
                    <a:ext uri="{FF2B5EF4-FFF2-40B4-BE49-F238E27FC236}">
                      <a16:creationId xmlns:a16="http://schemas.microsoft.com/office/drawing/2014/main" id="{9B20EE7A-59C1-3021-37FD-18B7F38386C4}"/>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98" name="Oval 697">
                  <a:extLst>
                    <a:ext uri="{FF2B5EF4-FFF2-40B4-BE49-F238E27FC236}">
                      <a16:creationId xmlns:a16="http://schemas.microsoft.com/office/drawing/2014/main" id="{40A3085F-F722-777D-AC2A-3A27B14DB12A}"/>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85" name="Group 684">
                <a:extLst>
                  <a:ext uri="{FF2B5EF4-FFF2-40B4-BE49-F238E27FC236}">
                    <a16:creationId xmlns:a16="http://schemas.microsoft.com/office/drawing/2014/main" id="{1066212A-D8F3-E4EA-E10F-748F93D904CE}"/>
                  </a:ext>
                </a:extLst>
              </p:cNvPr>
              <p:cNvGrpSpPr/>
              <p:nvPr/>
            </p:nvGrpSpPr>
            <p:grpSpPr>
              <a:xfrm>
                <a:off x="4825947" y="2158347"/>
                <a:ext cx="130836" cy="119132"/>
                <a:chOff x="4708898" y="2242674"/>
                <a:chExt cx="587223" cy="534689"/>
              </a:xfrm>
            </p:grpSpPr>
            <p:sp>
              <p:nvSpPr>
                <p:cNvPr id="695" name="Oval 694">
                  <a:extLst>
                    <a:ext uri="{FF2B5EF4-FFF2-40B4-BE49-F238E27FC236}">
                      <a16:creationId xmlns:a16="http://schemas.microsoft.com/office/drawing/2014/main" id="{C6E9335B-8B89-E5C9-F909-9B3970E0700A}"/>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96" name="Oval 695">
                  <a:extLst>
                    <a:ext uri="{FF2B5EF4-FFF2-40B4-BE49-F238E27FC236}">
                      <a16:creationId xmlns:a16="http://schemas.microsoft.com/office/drawing/2014/main" id="{C391BDFD-2AA2-9F0C-52AB-B53E9FC0D028}"/>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86" name="Group 685">
                <a:extLst>
                  <a:ext uri="{FF2B5EF4-FFF2-40B4-BE49-F238E27FC236}">
                    <a16:creationId xmlns:a16="http://schemas.microsoft.com/office/drawing/2014/main" id="{75D10C89-DB7C-C441-74B7-E5B81F8F4205}"/>
                  </a:ext>
                </a:extLst>
              </p:cNvPr>
              <p:cNvGrpSpPr/>
              <p:nvPr/>
            </p:nvGrpSpPr>
            <p:grpSpPr>
              <a:xfrm>
                <a:off x="5243177" y="2387116"/>
                <a:ext cx="130836" cy="119132"/>
                <a:chOff x="4708898" y="2242674"/>
                <a:chExt cx="587223" cy="534689"/>
              </a:xfrm>
            </p:grpSpPr>
            <p:sp>
              <p:nvSpPr>
                <p:cNvPr id="693" name="Oval 692">
                  <a:extLst>
                    <a:ext uri="{FF2B5EF4-FFF2-40B4-BE49-F238E27FC236}">
                      <a16:creationId xmlns:a16="http://schemas.microsoft.com/office/drawing/2014/main" id="{6E995C65-37BC-3A24-A904-639F6D1518C6}"/>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94" name="Oval 693">
                  <a:extLst>
                    <a:ext uri="{FF2B5EF4-FFF2-40B4-BE49-F238E27FC236}">
                      <a16:creationId xmlns:a16="http://schemas.microsoft.com/office/drawing/2014/main" id="{8B191B0F-F4EA-96D8-F2D3-87899E00DEBD}"/>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87" name="Group 686">
                <a:extLst>
                  <a:ext uri="{FF2B5EF4-FFF2-40B4-BE49-F238E27FC236}">
                    <a16:creationId xmlns:a16="http://schemas.microsoft.com/office/drawing/2014/main" id="{7FD78928-AE25-A2DC-BD41-334595C1F3D0}"/>
                  </a:ext>
                </a:extLst>
              </p:cNvPr>
              <p:cNvGrpSpPr/>
              <p:nvPr/>
            </p:nvGrpSpPr>
            <p:grpSpPr>
              <a:xfrm>
                <a:off x="5085367" y="2177294"/>
                <a:ext cx="130836" cy="119132"/>
                <a:chOff x="4708898" y="2242674"/>
                <a:chExt cx="587223" cy="534689"/>
              </a:xfrm>
            </p:grpSpPr>
            <p:sp>
              <p:nvSpPr>
                <p:cNvPr id="691" name="Oval 690">
                  <a:extLst>
                    <a:ext uri="{FF2B5EF4-FFF2-40B4-BE49-F238E27FC236}">
                      <a16:creationId xmlns:a16="http://schemas.microsoft.com/office/drawing/2014/main" id="{B0053CB0-F58A-A758-BA19-890051E5220E}"/>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92" name="Oval 691">
                  <a:extLst>
                    <a:ext uri="{FF2B5EF4-FFF2-40B4-BE49-F238E27FC236}">
                      <a16:creationId xmlns:a16="http://schemas.microsoft.com/office/drawing/2014/main" id="{35CF018B-BAD8-C4BC-DC59-99D81CE33AA3}"/>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88" name="Group 687">
                <a:extLst>
                  <a:ext uri="{FF2B5EF4-FFF2-40B4-BE49-F238E27FC236}">
                    <a16:creationId xmlns:a16="http://schemas.microsoft.com/office/drawing/2014/main" id="{B6384083-75ED-3115-1979-52CA3F5CD3D2}"/>
                  </a:ext>
                </a:extLst>
              </p:cNvPr>
              <p:cNvGrpSpPr/>
              <p:nvPr/>
            </p:nvGrpSpPr>
            <p:grpSpPr>
              <a:xfrm>
                <a:off x="5055373" y="1904876"/>
                <a:ext cx="130836" cy="119132"/>
                <a:chOff x="4708898" y="2242674"/>
                <a:chExt cx="587223" cy="534689"/>
              </a:xfrm>
            </p:grpSpPr>
            <p:sp>
              <p:nvSpPr>
                <p:cNvPr id="689" name="Oval 688">
                  <a:extLst>
                    <a:ext uri="{FF2B5EF4-FFF2-40B4-BE49-F238E27FC236}">
                      <a16:creationId xmlns:a16="http://schemas.microsoft.com/office/drawing/2014/main" id="{6E3F0294-82FB-44C2-F964-54BE00279D5A}"/>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90" name="Oval 689">
                  <a:extLst>
                    <a:ext uri="{FF2B5EF4-FFF2-40B4-BE49-F238E27FC236}">
                      <a16:creationId xmlns:a16="http://schemas.microsoft.com/office/drawing/2014/main" id="{259C0ECB-A4F6-CFE5-45F0-628E7FD83EA1}"/>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grpSp>
          <p:nvGrpSpPr>
            <p:cNvPr id="560" name="Group 559">
              <a:extLst>
                <a:ext uri="{FF2B5EF4-FFF2-40B4-BE49-F238E27FC236}">
                  <a16:creationId xmlns:a16="http://schemas.microsoft.com/office/drawing/2014/main" id="{848D5B67-E84A-610F-6811-18C4EECBF315}"/>
                </a:ext>
              </a:extLst>
            </p:cNvPr>
            <p:cNvGrpSpPr/>
            <p:nvPr/>
          </p:nvGrpSpPr>
          <p:grpSpPr>
            <a:xfrm rot="13199032">
              <a:off x="893344" y="2701980"/>
              <a:ext cx="83431" cy="75273"/>
              <a:chOff x="4708898" y="2242674"/>
              <a:chExt cx="587223" cy="534689"/>
            </a:xfrm>
            <a:solidFill>
              <a:schemeClr val="accent5">
                <a:lumMod val="40000"/>
                <a:lumOff val="60000"/>
              </a:schemeClr>
            </a:solidFill>
          </p:grpSpPr>
          <p:sp>
            <p:nvSpPr>
              <p:cNvPr id="680" name="Oval 679">
                <a:extLst>
                  <a:ext uri="{FF2B5EF4-FFF2-40B4-BE49-F238E27FC236}">
                    <a16:creationId xmlns:a16="http://schemas.microsoft.com/office/drawing/2014/main" id="{8B18F02B-0B8A-EFA9-5F4A-AA6DCF7263E6}"/>
                  </a:ext>
                </a:extLst>
              </p:cNvPr>
              <p:cNvSpPr/>
              <p:nvPr/>
            </p:nvSpPr>
            <p:spPr bwMode="auto">
              <a:xfrm flipV="1">
                <a:off x="4708898" y="2242674"/>
                <a:ext cx="587223" cy="534689"/>
              </a:xfrm>
              <a:prstGeom prst="ellipse">
                <a:avLst/>
              </a:prstGeom>
              <a:solidFill>
                <a:srgbClr val="92D05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81" name="Oval 680">
                <a:extLst>
                  <a:ext uri="{FF2B5EF4-FFF2-40B4-BE49-F238E27FC236}">
                    <a16:creationId xmlns:a16="http://schemas.microsoft.com/office/drawing/2014/main" id="{CB545B90-D4BA-FCE7-C07E-E20D3F84C7AC}"/>
                  </a:ext>
                </a:extLst>
              </p:cNvPr>
              <p:cNvSpPr/>
              <p:nvPr/>
            </p:nvSpPr>
            <p:spPr bwMode="auto">
              <a:xfrm flipV="1">
                <a:off x="4831687" y="2365656"/>
                <a:ext cx="299306" cy="272530"/>
              </a:xfrm>
              <a:prstGeom prst="ellipse">
                <a:avLst/>
              </a:prstGeom>
              <a:solidFill>
                <a:schemeClr val="accent3">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561" name="Group 560">
              <a:extLst>
                <a:ext uri="{FF2B5EF4-FFF2-40B4-BE49-F238E27FC236}">
                  <a16:creationId xmlns:a16="http://schemas.microsoft.com/office/drawing/2014/main" id="{706717DF-67FA-032D-8979-9E293C728F55}"/>
                </a:ext>
              </a:extLst>
            </p:cNvPr>
            <p:cNvGrpSpPr/>
            <p:nvPr/>
          </p:nvGrpSpPr>
          <p:grpSpPr>
            <a:xfrm rot="13199032">
              <a:off x="753616" y="2468241"/>
              <a:ext cx="83431" cy="75273"/>
              <a:chOff x="4708898" y="2242674"/>
              <a:chExt cx="587223" cy="534689"/>
            </a:xfrm>
            <a:solidFill>
              <a:schemeClr val="accent5">
                <a:lumMod val="40000"/>
                <a:lumOff val="60000"/>
              </a:schemeClr>
            </a:solidFill>
          </p:grpSpPr>
          <p:sp>
            <p:nvSpPr>
              <p:cNvPr id="678" name="Oval 677">
                <a:extLst>
                  <a:ext uri="{FF2B5EF4-FFF2-40B4-BE49-F238E27FC236}">
                    <a16:creationId xmlns:a16="http://schemas.microsoft.com/office/drawing/2014/main" id="{6938C98E-2868-4C28-97D3-5EF1D5F442F6}"/>
                  </a:ext>
                </a:extLst>
              </p:cNvPr>
              <p:cNvSpPr/>
              <p:nvPr/>
            </p:nvSpPr>
            <p:spPr bwMode="auto">
              <a:xfrm flipV="1">
                <a:off x="4708898" y="2242674"/>
                <a:ext cx="587223" cy="534689"/>
              </a:xfrm>
              <a:prstGeom prst="ellipse">
                <a:avLst/>
              </a:prstGeom>
              <a:solidFill>
                <a:srgbClr val="92D05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79" name="Oval 678">
                <a:extLst>
                  <a:ext uri="{FF2B5EF4-FFF2-40B4-BE49-F238E27FC236}">
                    <a16:creationId xmlns:a16="http://schemas.microsoft.com/office/drawing/2014/main" id="{2891E0B5-B71A-37DD-8F6C-9280CB045233}"/>
                  </a:ext>
                </a:extLst>
              </p:cNvPr>
              <p:cNvSpPr/>
              <p:nvPr/>
            </p:nvSpPr>
            <p:spPr bwMode="auto">
              <a:xfrm flipV="1">
                <a:off x="4831687" y="2365656"/>
                <a:ext cx="299306" cy="272530"/>
              </a:xfrm>
              <a:prstGeom prst="ellipse">
                <a:avLst/>
              </a:prstGeom>
              <a:solidFill>
                <a:schemeClr val="accent3">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cxnSp>
          <p:nvCxnSpPr>
            <p:cNvPr id="562" name="Straight Connector 561">
              <a:extLst>
                <a:ext uri="{FF2B5EF4-FFF2-40B4-BE49-F238E27FC236}">
                  <a16:creationId xmlns:a16="http://schemas.microsoft.com/office/drawing/2014/main" id="{9AAE3FE8-6991-8F60-6B23-0F62B343CCA5}"/>
                </a:ext>
              </a:extLst>
            </p:cNvPr>
            <p:cNvCxnSpPr>
              <a:cxnSpLocks/>
              <a:stCxn id="557" idx="3"/>
              <a:endCxn id="557" idx="1"/>
            </p:cNvCxnSpPr>
            <p:nvPr/>
          </p:nvCxnSpPr>
          <p:spPr>
            <a:xfrm flipH="1">
              <a:off x="368573" y="2376350"/>
              <a:ext cx="971532" cy="0"/>
            </a:xfrm>
            <a:prstGeom prst="line">
              <a:avLst/>
            </a:prstGeom>
            <a:ln>
              <a:solidFill>
                <a:schemeClr val="tx1">
                  <a:lumMod val="60000"/>
                  <a:lumOff val="4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735B163E-5F2F-F8FA-2F77-86BC27339419}"/>
                </a:ext>
              </a:extLst>
            </p:cNvPr>
            <p:cNvCxnSpPr>
              <a:cxnSpLocks/>
            </p:cNvCxnSpPr>
            <p:nvPr/>
          </p:nvCxnSpPr>
          <p:spPr>
            <a:xfrm flipH="1">
              <a:off x="368573" y="1889444"/>
              <a:ext cx="971532" cy="0"/>
            </a:xfrm>
            <a:prstGeom prst="line">
              <a:avLst/>
            </a:prstGeom>
            <a:ln>
              <a:solidFill>
                <a:schemeClr val="tx1">
                  <a:lumMod val="60000"/>
                  <a:lumOff val="4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5" name="Group 5">
              <a:extLst>
                <a:ext uri="{FF2B5EF4-FFF2-40B4-BE49-F238E27FC236}">
                  <a16:creationId xmlns:a16="http://schemas.microsoft.com/office/drawing/2014/main" id="{B6763955-3D10-FB4C-7B08-A27908B85D3E}"/>
                </a:ext>
              </a:extLst>
            </p:cNvPr>
            <p:cNvGrpSpPr>
              <a:grpSpLocks noChangeAspect="1"/>
            </p:cNvGrpSpPr>
            <p:nvPr/>
          </p:nvGrpSpPr>
          <p:grpSpPr bwMode="auto">
            <a:xfrm rot="3881841">
              <a:off x="1029698" y="1675909"/>
              <a:ext cx="142642" cy="131272"/>
              <a:chOff x="5886457" y="-1205627"/>
              <a:chExt cx="4547760" cy="4147434"/>
            </a:xfrm>
          </p:grpSpPr>
          <p:sp>
            <p:nvSpPr>
              <p:cNvPr id="676" name="Freeform 6">
                <a:extLst>
                  <a:ext uri="{FF2B5EF4-FFF2-40B4-BE49-F238E27FC236}">
                    <a16:creationId xmlns:a16="http://schemas.microsoft.com/office/drawing/2014/main" id="{23AA8CE3-9B5B-6770-5384-54B17BEBE895}"/>
                  </a:ext>
                </a:extLst>
              </p:cNvPr>
              <p:cNvSpPr>
                <a:spLocks/>
              </p:cNvSpPr>
              <p:nvPr/>
            </p:nvSpPr>
            <p:spPr bwMode="auto">
              <a:xfrm>
                <a:off x="5886457" y="-1205627"/>
                <a:ext cx="4547760" cy="4147434"/>
              </a:xfrm>
              <a:custGeom>
                <a:avLst/>
                <a:gdLst>
                  <a:gd name="T0" fmla="*/ 645 w 2864"/>
                  <a:gd name="T1" fmla="*/ 337 h 2614"/>
                  <a:gd name="T2" fmla="*/ 517 w 2864"/>
                  <a:gd name="T3" fmla="*/ 487 h 2614"/>
                  <a:gd name="T4" fmla="*/ 412 w 2864"/>
                  <a:gd name="T5" fmla="*/ 549 h 2614"/>
                  <a:gd name="T6" fmla="*/ 185 w 2864"/>
                  <a:gd name="T7" fmla="*/ 664 h 2614"/>
                  <a:gd name="T8" fmla="*/ 56 w 2864"/>
                  <a:gd name="T9" fmla="*/ 787 h 2614"/>
                  <a:gd name="T10" fmla="*/ 11 w 2864"/>
                  <a:gd name="T11" fmla="*/ 878 h 2614"/>
                  <a:gd name="T12" fmla="*/ 0 w 2864"/>
                  <a:gd name="T13" fmla="*/ 1033 h 2614"/>
                  <a:gd name="T14" fmla="*/ 27 w 2864"/>
                  <a:gd name="T15" fmla="*/ 1223 h 2614"/>
                  <a:gd name="T16" fmla="*/ 96 w 2864"/>
                  <a:gd name="T17" fmla="*/ 1391 h 2614"/>
                  <a:gd name="T18" fmla="*/ 166 w 2864"/>
                  <a:gd name="T19" fmla="*/ 1458 h 2614"/>
                  <a:gd name="T20" fmla="*/ 195 w 2864"/>
                  <a:gd name="T21" fmla="*/ 1509 h 2614"/>
                  <a:gd name="T22" fmla="*/ 185 w 2864"/>
                  <a:gd name="T23" fmla="*/ 1587 h 2614"/>
                  <a:gd name="T24" fmla="*/ 104 w 2864"/>
                  <a:gd name="T25" fmla="*/ 1771 h 2614"/>
                  <a:gd name="T26" fmla="*/ 78 w 2864"/>
                  <a:gd name="T27" fmla="*/ 1892 h 2614"/>
                  <a:gd name="T28" fmla="*/ 96 w 2864"/>
                  <a:gd name="T29" fmla="*/ 1969 h 2614"/>
                  <a:gd name="T30" fmla="*/ 201 w 2864"/>
                  <a:gd name="T31" fmla="*/ 2100 h 2614"/>
                  <a:gd name="T32" fmla="*/ 294 w 2864"/>
                  <a:gd name="T33" fmla="*/ 2172 h 2614"/>
                  <a:gd name="T34" fmla="*/ 442 w 2864"/>
                  <a:gd name="T35" fmla="*/ 2213 h 2614"/>
                  <a:gd name="T36" fmla="*/ 765 w 2864"/>
                  <a:gd name="T37" fmla="*/ 2269 h 2614"/>
                  <a:gd name="T38" fmla="*/ 907 w 2864"/>
                  <a:gd name="T39" fmla="*/ 2325 h 2614"/>
                  <a:gd name="T40" fmla="*/ 1124 w 2864"/>
                  <a:gd name="T41" fmla="*/ 2485 h 2614"/>
                  <a:gd name="T42" fmla="*/ 1266 w 2864"/>
                  <a:gd name="T43" fmla="*/ 2574 h 2614"/>
                  <a:gd name="T44" fmla="*/ 1408 w 2864"/>
                  <a:gd name="T45" fmla="*/ 2611 h 2614"/>
                  <a:gd name="T46" fmla="*/ 1563 w 2864"/>
                  <a:gd name="T47" fmla="*/ 2592 h 2614"/>
                  <a:gd name="T48" fmla="*/ 1723 w 2864"/>
                  <a:gd name="T49" fmla="*/ 2493 h 2614"/>
                  <a:gd name="T50" fmla="*/ 1857 w 2864"/>
                  <a:gd name="T51" fmla="*/ 2411 h 2614"/>
                  <a:gd name="T52" fmla="*/ 1967 w 2864"/>
                  <a:gd name="T53" fmla="*/ 2373 h 2614"/>
                  <a:gd name="T54" fmla="*/ 2101 w 2864"/>
                  <a:gd name="T55" fmla="*/ 2376 h 2614"/>
                  <a:gd name="T56" fmla="*/ 2261 w 2864"/>
                  <a:gd name="T57" fmla="*/ 2389 h 2614"/>
                  <a:gd name="T58" fmla="*/ 2414 w 2864"/>
                  <a:gd name="T59" fmla="*/ 2373 h 2614"/>
                  <a:gd name="T60" fmla="*/ 2553 w 2864"/>
                  <a:gd name="T61" fmla="*/ 2325 h 2614"/>
                  <a:gd name="T62" fmla="*/ 2649 w 2864"/>
                  <a:gd name="T63" fmla="*/ 2245 h 2614"/>
                  <a:gd name="T64" fmla="*/ 2684 w 2864"/>
                  <a:gd name="T65" fmla="*/ 2124 h 2614"/>
                  <a:gd name="T66" fmla="*/ 2649 w 2864"/>
                  <a:gd name="T67" fmla="*/ 2036 h 2614"/>
                  <a:gd name="T68" fmla="*/ 2572 w 2864"/>
                  <a:gd name="T69" fmla="*/ 1900 h 2614"/>
                  <a:gd name="T70" fmla="*/ 2556 w 2864"/>
                  <a:gd name="T71" fmla="*/ 1827 h 2614"/>
                  <a:gd name="T72" fmla="*/ 2599 w 2864"/>
                  <a:gd name="T73" fmla="*/ 1755 h 2614"/>
                  <a:gd name="T74" fmla="*/ 2724 w 2864"/>
                  <a:gd name="T75" fmla="*/ 1624 h 2614"/>
                  <a:gd name="T76" fmla="*/ 2813 w 2864"/>
                  <a:gd name="T77" fmla="*/ 1493 h 2614"/>
                  <a:gd name="T78" fmla="*/ 2861 w 2864"/>
                  <a:gd name="T79" fmla="*/ 1343 h 2614"/>
                  <a:gd name="T80" fmla="*/ 2847 w 2864"/>
                  <a:gd name="T81" fmla="*/ 1217 h 2614"/>
                  <a:gd name="T82" fmla="*/ 2805 w 2864"/>
                  <a:gd name="T83" fmla="*/ 1153 h 2614"/>
                  <a:gd name="T84" fmla="*/ 2703 w 2864"/>
                  <a:gd name="T85" fmla="*/ 1052 h 2614"/>
                  <a:gd name="T86" fmla="*/ 2625 w 2864"/>
                  <a:gd name="T87" fmla="*/ 931 h 2614"/>
                  <a:gd name="T88" fmla="*/ 2591 w 2864"/>
                  <a:gd name="T89" fmla="*/ 806 h 2614"/>
                  <a:gd name="T90" fmla="*/ 2604 w 2864"/>
                  <a:gd name="T91" fmla="*/ 682 h 2614"/>
                  <a:gd name="T92" fmla="*/ 2649 w 2864"/>
                  <a:gd name="T93" fmla="*/ 551 h 2614"/>
                  <a:gd name="T94" fmla="*/ 2671 w 2864"/>
                  <a:gd name="T95" fmla="*/ 412 h 2614"/>
                  <a:gd name="T96" fmla="*/ 2660 w 2864"/>
                  <a:gd name="T97" fmla="*/ 287 h 2614"/>
                  <a:gd name="T98" fmla="*/ 2612 w 2864"/>
                  <a:gd name="T99" fmla="*/ 193 h 2614"/>
                  <a:gd name="T100" fmla="*/ 2548 w 2864"/>
                  <a:gd name="T101" fmla="*/ 166 h 2614"/>
                  <a:gd name="T102" fmla="*/ 2441 w 2864"/>
                  <a:gd name="T103" fmla="*/ 190 h 2614"/>
                  <a:gd name="T104" fmla="*/ 2253 w 2864"/>
                  <a:gd name="T105" fmla="*/ 276 h 2614"/>
                  <a:gd name="T106" fmla="*/ 2128 w 2864"/>
                  <a:gd name="T107" fmla="*/ 295 h 2614"/>
                  <a:gd name="T108" fmla="*/ 2010 w 2864"/>
                  <a:gd name="T109" fmla="*/ 254 h 2614"/>
                  <a:gd name="T110" fmla="*/ 1691 w 2864"/>
                  <a:gd name="T111" fmla="*/ 94 h 2614"/>
                  <a:gd name="T112" fmla="*/ 1531 w 2864"/>
                  <a:gd name="T113" fmla="*/ 40 h 2614"/>
                  <a:gd name="T114" fmla="*/ 1274 w 2864"/>
                  <a:gd name="T115" fmla="*/ 3 h 2614"/>
                  <a:gd name="T116" fmla="*/ 1140 w 2864"/>
                  <a:gd name="T117" fmla="*/ 14 h 2614"/>
                  <a:gd name="T118" fmla="*/ 1033 w 2864"/>
                  <a:gd name="T119" fmla="*/ 73 h 2614"/>
                  <a:gd name="T120" fmla="*/ 918 w 2864"/>
                  <a:gd name="T12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4" h="2614">
                    <a:moveTo>
                      <a:pt x="698" y="287"/>
                    </a:moveTo>
                    <a:lnTo>
                      <a:pt x="685" y="295"/>
                    </a:lnTo>
                    <a:lnTo>
                      <a:pt x="672" y="308"/>
                    </a:lnTo>
                    <a:lnTo>
                      <a:pt x="645" y="337"/>
                    </a:lnTo>
                    <a:lnTo>
                      <a:pt x="589" y="410"/>
                    </a:lnTo>
                    <a:lnTo>
                      <a:pt x="554" y="450"/>
                    </a:lnTo>
                    <a:lnTo>
                      <a:pt x="535" y="468"/>
                    </a:lnTo>
                    <a:lnTo>
                      <a:pt x="517" y="487"/>
                    </a:lnTo>
                    <a:lnTo>
                      <a:pt x="492" y="506"/>
                    </a:lnTo>
                    <a:lnTo>
                      <a:pt x="468" y="522"/>
                    </a:lnTo>
                    <a:lnTo>
                      <a:pt x="442" y="535"/>
                    </a:lnTo>
                    <a:lnTo>
                      <a:pt x="412" y="549"/>
                    </a:lnTo>
                    <a:lnTo>
                      <a:pt x="351" y="570"/>
                    </a:lnTo>
                    <a:lnTo>
                      <a:pt x="292" y="597"/>
                    </a:lnTo>
                    <a:lnTo>
                      <a:pt x="236" y="629"/>
                    </a:lnTo>
                    <a:lnTo>
                      <a:pt x="185" y="664"/>
                    </a:lnTo>
                    <a:lnTo>
                      <a:pt x="136" y="701"/>
                    </a:lnTo>
                    <a:lnTo>
                      <a:pt x="94" y="741"/>
                    </a:lnTo>
                    <a:lnTo>
                      <a:pt x="72" y="765"/>
                    </a:lnTo>
                    <a:lnTo>
                      <a:pt x="56" y="787"/>
                    </a:lnTo>
                    <a:lnTo>
                      <a:pt x="40" y="811"/>
                    </a:lnTo>
                    <a:lnTo>
                      <a:pt x="24" y="832"/>
                    </a:lnTo>
                    <a:lnTo>
                      <a:pt x="16" y="854"/>
                    </a:lnTo>
                    <a:lnTo>
                      <a:pt x="11" y="878"/>
                    </a:lnTo>
                    <a:lnTo>
                      <a:pt x="5" y="910"/>
                    </a:lnTo>
                    <a:lnTo>
                      <a:pt x="3" y="947"/>
                    </a:lnTo>
                    <a:lnTo>
                      <a:pt x="0" y="987"/>
                    </a:lnTo>
                    <a:lnTo>
                      <a:pt x="0" y="1033"/>
                    </a:lnTo>
                    <a:lnTo>
                      <a:pt x="3" y="1078"/>
                    </a:lnTo>
                    <a:lnTo>
                      <a:pt x="8" y="1127"/>
                    </a:lnTo>
                    <a:lnTo>
                      <a:pt x="16" y="1175"/>
                    </a:lnTo>
                    <a:lnTo>
                      <a:pt x="27" y="1223"/>
                    </a:lnTo>
                    <a:lnTo>
                      <a:pt x="40" y="1271"/>
                    </a:lnTo>
                    <a:lnTo>
                      <a:pt x="56" y="1314"/>
                    </a:lnTo>
                    <a:lnTo>
                      <a:pt x="75" y="1354"/>
                    </a:lnTo>
                    <a:lnTo>
                      <a:pt x="96" y="1391"/>
                    </a:lnTo>
                    <a:lnTo>
                      <a:pt x="123" y="1421"/>
                    </a:lnTo>
                    <a:lnTo>
                      <a:pt x="136" y="1434"/>
                    </a:lnTo>
                    <a:lnTo>
                      <a:pt x="153" y="1445"/>
                    </a:lnTo>
                    <a:lnTo>
                      <a:pt x="166" y="1458"/>
                    </a:lnTo>
                    <a:lnTo>
                      <a:pt x="177" y="1469"/>
                    </a:lnTo>
                    <a:lnTo>
                      <a:pt x="185" y="1482"/>
                    </a:lnTo>
                    <a:lnTo>
                      <a:pt x="190" y="1496"/>
                    </a:lnTo>
                    <a:lnTo>
                      <a:pt x="195" y="1509"/>
                    </a:lnTo>
                    <a:lnTo>
                      <a:pt x="195" y="1522"/>
                    </a:lnTo>
                    <a:lnTo>
                      <a:pt x="195" y="1538"/>
                    </a:lnTo>
                    <a:lnTo>
                      <a:pt x="193" y="1555"/>
                    </a:lnTo>
                    <a:lnTo>
                      <a:pt x="185" y="1587"/>
                    </a:lnTo>
                    <a:lnTo>
                      <a:pt x="171" y="1621"/>
                    </a:lnTo>
                    <a:lnTo>
                      <a:pt x="139" y="1694"/>
                    </a:lnTo>
                    <a:lnTo>
                      <a:pt x="120" y="1731"/>
                    </a:lnTo>
                    <a:lnTo>
                      <a:pt x="104" y="1771"/>
                    </a:lnTo>
                    <a:lnTo>
                      <a:pt x="91" y="1811"/>
                    </a:lnTo>
                    <a:lnTo>
                      <a:pt x="80" y="1851"/>
                    </a:lnTo>
                    <a:lnTo>
                      <a:pt x="78" y="1870"/>
                    </a:lnTo>
                    <a:lnTo>
                      <a:pt x="78" y="1892"/>
                    </a:lnTo>
                    <a:lnTo>
                      <a:pt x="80" y="1910"/>
                    </a:lnTo>
                    <a:lnTo>
                      <a:pt x="83" y="1932"/>
                    </a:lnTo>
                    <a:lnTo>
                      <a:pt x="88" y="1950"/>
                    </a:lnTo>
                    <a:lnTo>
                      <a:pt x="96" y="1969"/>
                    </a:lnTo>
                    <a:lnTo>
                      <a:pt x="107" y="1991"/>
                    </a:lnTo>
                    <a:lnTo>
                      <a:pt x="120" y="2009"/>
                    </a:lnTo>
                    <a:lnTo>
                      <a:pt x="174" y="2076"/>
                    </a:lnTo>
                    <a:lnTo>
                      <a:pt x="201" y="2100"/>
                    </a:lnTo>
                    <a:lnTo>
                      <a:pt x="225" y="2124"/>
                    </a:lnTo>
                    <a:lnTo>
                      <a:pt x="249" y="2143"/>
                    </a:lnTo>
                    <a:lnTo>
                      <a:pt x="270" y="2159"/>
                    </a:lnTo>
                    <a:lnTo>
                      <a:pt x="294" y="2172"/>
                    </a:lnTo>
                    <a:lnTo>
                      <a:pt x="321" y="2183"/>
                    </a:lnTo>
                    <a:lnTo>
                      <a:pt x="348" y="2191"/>
                    </a:lnTo>
                    <a:lnTo>
                      <a:pt x="377" y="2199"/>
                    </a:lnTo>
                    <a:lnTo>
                      <a:pt x="442" y="2213"/>
                    </a:lnTo>
                    <a:lnTo>
                      <a:pt x="621" y="2237"/>
                    </a:lnTo>
                    <a:lnTo>
                      <a:pt x="674" y="2247"/>
                    </a:lnTo>
                    <a:lnTo>
                      <a:pt x="723" y="2255"/>
                    </a:lnTo>
                    <a:lnTo>
                      <a:pt x="765" y="2269"/>
                    </a:lnTo>
                    <a:lnTo>
                      <a:pt x="806" y="2279"/>
                    </a:lnTo>
                    <a:lnTo>
                      <a:pt x="843" y="2293"/>
                    </a:lnTo>
                    <a:lnTo>
                      <a:pt x="875" y="2309"/>
                    </a:lnTo>
                    <a:lnTo>
                      <a:pt x="907" y="2325"/>
                    </a:lnTo>
                    <a:lnTo>
                      <a:pt x="934" y="2341"/>
                    </a:lnTo>
                    <a:lnTo>
                      <a:pt x="988" y="2373"/>
                    </a:lnTo>
                    <a:lnTo>
                      <a:pt x="1033" y="2411"/>
                    </a:lnTo>
                    <a:lnTo>
                      <a:pt x="1124" y="2485"/>
                    </a:lnTo>
                    <a:lnTo>
                      <a:pt x="1175" y="2523"/>
                    </a:lnTo>
                    <a:lnTo>
                      <a:pt x="1204" y="2542"/>
                    </a:lnTo>
                    <a:lnTo>
                      <a:pt x="1234" y="2558"/>
                    </a:lnTo>
                    <a:lnTo>
                      <a:pt x="1266" y="2574"/>
                    </a:lnTo>
                    <a:lnTo>
                      <a:pt x="1301" y="2587"/>
                    </a:lnTo>
                    <a:lnTo>
                      <a:pt x="1335" y="2598"/>
                    </a:lnTo>
                    <a:lnTo>
                      <a:pt x="1370" y="2606"/>
                    </a:lnTo>
                    <a:lnTo>
                      <a:pt x="1408" y="2611"/>
                    </a:lnTo>
                    <a:lnTo>
                      <a:pt x="1445" y="2614"/>
                    </a:lnTo>
                    <a:lnTo>
                      <a:pt x="1483" y="2611"/>
                    </a:lnTo>
                    <a:lnTo>
                      <a:pt x="1523" y="2603"/>
                    </a:lnTo>
                    <a:lnTo>
                      <a:pt x="1563" y="2592"/>
                    </a:lnTo>
                    <a:lnTo>
                      <a:pt x="1603" y="2576"/>
                    </a:lnTo>
                    <a:lnTo>
                      <a:pt x="1643" y="2552"/>
                    </a:lnTo>
                    <a:lnTo>
                      <a:pt x="1683" y="2523"/>
                    </a:lnTo>
                    <a:lnTo>
                      <a:pt x="1723" y="2493"/>
                    </a:lnTo>
                    <a:lnTo>
                      <a:pt x="1758" y="2467"/>
                    </a:lnTo>
                    <a:lnTo>
                      <a:pt x="1793" y="2445"/>
                    </a:lnTo>
                    <a:lnTo>
                      <a:pt x="1825" y="2427"/>
                    </a:lnTo>
                    <a:lnTo>
                      <a:pt x="1857" y="2411"/>
                    </a:lnTo>
                    <a:lnTo>
                      <a:pt x="1884" y="2397"/>
                    </a:lnTo>
                    <a:lnTo>
                      <a:pt x="1913" y="2386"/>
                    </a:lnTo>
                    <a:lnTo>
                      <a:pt x="1940" y="2378"/>
                    </a:lnTo>
                    <a:lnTo>
                      <a:pt x="1967" y="2373"/>
                    </a:lnTo>
                    <a:lnTo>
                      <a:pt x="1994" y="2370"/>
                    </a:lnTo>
                    <a:lnTo>
                      <a:pt x="2018" y="2370"/>
                    </a:lnTo>
                    <a:lnTo>
                      <a:pt x="2045" y="2370"/>
                    </a:lnTo>
                    <a:lnTo>
                      <a:pt x="2101" y="2376"/>
                    </a:lnTo>
                    <a:lnTo>
                      <a:pt x="2160" y="2384"/>
                    </a:lnTo>
                    <a:lnTo>
                      <a:pt x="2192" y="2386"/>
                    </a:lnTo>
                    <a:lnTo>
                      <a:pt x="2227" y="2389"/>
                    </a:lnTo>
                    <a:lnTo>
                      <a:pt x="2261" y="2389"/>
                    </a:lnTo>
                    <a:lnTo>
                      <a:pt x="2299" y="2389"/>
                    </a:lnTo>
                    <a:lnTo>
                      <a:pt x="2336" y="2384"/>
                    </a:lnTo>
                    <a:lnTo>
                      <a:pt x="2376" y="2378"/>
                    </a:lnTo>
                    <a:lnTo>
                      <a:pt x="2414" y="2373"/>
                    </a:lnTo>
                    <a:lnTo>
                      <a:pt x="2451" y="2362"/>
                    </a:lnTo>
                    <a:lnTo>
                      <a:pt x="2486" y="2352"/>
                    </a:lnTo>
                    <a:lnTo>
                      <a:pt x="2521" y="2341"/>
                    </a:lnTo>
                    <a:lnTo>
                      <a:pt x="2553" y="2325"/>
                    </a:lnTo>
                    <a:lnTo>
                      <a:pt x="2583" y="2309"/>
                    </a:lnTo>
                    <a:lnTo>
                      <a:pt x="2609" y="2287"/>
                    </a:lnTo>
                    <a:lnTo>
                      <a:pt x="2631" y="2266"/>
                    </a:lnTo>
                    <a:lnTo>
                      <a:pt x="2649" y="2245"/>
                    </a:lnTo>
                    <a:lnTo>
                      <a:pt x="2663" y="2218"/>
                    </a:lnTo>
                    <a:lnTo>
                      <a:pt x="2676" y="2175"/>
                    </a:lnTo>
                    <a:lnTo>
                      <a:pt x="2684" y="2140"/>
                    </a:lnTo>
                    <a:lnTo>
                      <a:pt x="2684" y="2124"/>
                    </a:lnTo>
                    <a:lnTo>
                      <a:pt x="2684" y="2111"/>
                    </a:lnTo>
                    <a:lnTo>
                      <a:pt x="2676" y="2087"/>
                    </a:lnTo>
                    <a:lnTo>
                      <a:pt x="2665" y="2063"/>
                    </a:lnTo>
                    <a:lnTo>
                      <a:pt x="2649" y="2036"/>
                    </a:lnTo>
                    <a:lnTo>
                      <a:pt x="2631" y="2009"/>
                    </a:lnTo>
                    <a:lnTo>
                      <a:pt x="2612" y="1977"/>
                    </a:lnTo>
                    <a:lnTo>
                      <a:pt x="2580" y="1921"/>
                    </a:lnTo>
                    <a:lnTo>
                      <a:pt x="2572" y="1900"/>
                    </a:lnTo>
                    <a:lnTo>
                      <a:pt x="2564" y="1878"/>
                    </a:lnTo>
                    <a:lnTo>
                      <a:pt x="2558" y="1859"/>
                    </a:lnTo>
                    <a:lnTo>
                      <a:pt x="2556" y="1843"/>
                    </a:lnTo>
                    <a:lnTo>
                      <a:pt x="2556" y="1827"/>
                    </a:lnTo>
                    <a:lnTo>
                      <a:pt x="2558" y="1814"/>
                    </a:lnTo>
                    <a:lnTo>
                      <a:pt x="2566" y="1801"/>
                    </a:lnTo>
                    <a:lnTo>
                      <a:pt x="2574" y="1785"/>
                    </a:lnTo>
                    <a:lnTo>
                      <a:pt x="2599" y="1755"/>
                    </a:lnTo>
                    <a:lnTo>
                      <a:pt x="2631" y="1720"/>
                    </a:lnTo>
                    <a:lnTo>
                      <a:pt x="2673" y="1678"/>
                    </a:lnTo>
                    <a:lnTo>
                      <a:pt x="2698" y="1653"/>
                    </a:lnTo>
                    <a:lnTo>
                      <a:pt x="2724" y="1624"/>
                    </a:lnTo>
                    <a:lnTo>
                      <a:pt x="2748" y="1595"/>
                    </a:lnTo>
                    <a:lnTo>
                      <a:pt x="2770" y="1563"/>
                    </a:lnTo>
                    <a:lnTo>
                      <a:pt x="2791" y="1528"/>
                    </a:lnTo>
                    <a:lnTo>
                      <a:pt x="2813" y="1493"/>
                    </a:lnTo>
                    <a:lnTo>
                      <a:pt x="2829" y="1456"/>
                    </a:lnTo>
                    <a:lnTo>
                      <a:pt x="2845" y="1418"/>
                    </a:lnTo>
                    <a:lnTo>
                      <a:pt x="2855" y="1381"/>
                    </a:lnTo>
                    <a:lnTo>
                      <a:pt x="2861" y="1343"/>
                    </a:lnTo>
                    <a:lnTo>
                      <a:pt x="2864" y="1306"/>
                    </a:lnTo>
                    <a:lnTo>
                      <a:pt x="2861" y="1268"/>
                    </a:lnTo>
                    <a:lnTo>
                      <a:pt x="2853" y="1234"/>
                    </a:lnTo>
                    <a:lnTo>
                      <a:pt x="2847" y="1217"/>
                    </a:lnTo>
                    <a:lnTo>
                      <a:pt x="2839" y="1201"/>
                    </a:lnTo>
                    <a:lnTo>
                      <a:pt x="2829" y="1183"/>
                    </a:lnTo>
                    <a:lnTo>
                      <a:pt x="2818" y="1169"/>
                    </a:lnTo>
                    <a:lnTo>
                      <a:pt x="2805" y="1153"/>
                    </a:lnTo>
                    <a:lnTo>
                      <a:pt x="2789" y="1137"/>
                    </a:lnTo>
                    <a:lnTo>
                      <a:pt x="2759" y="1110"/>
                    </a:lnTo>
                    <a:lnTo>
                      <a:pt x="2730" y="1081"/>
                    </a:lnTo>
                    <a:lnTo>
                      <a:pt x="2703" y="1052"/>
                    </a:lnTo>
                    <a:lnTo>
                      <a:pt x="2679" y="1022"/>
                    </a:lnTo>
                    <a:lnTo>
                      <a:pt x="2660" y="990"/>
                    </a:lnTo>
                    <a:lnTo>
                      <a:pt x="2641" y="961"/>
                    </a:lnTo>
                    <a:lnTo>
                      <a:pt x="2625" y="931"/>
                    </a:lnTo>
                    <a:lnTo>
                      <a:pt x="2612" y="899"/>
                    </a:lnTo>
                    <a:lnTo>
                      <a:pt x="2601" y="867"/>
                    </a:lnTo>
                    <a:lnTo>
                      <a:pt x="2596" y="838"/>
                    </a:lnTo>
                    <a:lnTo>
                      <a:pt x="2591" y="806"/>
                    </a:lnTo>
                    <a:lnTo>
                      <a:pt x="2591" y="776"/>
                    </a:lnTo>
                    <a:lnTo>
                      <a:pt x="2591" y="744"/>
                    </a:lnTo>
                    <a:lnTo>
                      <a:pt x="2596" y="712"/>
                    </a:lnTo>
                    <a:lnTo>
                      <a:pt x="2604" y="682"/>
                    </a:lnTo>
                    <a:lnTo>
                      <a:pt x="2617" y="650"/>
                    </a:lnTo>
                    <a:lnTo>
                      <a:pt x="2628" y="618"/>
                    </a:lnTo>
                    <a:lnTo>
                      <a:pt x="2639" y="586"/>
                    </a:lnTo>
                    <a:lnTo>
                      <a:pt x="2649" y="551"/>
                    </a:lnTo>
                    <a:lnTo>
                      <a:pt x="2657" y="517"/>
                    </a:lnTo>
                    <a:lnTo>
                      <a:pt x="2663" y="482"/>
                    </a:lnTo>
                    <a:lnTo>
                      <a:pt x="2668" y="447"/>
                    </a:lnTo>
                    <a:lnTo>
                      <a:pt x="2671" y="412"/>
                    </a:lnTo>
                    <a:lnTo>
                      <a:pt x="2671" y="380"/>
                    </a:lnTo>
                    <a:lnTo>
                      <a:pt x="2671" y="345"/>
                    </a:lnTo>
                    <a:lnTo>
                      <a:pt x="2665" y="316"/>
                    </a:lnTo>
                    <a:lnTo>
                      <a:pt x="2660" y="287"/>
                    </a:lnTo>
                    <a:lnTo>
                      <a:pt x="2652" y="260"/>
                    </a:lnTo>
                    <a:lnTo>
                      <a:pt x="2641" y="236"/>
                    </a:lnTo>
                    <a:lnTo>
                      <a:pt x="2628" y="212"/>
                    </a:lnTo>
                    <a:lnTo>
                      <a:pt x="2612" y="193"/>
                    </a:lnTo>
                    <a:lnTo>
                      <a:pt x="2593" y="180"/>
                    </a:lnTo>
                    <a:lnTo>
                      <a:pt x="2583" y="174"/>
                    </a:lnTo>
                    <a:lnTo>
                      <a:pt x="2572" y="169"/>
                    </a:lnTo>
                    <a:lnTo>
                      <a:pt x="2548" y="166"/>
                    </a:lnTo>
                    <a:lnTo>
                      <a:pt x="2524" y="166"/>
                    </a:lnTo>
                    <a:lnTo>
                      <a:pt x="2497" y="172"/>
                    </a:lnTo>
                    <a:lnTo>
                      <a:pt x="2470" y="180"/>
                    </a:lnTo>
                    <a:lnTo>
                      <a:pt x="2441" y="190"/>
                    </a:lnTo>
                    <a:lnTo>
                      <a:pt x="2379" y="217"/>
                    </a:lnTo>
                    <a:lnTo>
                      <a:pt x="2318" y="249"/>
                    </a:lnTo>
                    <a:lnTo>
                      <a:pt x="2285" y="262"/>
                    </a:lnTo>
                    <a:lnTo>
                      <a:pt x="2253" y="276"/>
                    </a:lnTo>
                    <a:lnTo>
                      <a:pt x="2221" y="284"/>
                    </a:lnTo>
                    <a:lnTo>
                      <a:pt x="2189" y="292"/>
                    </a:lnTo>
                    <a:lnTo>
                      <a:pt x="2157" y="295"/>
                    </a:lnTo>
                    <a:lnTo>
                      <a:pt x="2128" y="295"/>
                    </a:lnTo>
                    <a:lnTo>
                      <a:pt x="2103" y="289"/>
                    </a:lnTo>
                    <a:lnTo>
                      <a:pt x="2074" y="281"/>
                    </a:lnTo>
                    <a:lnTo>
                      <a:pt x="2045" y="268"/>
                    </a:lnTo>
                    <a:lnTo>
                      <a:pt x="2010" y="254"/>
                    </a:lnTo>
                    <a:lnTo>
                      <a:pt x="1938" y="217"/>
                    </a:lnTo>
                    <a:lnTo>
                      <a:pt x="1857" y="174"/>
                    </a:lnTo>
                    <a:lnTo>
                      <a:pt x="1774" y="131"/>
                    </a:lnTo>
                    <a:lnTo>
                      <a:pt x="1691" y="94"/>
                    </a:lnTo>
                    <a:lnTo>
                      <a:pt x="1649" y="75"/>
                    </a:lnTo>
                    <a:lnTo>
                      <a:pt x="1608" y="59"/>
                    </a:lnTo>
                    <a:lnTo>
                      <a:pt x="1568" y="48"/>
                    </a:lnTo>
                    <a:lnTo>
                      <a:pt x="1531" y="40"/>
                    </a:lnTo>
                    <a:lnTo>
                      <a:pt x="1456" y="24"/>
                    </a:lnTo>
                    <a:lnTo>
                      <a:pt x="1381" y="14"/>
                    </a:lnTo>
                    <a:lnTo>
                      <a:pt x="1309" y="3"/>
                    </a:lnTo>
                    <a:lnTo>
                      <a:pt x="1274" y="3"/>
                    </a:lnTo>
                    <a:lnTo>
                      <a:pt x="1239" y="0"/>
                    </a:lnTo>
                    <a:lnTo>
                      <a:pt x="1204" y="3"/>
                    </a:lnTo>
                    <a:lnTo>
                      <a:pt x="1172" y="8"/>
                    </a:lnTo>
                    <a:lnTo>
                      <a:pt x="1140" y="14"/>
                    </a:lnTo>
                    <a:lnTo>
                      <a:pt x="1111" y="24"/>
                    </a:lnTo>
                    <a:lnTo>
                      <a:pt x="1081" y="35"/>
                    </a:lnTo>
                    <a:lnTo>
                      <a:pt x="1057" y="54"/>
                    </a:lnTo>
                    <a:lnTo>
                      <a:pt x="1033" y="73"/>
                    </a:lnTo>
                    <a:lnTo>
                      <a:pt x="1009" y="97"/>
                    </a:lnTo>
                    <a:lnTo>
                      <a:pt x="985" y="121"/>
                    </a:lnTo>
                    <a:lnTo>
                      <a:pt x="955" y="147"/>
                    </a:lnTo>
                    <a:lnTo>
                      <a:pt x="918" y="172"/>
                    </a:lnTo>
                    <a:lnTo>
                      <a:pt x="878" y="193"/>
                    </a:lnTo>
                    <a:lnTo>
                      <a:pt x="789" y="241"/>
                    </a:lnTo>
                    <a:lnTo>
                      <a:pt x="698" y="287"/>
                    </a:lnTo>
                    <a:close/>
                  </a:path>
                </a:pathLst>
              </a:cu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2700000" scaled="1"/>
                <a:tileRect/>
              </a:gradFill>
              <a:ln w="6">
                <a:solidFill>
                  <a:srgbClr val="C0504D"/>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7" name="Freeform 8">
                <a:extLst>
                  <a:ext uri="{FF2B5EF4-FFF2-40B4-BE49-F238E27FC236}">
                    <a16:creationId xmlns:a16="http://schemas.microsoft.com/office/drawing/2014/main" id="{47B13045-94FB-1FDD-5DB2-C7DDFAE6AA42}"/>
                  </a:ext>
                </a:extLst>
              </p:cNvPr>
              <p:cNvSpPr>
                <a:spLocks/>
              </p:cNvSpPr>
              <p:nvPr/>
            </p:nvSpPr>
            <p:spPr bwMode="auto">
              <a:xfrm>
                <a:off x="7154730" y="890660"/>
                <a:ext cx="1698888" cy="1463791"/>
              </a:xfrm>
              <a:custGeom>
                <a:avLst/>
                <a:gdLst>
                  <a:gd name="T0" fmla="*/ 204 w 1071"/>
                  <a:gd name="T1" fmla="*/ 171 h 925"/>
                  <a:gd name="T2" fmla="*/ 147 w 1071"/>
                  <a:gd name="T3" fmla="*/ 203 h 925"/>
                  <a:gd name="T4" fmla="*/ 94 w 1071"/>
                  <a:gd name="T5" fmla="*/ 254 h 925"/>
                  <a:gd name="T6" fmla="*/ 48 w 1071"/>
                  <a:gd name="T7" fmla="*/ 321 h 925"/>
                  <a:gd name="T8" fmla="*/ 14 w 1071"/>
                  <a:gd name="T9" fmla="*/ 401 h 925"/>
                  <a:gd name="T10" fmla="*/ 0 w 1071"/>
                  <a:gd name="T11" fmla="*/ 489 h 925"/>
                  <a:gd name="T12" fmla="*/ 3 w 1071"/>
                  <a:gd name="T13" fmla="*/ 559 h 925"/>
                  <a:gd name="T14" fmla="*/ 14 w 1071"/>
                  <a:gd name="T15" fmla="*/ 607 h 925"/>
                  <a:gd name="T16" fmla="*/ 30 w 1071"/>
                  <a:gd name="T17" fmla="*/ 658 h 925"/>
                  <a:gd name="T18" fmla="*/ 56 w 1071"/>
                  <a:gd name="T19" fmla="*/ 706 h 925"/>
                  <a:gd name="T20" fmla="*/ 89 w 1071"/>
                  <a:gd name="T21" fmla="*/ 754 h 925"/>
                  <a:gd name="T22" fmla="*/ 126 w 1071"/>
                  <a:gd name="T23" fmla="*/ 797 h 925"/>
                  <a:gd name="T24" fmla="*/ 169 w 1071"/>
                  <a:gd name="T25" fmla="*/ 832 h 925"/>
                  <a:gd name="T26" fmla="*/ 212 w 1071"/>
                  <a:gd name="T27" fmla="*/ 861 h 925"/>
                  <a:gd name="T28" fmla="*/ 281 w 1071"/>
                  <a:gd name="T29" fmla="*/ 893 h 925"/>
                  <a:gd name="T30" fmla="*/ 383 w 1071"/>
                  <a:gd name="T31" fmla="*/ 920 h 925"/>
                  <a:gd name="T32" fmla="*/ 485 w 1071"/>
                  <a:gd name="T33" fmla="*/ 925 h 925"/>
                  <a:gd name="T34" fmla="*/ 586 w 1071"/>
                  <a:gd name="T35" fmla="*/ 917 h 925"/>
                  <a:gd name="T36" fmla="*/ 683 w 1071"/>
                  <a:gd name="T37" fmla="*/ 893 h 925"/>
                  <a:gd name="T38" fmla="*/ 771 w 1071"/>
                  <a:gd name="T39" fmla="*/ 864 h 925"/>
                  <a:gd name="T40" fmla="*/ 849 w 1071"/>
                  <a:gd name="T41" fmla="*/ 824 h 925"/>
                  <a:gd name="T42" fmla="*/ 916 w 1071"/>
                  <a:gd name="T43" fmla="*/ 767 h 925"/>
                  <a:gd name="T44" fmla="*/ 977 w 1071"/>
                  <a:gd name="T45" fmla="*/ 698 h 925"/>
                  <a:gd name="T46" fmla="*/ 1023 w 1071"/>
                  <a:gd name="T47" fmla="*/ 620 h 925"/>
                  <a:gd name="T48" fmla="*/ 1057 w 1071"/>
                  <a:gd name="T49" fmla="*/ 535 h 925"/>
                  <a:gd name="T50" fmla="*/ 1071 w 1071"/>
                  <a:gd name="T51" fmla="*/ 446 h 925"/>
                  <a:gd name="T52" fmla="*/ 1065 w 1071"/>
                  <a:gd name="T53" fmla="*/ 356 h 925"/>
                  <a:gd name="T54" fmla="*/ 1036 w 1071"/>
                  <a:gd name="T55" fmla="*/ 270 h 925"/>
                  <a:gd name="T56" fmla="*/ 1012 w 1071"/>
                  <a:gd name="T57" fmla="*/ 227 h 925"/>
                  <a:gd name="T58" fmla="*/ 956 w 1071"/>
                  <a:gd name="T59" fmla="*/ 155 h 925"/>
                  <a:gd name="T60" fmla="*/ 891 w 1071"/>
                  <a:gd name="T61" fmla="*/ 93 h 925"/>
                  <a:gd name="T62" fmla="*/ 825 w 1071"/>
                  <a:gd name="T63" fmla="*/ 48 h 925"/>
                  <a:gd name="T64" fmla="*/ 758 w 1071"/>
                  <a:gd name="T65" fmla="*/ 18 h 925"/>
                  <a:gd name="T66" fmla="*/ 693 w 1071"/>
                  <a:gd name="T67" fmla="*/ 2 h 925"/>
                  <a:gd name="T68" fmla="*/ 629 w 1071"/>
                  <a:gd name="T69" fmla="*/ 0 h 925"/>
                  <a:gd name="T70" fmla="*/ 570 w 1071"/>
                  <a:gd name="T71" fmla="*/ 13 h 925"/>
                  <a:gd name="T72" fmla="*/ 522 w 1071"/>
                  <a:gd name="T73" fmla="*/ 40 h 925"/>
                  <a:gd name="T74" fmla="*/ 436 w 1071"/>
                  <a:gd name="T75" fmla="*/ 96 h 925"/>
                  <a:gd name="T76" fmla="*/ 362 w 1071"/>
                  <a:gd name="T77" fmla="*/ 131 h 925"/>
                  <a:gd name="T78" fmla="*/ 297 w 1071"/>
                  <a:gd name="T79" fmla="*/ 15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1" h="925">
                    <a:moveTo>
                      <a:pt x="233" y="163"/>
                    </a:moveTo>
                    <a:lnTo>
                      <a:pt x="204" y="171"/>
                    </a:lnTo>
                    <a:lnTo>
                      <a:pt x="174" y="184"/>
                    </a:lnTo>
                    <a:lnTo>
                      <a:pt x="147" y="203"/>
                    </a:lnTo>
                    <a:lnTo>
                      <a:pt x="118" y="227"/>
                    </a:lnTo>
                    <a:lnTo>
                      <a:pt x="94" y="254"/>
                    </a:lnTo>
                    <a:lnTo>
                      <a:pt x="70" y="286"/>
                    </a:lnTo>
                    <a:lnTo>
                      <a:pt x="48" y="321"/>
                    </a:lnTo>
                    <a:lnTo>
                      <a:pt x="30" y="358"/>
                    </a:lnTo>
                    <a:lnTo>
                      <a:pt x="14" y="401"/>
                    </a:lnTo>
                    <a:lnTo>
                      <a:pt x="6" y="444"/>
                    </a:lnTo>
                    <a:lnTo>
                      <a:pt x="0" y="489"/>
                    </a:lnTo>
                    <a:lnTo>
                      <a:pt x="0" y="535"/>
                    </a:lnTo>
                    <a:lnTo>
                      <a:pt x="3" y="559"/>
                    </a:lnTo>
                    <a:lnTo>
                      <a:pt x="8" y="583"/>
                    </a:lnTo>
                    <a:lnTo>
                      <a:pt x="14" y="607"/>
                    </a:lnTo>
                    <a:lnTo>
                      <a:pt x="22" y="634"/>
                    </a:lnTo>
                    <a:lnTo>
                      <a:pt x="30" y="658"/>
                    </a:lnTo>
                    <a:lnTo>
                      <a:pt x="43" y="682"/>
                    </a:lnTo>
                    <a:lnTo>
                      <a:pt x="56" y="706"/>
                    </a:lnTo>
                    <a:lnTo>
                      <a:pt x="73" y="730"/>
                    </a:lnTo>
                    <a:lnTo>
                      <a:pt x="89" y="754"/>
                    </a:lnTo>
                    <a:lnTo>
                      <a:pt x="107" y="775"/>
                    </a:lnTo>
                    <a:lnTo>
                      <a:pt x="126" y="797"/>
                    </a:lnTo>
                    <a:lnTo>
                      <a:pt x="147" y="816"/>
                    </a:lnTo>
                    <a:lnTo>
                      <a:pt x="169" y="832"/>
                    </a:lnTo>
                    <a:lnTo>
                      <a:pt x="190" y="848"/>
                    </a:lnTo>
                    <a:lnTo>
                      <a:pt x="212" y="861"/>
                    </a:lnTo>
                    <a:lnTo>
                      <a:pt x="236" y="874"/>
                    </a:lnTo>
                    <a:lnTo>
                      <a:pt x="281" y="893"/>
                    </a:lnTo>
                    <a:lnTo>
                      <a:pt x="332" y="909"/>
                    </a:lnTo>
                    <a:lnTo>
                      <a:pt x="383" y="920"/>
                    </a:lnTo>
                    <a:lnTo>
                      <a:pt x="434" y="925"/>
                    </a:lnTo>
                    <a:lnTo>
                      <a:pt x="485" y="925"/>
                    </a:lnTo>
                    <a:lnTo>
                      <a:pt x="535" y="923"/>
                    </a:lnTo>
                    <a:lnTo>
                      <a:pt x="586" y="917"/>
                    </a:lnTo>
                    <a:lnTo>
                      <a:pt x="635" y="907"/>
                    </a:lnTo>
                    <a:lnTo>
                      <a:pt x="683" y="893"/>
                    </a:lnTo>
                    <a:lnTo>
                      <a:pt x="728" y="880"/>
                    </a:lnTo>
                    <a:lnTo>
                      <a:pt x="771" y="864"/>
                    </a:lnTo>
                    <a:lnTo>
                      <a:pt x="811" y="845"/>
                    </a:lnTo>
                    <a:lnTo>
                      <a:pt x="849" y="824"/>
                    </a:lnTo>
                    <a:lnTo>
                      <a:pt x="883" y="797"/>
                    </a:lnTo>
                    <a:lnTo>
                      <a:pt x="916" y="767"/>
                    </a:lnTo>
                    <a:lnTo>
                      <a:pt x="948" y="735"/>
                    </a:lnTo>
                    <a:lnTo>
                      <a:pt x="977" y="698"/>
                    </a:lnTo>
                    <a:lnTo>
                      <a:pt x="1001" y="660"/>
                    </a:lnTo>
                    <a:lnTo>
                      <a:pt x="1023" y="620"/>
                    </a:lnTo>
                    <a:lnTo>
                      <a:pt x="1041" y="578"/>
                    </a:lnTo>
                    <a:lnTo>
                      <a:pt x="1057" y="535"/>
                    </a:lnTo>
                    <a:lnTo>
                      <a:pt x="1065" y="492"/>
                    </a:lnTo>
                    <a:lnTo>
                      <a:pt x="1071" y="446"/>
                    </a:lnTo>
                    <a:lnTo>
                      <a:pt x="1071" y="401"/>
                    </a:lnTo>
                    <a:lnTo>
                      <a:pt x="1065" y="356"/>
                    </a:lnTo>
                    <a:lnTo>
                      <a:pt x="1055" y="313"/>
                    </a:lnTo>
                    <a:lnTo>
                      <a:pt x="1036" y="270"/>
                    </a:lnTo>
                    <a:lnTo>
                      <a:pt x="1025" y="249"/>
                    </a:lnTo>
                    <a:lnTo>
                      <a:pt x="1012" y="227"/>
                    </a:lnTo>
                    <a:lnTo>
                      <a:pt x="985" y="190"/>
                    </a:lnTo>
                    <a:lnTo>
                      <a:pt x="956" y="155"/>
                    </a:lnTo>
                    <a:lnTo>
                      <a:pt x="924" y="123"/>
                    </a:lnTo>
                    <a:lnTo>
                      <a:pt x="891" y="93"/>
                    </a:lnTo>
                    <a:lnTo>
                      <a:pt x="859" y="69"/>
                    </a:lnTo>
                    <a:lnTo>
                      <a:pt x="825" y="48"/>
                    </a:lnTo>
                    <a:lnTo>
                      <a:pt x="792" y="32"/>
                    </a:lnTo>
                    <a:lnTo>
                      <a:pt x="758" y="18"/>
                    </a:lnTo>
                    <a:lnTo>
                      <a:pt x="726" y="8"/>
                    </a:lnTo>
                    <a:lnTo>
                      <a:pt x="693" y="2"/>
                    </a:lnTo>
                    <a:lnTo>
                      <a:pt x="661" y="0"/>
                    </a:lnTo>
                    <a:lnTo>
                      <a:pt x="629" y="0"/>
                    </a:lnTo>
                    <a:lnTo>
                      <a:pt x="600" y="5"/>
                    </a:lnTo>
                    <a:lnTo>
                      <a:pt x="570" y="13"/>
                    </a:lnTo>
                    <a:lnTo>
                      <a:pt x="546" y="24"/>
                    </a:lnTo>
                    <a:lnTo>
                      <a:pt x="522" y="40"/>
                    </a:lnTo>
                    <a:lnTo>
                      <a:pt x="477" y="69"/>
                    </a:lnTo>
                    <a:lnTo>
                      <a:pt x="436" y="96"/>
                    </a:lnTo>
                    <a:lnTo>
                      <a:pt x="399" y="115"/>
                    </a:lnTo>
                    <a:lnTo>
                      <a:pt x="362" y="131"/>
                    </a:lnTo>
                    <a:lnTo>
                      <a:pt x="329" y="142"/>
                    </a:lnTo>
                    <a:lnTo>
                      <a:pt x="297" y="150"/>
                    </a:lnTo>
                    <a:lnTo>
                      <a:pt x="233" y="163"/>
                    </a:lnTo>
                    <a:close/>
                  </a:path>
                </a:pathLst>
              </a:custGeom>
              <a:solidFill>
                <a:schemeClr val="tx1"/>
              </a:solidFill>
              <a:ln w="6">
                <a:solidFill>
                  <a:schemeClr val="tx1"/>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586" name="Group 49">
              <a:extLst>
                <a:ext uri="{FF2B5EF4-FFF2-40B4-BE49-F238E27FC236}">
                  <a16:creationId xmlns:a16="http://schemas.microsoft.com/office/drawing/2014/main" id="{6269DE65-A391-0194-268F-FEEC66C9108E}"/>
                </a:ext>
              </a:extLst>
            </p:cNvPr>
            <p:cNvGrpSpPr>
              <a:grpSpLocks noChangeAspect="1"/>
            </p:cNvGrpSpPr>
            <p:nvPr/>
          </p:nvGrpSpPr>
          <p:grpSpPr bwMode="auto">
            <a:xfrm rot="3881841">
              <a:off x="760305" y="1716587"/>
              <a:ext cx="130144" cy="124911"/>
              <a:chOff x="2252663" y="1220788"/>
              <a:chExt cx="4643438" cy="4416425"/>
            </a:xfrm>
          </p:grpSpPr>
          <p:sp>
            <p:nvSpPr>
              <p:cNvPr id="666" name="Freeform 67">
                <a:extLst>
                  <a:ext uri="{FF2B5EF4-FFF2-40B4-BE49-F238E27FC236}">
                    <a16:creationId xmlns:a16="http://schemas.microsoft.com/office/drawing/2014/main" id="{9023213F-640C-567A-6B08-BDAF16D6DF9F}"/>
                  </a:ext>
                </a:extLst>
              </p:cNvPr>
              <p:cNvSpPr>
                <a:spLocks/>
              </p:cNvSpPr>
              <p:nvPr/>
            </p:nvSpPr>
            <p:spPr bwMode="auto">
              <a:xfrm>
                <a:off x="2249424" y="1220286"/>
                <a:ext cx="4646582" cy="4416927"/>
              </a:xfrm>
              <a:custGeom>
                <a:avLst/>
                <a:gdLst>
                  <a:gd name="T0" fmla="*/ 576 w 2925"/>
                  <a:gd name="T1" fmla="*/ 421 h 2782"/>
                  <a:gd name="T2" fmla="*/ 512 w 2925"/>
                  <a:gd name="T3" fmla="*/ 536 h 2782"/>
                  <a:gd name="T4" fmla="*/ 442 w 2925"/>
                  <a:gd name="T5" fmla="*/ 619 h 2782"/>
                  <a:gd name="T6" fmla="*/ 182 w 2925"/>
                  <a:gd name="T7" fmla="*/ 729 h 2782"/>
                  <a:gd name="T8" fmla="*/ 54 w 2925"/>
                  <a:gd name="T9" fmla="*/ 828 h 2782"/>
                  <a:gd name="T10" fmla="*/ 0 w 2925"/>
                  <a:gd name="T11" fmla="*/ 996 h 2782"/>
                  <a:gd name="T12" fmla="*/ 21 w 2925"/>
                  <a:gd name="T13" fmla="*/ 1240 h 2782"/>
                  <a:gd name="T14" fmla="*/ 96 w 2925"/>
                  <a:gd name="T15" fmla="*/ 1438 h 2782"/>
                  <a:gd name="T16" fmla="*/ 206 w 2925"/>
                  <a:gd name="T17" fmla="*/ 1548 h 2782"/>
                  <a:gd name="T18" fmla="*/ 228 w 2925"/>
                  <a:gd name="T19" fmla="*/ 1623 h 2782"/>
                  <a:gd name="T20" fmla="*/ 166 w 2925"/>
                  <a:gd name="T21" fmla="*/ 1797 h 2782"/>
                  <a:gd name="T22" fmla="*/ 86 w 2925"/>
                  <a:gd name="T23" fmla="*/ 2048 h 2782"/>
                  <a:gd name="T24" fmla="*/ 107 w 2925"/>
                  <a:gd name="T25" fmla="*/ 2163 h 2782"/>
                  <a:gd name="T26" fmla="*/ 185 w 2925"/>
                  <a:gd name="T27" fmla="*/ 2289 h 2782"/>
                  <a:gd name="T28" fmla="*/ 279 w 2925"/>
                  <a:gd name="T29" fmla="*/ 2353 h 2782"/>
                  <a:gd name="T30" fmla="*/ 453 w 2925"/>
                  <a:gd name="T31" fmla="*/ 2372 h 2782"/>
                  <a:gd name="T32" fmla="*/ 763 w 2925"/>
                  <a:gd name="T33" fmla="*/ 2353 h 2782"/>
                  <a:gd name="T34" fmla="*/ 983 w 2925"/>
                  <a:gd name="T35" fmla="*/ 2412 h 2782"/>
                  <a:gd name="T36" fmla="*/ 1074 w 2925"/>
                  <a:gd name="T37" fmla="*/ 2533 h 2782"/>
                  <a:gd name="T38" fmla="*/ 1160 w 2925"/>
                  <a:gd name="T39" fmla="*/ 2664 h 2782"/>
                  <a:gd name="T40" fmla="*/ 1329 w 2925"/>
                  <a:gd name="T41" fmla="*/ 2758 h 2782"/>
                  <a:gd name="T42" fmla="*/ 1537 w 2925"/>
                  <a:gd name="T43" fmla="*/ 2774 h 2782"/>
                  <a:gd name="T44" fmla="*/ 1671 w 2925"/>
                  <a:gd name="T45" fmla="*/ 2726 h 2782"/>
                  <a:gd name="T46" fmla="*/ 1813 w 2925"/>
                  <a:gd name="T47" fmla="*/ 2619 h 2782"/>
                  <a:gd name="T48" fmla="*/ 1934 w 2925"/>
                  <a:gd name="T49" fmla="*/ 2482 h 2782"/>
                  <a:gd name="T50" fmla="*/ 2046 w 2925"/>
                  <a:gd name="T51" fmla="*/ 2428 h 2782"/>
                  <a:gd name="T52" fmla="*/ 2357 w 2925"/>
                  <a:gd name="T53" fmla="*/ 2394 h 2782"/>
                  <a:gd name="T54" fmla="*/ 2529 w 2925"/>
                  <a:gd name="T55" fmla="*/ 2340 h 2782"/>
                  <a:gd name="T56" fmla="*/ 2654 w 2925"/>
                  <a:gd name="T57" fmla="*/ 2236 h 2782"/>
                  <a:gd name="T58" fmla="*/ 2732 w 2925"/>
                  <a:gd name="T59" fmla="*/ 2099 h 2782"/>
                  <a:gd name="T60" fmla="*/ 2719 w 2925"/>
                  <a:gd name="T61" fmla="*/ 1984 h 2782"/>
                  <a:gd name="T62" fmla="*/ 2625 w 2925"/>
                  <a:gd name="T63" fmla="*/ 1818 h 2782"/>
                  <a:gd name="T64" fmla="*/ 2641 w 2925"/>
                  <a:gd name="T65" fmla="*/ 1748 h 2782"/>
                  <a:gd name="T66" fmla="*/ 2740 w 2925"/>
                  <a:gd name="T67" fmla="*/ 1671 h 2782"/>
                  <a:gd name="T68" fmla="*/ 2882 w 2925"/>
                  <a:gd name="T69" fmla="*/ 1591 h 2782"/>
                  <a:gd name="T70" fmla="*/ 2925 w 2925"/>
                  <a:gd name="T71" fmla="*/ 1398 h 2782"/>
                  <a:gd name="T72" fmla="*/ 2866 w 2925"/>
                  <a:gd name="T73" fmla="*/ 1130 h 2782"/>
                  <a:gd name="T74" fmla="*/ 2716 w 2925"/>
                  <a:gd name="T75" fmla="*/ 908 h 2782"/>
                  <a:gd name="T76" fmla="*/ 2638 w 2925"/>
                  <a:gd name="T77" fmla="*/ 753 h 2782"/>
                  <a:gd name="T78" fmla="*/ 2593 w 2925"/>
                  <a:gd name="T79" fmla="*/ 597 h 2782"/>
                  <a:gd name="T80" fmla="*/ 2472 w 2925"/>
                  <a:gd name="T81" fmla="*/ 528 h 2782"/>
                  <a:gd name="T82" fmla="*/ 2089 w 2925"/>
                  <a:gd name="T83" fmla="*/ 496 h 2782"/>
                  <a:gd name="T84" fmla="*/ 1878 w 2925"/>
                  <a:gd name="T85" fmla="*/ 429 h 2782"/>
                  <a:gd name="T86" fmla="*/ 1685 w 2925"/>
                  <a:gd name="T87" fmla="*/ 265 h 2782"/>
                  <a:gd name="T88" fmla="*/ 1564 w 2925"/>
                  <a:gd name="T89" fmla="*/ 62 h 2782"/>
                  <a:gd name="T90" fmla="*/ 1487 w 2925"/>
                  <a:gd name="T91" fmla="*/ 11 h 2782"/>
                  <a:gd name="T92" fmla="*/ 1337 w 2925"/>
                  <a:gd name="T93" fmla="*/ 8 h 2782"/>
                  <a:gd name="T94" fmla="*/ 1128 w 2925"/>
                  <a:gd name="T95" fmla="*/ 83 h 2782"/>
                  <a:gd name="T96" fmla="*/ 1018 w 2925"/>
                  <a:gd name="T97" fmla="*/ 204 h 2782"/>
                  <a:gd name="T98" fmla="*/ 916 w 2925"/>
                  <a:gd name="T99" fmla="*/ 330 h 2782"/>
                  <a:gd name="T100" fmla="*/ 804 w 2925"/>
                  <a:gd name="T101" fmla="*/ 351 h 2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25" h="2782">
                    <a:moveTo>
                      <a:pt x="713" y="359"/>
                    </a:moveTo>
                    <a:lnTo>
                      <a:pt x="667" y="372"/>
                    </a:lnTo>
                    <a:lnTo>
                      <a:pt x="629" y="386"/>
                    </a:lnTo>
                    <a:lnTo>
                      <a:pt x="600" y="402"/>
                    </a:lnTo>
                    <a:lnTo>
                      <a:pt x="576" y="421"/>
                    </a:lnTo>
                    <a:lnTo>
                      <a:pt x="560" y="439"/>
                    </a:lnTo>
                    <a:lnTo>
                      <a:pt x="544" y="458"/>
                    </a:lnTo>
                    <a:lnTo>
                      <a:pt x="536" y="477"/>
                    </a:lnTo>
                    <a:lnTo>
                      <a:pt x="528" y="498"/>
                    </a:lnTo>
                    <a:lnTo>
                      <a:pt x="512" y="536"/>
                    </a:lnTo>
                    <a:lnTo>
                      <a:pt x="504" y="555"/>
                    </a:lnTo>
                    <a:lnTo>
                      <a:pt x="496" y="573"/>
                    </a:lnTo>
                    <a:lnTo>
                      <a:pt x="482" y="589"/>
                    </a:lnTo>
                    <a:lnTo>
                      <a:pt x="463" y="605"/>
                    </a:lnTo>
                    <a:lnTo>
                      <a:pt x="442" y="619"/>
                    </a:lnTo>
                    <a:lnTo>
                      <a:pt x="413" y="632"/>
                    </a:lnTo>
                    <a:lnTo>
                      <a:pt x="346" y="656"/>
                    </a:lnTo>
                    <a:lnTo>
                      <a:pt x="279" y="683"/>
                    </a:lnTo>
                    <a:lnTo>
                      <a:pt x="214" y="712"/>
                    </a:lnTo>
                    <a:lnTo>
                      <a:pt x="182" y="729"/>
                    </a:lnTo>
                    <a:lnTo>
                      <a:pt x="153" y="747"/>
                    </a:lnTo>
                    <a:lnTo>
                      <a:pt x="123" y="766"/>
                    </a:lnTo>
                    <a:lnTo>
                      <a:pt x="99" y="785"/>
                    </a:lnTo>
                    <a:lnTo>
                      <a:pt x="75" y="806"/>
                    </a:lnTo>
                    <a:lnTo>
                      <a:pt x="54" y="828"/>
                    </a:lnTo>
                    <a:lnTo>
                      <a:pt x="38" y="852"/>
                    </a:lnTo>
                    <a:lnTo>
                      <a:pt x="21" y="876"/>
                    </a:lnTo>
                    <a:lnTo>
                      <a:pt x="13" y="903"/>
                    </a:lnTo>
                    <a:lnTo>
                      <a:pt x="5" y="932"/>
                    </a:lnTo>
                    <a:lnTo>
                      <a:pt x="0" y="996"/>
                    </a:lnTo>
                    <a:lnTo>
                      <a:pt x="0" y="1071"/>
                    </a:lnTo>
                    <a:lnTo>
                      <a:pt x="3" y="1114"/>
                    </a:lnTo>
                    <a:lnTo>
                      <a:pt x="5" y="1154"/>
                    </a:lnTo>
                    <a:lnTo>
                      <a:pt x="13" y="1197"/>
                    </a:lnTo>
                    <a:lnTo>
                      <a:pt x="21" y="1240"/>
                    </a:lnTo>
                    <a:lnTo>
                      <a:pt x="29" y="1283"/>
                    </a:lnTo>
                    <a:lnTo>
                      <a:pt x="43" y="1326"/>
                    </a:lnTo>
                    <a:lnTo>
                      <a:pt x="59" y="1366"/>
                    </a:lnTo>
                    <a:lnTo>
                      <a:pt x="78" y="1403"/>
                    </a:lnTo>
                    <a:lnTo>
                      <a:pt x="96" y="1438"/>
                    </a:lnTo>
                    <a:lnTo>
                      <a:pt x="121" y="1470"/>
                    </a:lnTo>
                    <a:lnTo>
                      <a:pt x="150" y="1500"/>
                    </a:lnTo>
                    <a:lnTo>
                      <a:pt x="179" y="1524"/>
                    </a:lnTo>
                    <a:lnTo>
                      <a:pt x="196" y="1537"/>
                    </a:lnTo>
                    <a:lnTo>
                      <a:pt x="206" y="1548"/>
                    </a:lnTo>
                    <a:lnTo>
                      <a:pt x="214" y="1561"/>
                    </a:lnTo>
                    <a:lnTo>
                      <a:pt x="222" y="1577"/>
                    </a:lnTo>
                    <a:lnTo>
                      <a:pt x="225" y="1591"/>
                    </a:lnTo>
                    <a:lnTo>
                      <a:pt x="228" y="1607"/>
                    </a:lnTo>
                    <a:lnTo>
                      <a:pt x="228" y="1623"/>
                    </a:lnTo>
                    <a:lnTo>
                      <a:pt x="225" y="1641"/>
                    </a:lnTo>
                    <a:lnTo>
                      <a:pt x="217" y="1676"/>
                    </a:lnTo>
                    <a:lnTo>
                      <a:pt x="204" y="1714"/>
                    </a:lnTo>
                    <a:lnTo>
                      <a:pt x="188" y="1754"/>
                    </a:lnTo>
                    <a:lnTo>
                      <a:pt x="166" y="1797"/>
                    </a:lnTo>
                    <a:lnTo>
                      <a:pt x="126" y="1885"/>
                    </a:lnTo>
                    <a:lnTo>
                      <a:pt x="110" y="1931"/>
                    </a:lnTo>
                    <a:lnTo>
                      <a:pt x="96" y="1976"/>
                    </a:lnTo>
                    <a:lnTo>
                      <a:pt x="88" y="2024"/>
                    </a:lnTo>
                    <a:lnTo>
                      <a:pt x="86" y="2048"/>
                    </a:lnTo>
                    <a:lnTo>
                      <a:pt x="86" y="2070"/>
                    </a:lnTo>
                    <a:lnTo>
                      <a:pt x="86" y="2094"/>
                    </a:lnTo>
                    <a:lnTo>
                      <a:pt x="91" y="2118"/>
                    </a:lnTo>
                    <a:lnTo>
                      <a:pt x="96" y="2142"/>
                    </a:lnTo>
                    <a:lnTo>
                      <a:pt x="107" y="2163"/>
                    </a:lnTo>
                    <a:lnTo>
                      <a:pt x="121" y="2196"/>
                    </a:lnTo>
                    <a:lnTo>
                      <a:pt x="137" y="2222"/>
                    </a:lnTo>
                    <a:lnTo>
                      <a:pt x="153" y="2249"/>
                    </a:lnTo>
                    <a:lnTo>
                      <a:pt x="169" y="2271"/>
                    </a:lnTo>
                    <a:lnTo>
                      <a:pt x="185" y="2289"/>
                    </a:lnTo>
                    <a:lnTo>
                      <a:pt x="204" y="2308"/>
                    </a:lnTo>
                    <a:lnTo>
                      <a:pt x="220" y="2321"/>
                    </a:lnTo>
                    <a:lnTo>
                      <a:pt x="238" y="2335"/>
                    </a:lnTo>
                    <a:lnTo>
                      <a:pt x="257" y="2345"/>
                    </a:lnTo>
                    <a:lnTo>
                      <a:pt x="279" y="2353"/>
                    </a:lnTo>
                    <a:lnTo>
                      <a:pt x="297" y="2362"/>
                    </a:lnTo>
                    <a:lnTo>
                      <a:pt x="319" y="2367"/>
                    </a:lnTo>
                    <a:lnTo>
                      <a:pt x="362" y="2372"/>
                    </a:lnTo>
                    <a:lnTo>
                      <a:pt x="404" y="2375"/>
                    </a:lnTo>
                    <a:lnTo>
                      <a:pt x="453" y="2372"/>
                    </a:lnTo>
                    <a:lnTo>
                      <a:pt x="498" y="2370"/>
                    </a:lnTo>
                    <a:lnTo>
                      <a:pt x="600" y="2359"/>
                    </a:lnTo>
                    <a:lnTo>
                      <a:pt x="654" y="2353"/>
                    </a:lnTo>
                    <a:lnTo>
                      <a:pt x="707" y="2351"/>
                    </a:lnTo>
                    <a:lnTo>
                      <a:pt x="763" y="2353"/>
                    </a:lnTo>
                    <a:lnTo>
                      <a:pt x="820" y="2359"/>
                    </a:lnTo>
                    <a:lnTo>
                      <a:pt x="873" y="2370"/>
                    </a:lnTo>
                    <a:lnTo>
                      <a:pt x="916" y="2383"/>
                    </a:lnTo>
                    <a:lnTo>
                      <a:pt x="954" y="2396"/>
                    </a:lnTo>
                    <a:lnTo>
                      <a:pt x="983" y="2412"/>
                    </a:lnTo>
                    <a:lnTo>
                      <a:pt x="1007" y="2428"/>
                    </a:lnTo>
                    <a:lnTo>
                      <a:pt x="1026" y="2447"/>
                    </a:lnTo>
                    <a:lnTo>
                      <a:pt x="1042" y="2469"/>
                    </a:lnTo>
                    <a:lnTo>
                      <a:pt x="1055" y="2490"/>
                    </a:lnTo>
                    <a:lnTo>
                      <a:pt x="1074" y="2533"/>
                    </a:lnTo>
                    <a:lnTo>
                      <a:pt x="1093" y="2578"/>
                    </a:lnTo>
                    <a:lnTo>
                      <a:pt x="1104" y="2600"/>
                    </a:lnTo>
                    <a:lnTo>
                      <a:pt x="1120" y="2621"/>
                    </a:lnTo>
                    <a:lnTo>
                      <a:pt x="1138" y="2643"/>
                    </a:lnTo>
                    <a:lnTo>
                      <a:pt x="1160" y="2664"/>
                    </a:lnTo>
                    <a:lnTo>
                      <a:pt x="1187" y="2685"/>
                    </a:lnTo>
                    <a:lnTo>
                      <a:pt x="1216" y="2704"/>
                    </a:lnTo>
                    <a:lnTo>
                      <a:pt x="1251" y="2726"/>
                    </a:lnTo>
                    <a:lnTo>
                      <a:pt x="1288" y="2742"/>
                    </a:lnTo>
                    <a:lnTo>
                      <a:pt x="1329" y="2758"/>
                    </a:lnTo>
                    <a:lnTo>
                      <a:pt x="1371" y="2771"/>
                    </a:lnTo>
                    <a:lnTo>
                      <a:pt x="1417" y="2779"/>
                    </a:lnTo>
                    <a:lnTo>
                      <a:pt x="1462" y="2782"/>
                    </a:lnTo>
                    <a:lnTo>
                      <a:pt x="1513" y="2779"/>
                    </a:lnTo>
                    <a:lnTo>
                      <a:pt x="1537" y="2774"/>
                    </a:lnTo>
                    <a:lnTo>
                      <a:pt x="1564" y="2768"/>
                    </a:lnTo>
                    <a:lnTo>
                      <a:pt x="1591" y="2760"/>
                    </a:lnTo>
                    <a:lnTo>
                      <a:pt x="1618" y="2752"/>
                    </a:lnTo>
                    <a:lnTo>
                      <a:pt x="1645" y="2739"/>
                    </a:lnTo>
                    <a:lnTo>
                      <a:pt x="1671" y="2726"/>
                    </a:lnTo>
                    <a:lnTo>
                      <a:pt x="1698" y="2710"/>
                    </a:lnTo>
                    <a:lnTo>
                      <a:pt x="1728" y="2691"/>
                    </a:lnTo>
                    <a:lnTo>
                      <a:pt x="1754" y="2669"/>
                    </a:lnTo>
                    <a:lnTo>
                      <a:pt x="1784" y="2645"/>
                    </a:lnTo>
                    <a:lnTo>
                      <a:pt x="1813" y="2619"/>
                    </a:lnTo>
                    <a:lnTo>
                      <a:pt x="1840" y="2586"/>
                    </a:lnTo>
                    <a:lnTo>
                      <a:pt x="1870" y="2554"/>
                    </a:lnTo>
                    <a:lnTo>
                      <a:pt x="1899" y="2519"/>
                    </a:lnTo>
                    <a:lnTo>
                      <a:pt x="1915" y="2498"/>
                    </a:lnTo>
                    <a:lnTo>
                      <a:pt x="1934" y="2482"/>
                    </a:lnTo>
                    <a:lnTo>
                      <a:pt x="1955" y="2466"/>
                    </a:lnTo>
                    <a:lnTo>
                      <a:pt x="1977" y="2453"/>
                    </a:lnTo>
                    <a:lnTo>
                      <a:pt x="1998" y="2445"/>
                    </a:lnTo>
                    <a:lnTo>
                      <a:pt x="2022" y="2434"/>
                    </a:lnTo>
                    <a:lnTo>
                      <a:pt x="2046" y="2428"/>
                    </a:lnTo>
                    <a:lnTo>
                      <a:pt x="2073" y="2423"/>
                    </a:lnTo>
                    <a:lnTo>
                      <a:pt x="2127" y="2412"/>
                    </a:lnTo>
                    <a:lnTo>
                      <a:pt x="2180" y="2410"/>
                    </a:lnTo>
                    <a:lnTo>
                      <a:pt x="2298" y="2399"/>
                    </a:lnTo>
                    <a:lnTo>
                      <a:pt x="2357" y="2394"/>
                    </a:lnTo>
                    <a:lnTo>
                      <a:pt x="2413" y="2383"/>
                    </a:lnTo>
                    <a:lnTo>
                      <a:pt x="2443" y="2375"/>
                    </a:lnTo>
                    <a:lnTo>
                      <a:pt x="2472" y="2364"/>
                    </a:lnTo>
                    <a:lnTo>
                      <a:pt x="2499" y="2353"/>
                    </a:lnTo>
                    <a:lnTo>
                      <a:pt x="2529" y="2340"/>
                    </a:lnTo>
                    <a:lnTo>
                      <a:pt x="2555" y="2324"/>
                    </a:lnTo>
                    <a:lnTo>
                      <a:pt x="2582" y="2308"/>
                    </a:lnTo>
                    <a:lnTo>
                      <a:pt x="2606" y="2287"/>
                    </a:lnTo>
                    <a:lnTo>
                      <a:pt x="2630" y="2262"/>
                    </a:lnTo>
                    <a:lnTo>
                      <a:pt x="2654" y="2236"/>
                    </a:lnTo>
                    <a:lnTo>
                      <a:pt x="2679" y="2204"/>
                    </a:lnTo>
                    <a:lnTo>
                      <a:pt x="2700" y="2169"/>
                    </a:lnTo>
                    <a:lnTo>
                      <a:pt x="2719" y="2131"/>
                    </a:lnTo>
                    <a:lnTo>
                      <a:pt x="2727" y="2115"/>
                    </a:lnTo>
                    <a:lnTo>
                      <a:pt x="2732" y="2099"/>
                    </a:lnTo>
                    <a:lnTo>
                      <a:pt x="2735" y="2083"/>
                    </a:lnTo>
                    <a:lnTo>
                      <a:pt x="2737" y="2067"/>
                    </a:lnTo>
                    <a:lnTo>
                      <a:pt x="2735" y="2038"/>
                    </a:lnTo>
                    <a:lnTo>
                      <a:pt x="2729" y="2011"/>
                    </a:lnTo>
                    <a:lnTo>
                      <a:pt x="2719" y="1984"/>
                    </a:lnTo>
                    <a:lnTo>
                      <a:pt x="2705" y="1960"/>
                    </a:lnTo>
                    <a:lnTo>
                      <a:pt x="2673" y="1912"/>
                    </a:lnTo>
                    <a:lnTo>
                      <a:pt x="2644" y="1864"/>
                    </a:lnTo>
                    <a:lnTo>
                      <a:pt x="2633" y="1842"/>
                    </a:lnTo>
                    <a:lnTo>
                      <a:pt x="2625" y="1818"/>
                    </a:lnTo>
                    <a:lnTo>
                      <a:pt x="2625" y="1797"/>
                    </a:lnTo>
                    <a:lnTo>
                      <a:pt x="2625" y="1783"/>
                    </a:lnTo>
                    <a:lnTo>
                      <a:pt x="2628" y="1773"/>
                    </a:lnTo>
                    <a:lnTo>
                      <a:pt x="2633" y="1762"/>
                    </a:lnTo>
                    <a:lnTo>
                      <a:pt x="2641" y="1748"/>
                    </a:lnTo>
                    <a:lnTo>
                      <a:pt x="2649" y="1735"/>
                    </a:lnTo>
                    <a:lnTo>
                      <a:pt x="2660" y="1724"/>
                    </a:lnTo>
                    <a:lnTo>
                      <a:pt x="2687" y="1703"/>
                    </a:lnTo>
                    <a:lnTo>
                      <a:pt x="2713" y="1684"/>
                    </a:lnTo>
                    <a:lnTo>
                      <a:pt x="2740" y="1671"/>
                    </a:lnTo>
                    <a:lnTo>
                      <a:pt x="2767" y="1657"/>
                    </a:lnTo>
                    <a:lnTo>
                      <a:pt x="2818" y="1636"/>
                    </a:lnTo>
                    <a:lnTo>
                      <a:pt x="2842" y="1623"/>
                    </a:lnTo>
                    <a:lnTo>
                      <a:pt x="2863" y="1609"/>
                    </a:lnTo>
                    <a:lnTo>
                      <a:pt x="2882" y="1591"/>
                    </a:lnTo>
                    <a:lnTo>
                      <a:pt x="2898" y="1566"/>
                    </a:lnTo>
                    <a:lnTo>
                      <a:pt x="2912" y="1537"/>
                    </a:lnTo>
                    <a:lnTo>
                      <a:pt x="2920" y="1500"/>
                    </a:lnTo>
                    <a:lnTo>
                      <a:pt x="2925" y="1454"/>
                    </a:lnTo>
                    <a:lnTo>
                      <a:pt x="2925" y="1398"/>
                    </a:lnTo>
                    <a:lnTo>
                      <a:pt x="2920" y="1331"/>
                    </a:lnTo>
                    <a:lnTo>
                      <a:pt x="2906" y="1251"/>
                    </a:lnTo>
                    <a:lnTo>
                      <a:pt x="2898" y="1208"/>
                    </a:lnTo>
                    <a:lnTo>
                      <a:pt x="2885" y="1168"/>
                    </a:lnTo>
                    <a:lnTo>
                      <a:pt x="2866" y="1130"/>
                    </a:lnTo>
                    <a:lnTo>
                      <a:pt x="2847" y="1095"/>
                    </a:lnTo>
                    <a:lnTo>
                      <a:pt x="2829" y="1060"/>
                    </a:lnTo>
                    <a:lnTo>
                      <a:pt x="2804" y="1028"/>
                    </a:lnTo>
                    <a:lnTo>
                      <a:pt x="2759" y="967"/>
                    </a:lnTo>
                    <a:lnTo>
                      <a:pt x="2716" y="908"/>
                    </a:lnTo>
                    <a:lnTo>
                      <a:pt x="2695" y="878"/>
                    </a:lnTo>
                    <a:lnTo>
                      <a:pt x="2676" y="846"/>
                    </a:lnTo>
                    <a:lnTo>
                      <a:pt x="2660" y="817"/>
                    </a:lnTo>
                    <a:lnTo>
                      <a:pt x="2646" y="785"/>
                    </a:lnTo>
                    <a:lnTo>
                      <a:pt x="2638" y="753"/>
                    </a:lnTo>
                    <a:lnTo>
                      <a:pt x="2633" y="718"/>
                    </a:lnTo>
                    <a:lnTo>
                      <a:pt x="2628" y="680"/>
                    </a:lnTo>
                    <a:lnTo>
                      <a:pt x="2620" y="648"/>
                    </a:lnTo>
                    <a:lnTo>
                      <a:pt x="2609" y="619"/>
                    </a:lnTo>
                    <a:lnTo>
                      <a:pt x="2593" y="597"/>
                    </a:lnTo>
                    <a:lnTo>
                      <a:pt x="2574" y="576"/>
                    </a:lnTo>
                    <a:lnTo>
                      <a:pt x="2553" y="560"/>
                    </a:lnTo>
                    <a:lnTo>
                      <a:pt x="2529" y="546"/>
                    </a:lnTo>
                    <a:lnTo>
                      <a:pt x="2502" y="536"/>
                    </a:lnTo>
                    <a:lnTo>
                      <a:pt x="2472" y="528"/>
                    </a:lnTo>
                    <a:lnTo>
                      <a:pt x="2440" y="522"/>
                    </a:lnTo>
                    <a:lnTo>
                      <a:pt x="2370" y="517"/>
                    </a:lnTo>
                    <a:lnTo>
                      <a:pt x="2215" y="506"/>
                    </a:lnTo>
                    <a:lnTo>
                      <a:pt x="2132" y="501"/>
                    </a:lnTo>
                    <a:lnTo>
                      <a:pt x="2089" y="496"/>
                    </a:lnTo>
                    <a:lnTo>
                      <a:pt x="2046" y="488"/>
                    </a:lnTo>
                    <a:lnTo>
                      <a:pt x="2004" y="477"/>
                    </a:lnTo>
                    <a:lnTo>
                      <a:pt x="1961" y="464"/>
                    </a:lnTo>
                    <a:lnTo>
                      <a:pt x="1921" y="447"/>
                    </a:lnTo>
                    <a:lnTo>
                      <a:pt x="1878" y="429"/>
                    </a:lnTo>
                    <a:lnTo>
                      <a:pt x="1837" y="405"/>
                    </a:lnTo>
                    <a:lnTo>
                      <a:pt x="1797" y="378"/>
                    </a:lnTo>
                    <a:lnTo>
                      <a:pt x="1757" y="346"/>
                    </a:lnTo>
                    <a:lnTo>
                      <a:pt x="1720" y="308"/>
                    </a:lnTo>
                    <a:lnTo>
                      <a:pt x="1685" y="265"/>
                    </a:lnTo>
                    <a:lnTo>
                      <a:pt x="1650" y="215"/>
                    </a:lnTo>
                    <a:lnTo>
                      <a:pt x="1618" y="161"/>
                    </a:lnTo>
                    <a:lnTo>
                      <a:pt x="1586" y="99"/>
                    </a:lnTo>
                    <a:lnTo>
                      <a:pt x="1578" y="81"/>
                    </a:lnTo>
                    <a:lnTo>
                      <a:pt x="1564" y="62"/>
                    </a:lnTo>
                    <a:lnTo>
                      <a:pt x="1551" y="49"/>
                    </a:lnTo>
                    <a:lnTo>
                      <a:pt x="1537" y="38"/>
                    </a:lnTo>
                    <a:lnTo>
                      <a:pt x="1521" y="27"/>
                    </a:lnTo>
                    <a:lnTo>
                      <a:pt x="1505" y="19"/>
                    </a:lnTo>
                    <a:lnTo>
                      <a:pt x="1487" y="11"/>
                    </a:lnTo>
                    <a:lnTo>
                      <a:pt x="1468" y="6"/>
                    </a:lnTo>
                    <a:lnTo>
                      <a:pt x="1446" y="3"/>
                    </a:lnTo>
                    <a:lnTo>
                      <a:pt x="1425" y="0"/>
                    </a:lnTo>
                    <a:lnTo>
                      <a:pt x="1382" y="3"/>
                    </a:lnTo>
                    <a:lnTo>
                      <a:pt x="1337" y="8"/>
                    </a:lnTo>
                    <a:lnTo>
                      <a:pt x="1294" y="16"/>
                    </a:lnTo>
                    <a:lnTo>
                      <a:pt x="1248" y="30"/>
                    </a:lnTo>
                    <a:lnTo>
                      <a:pt x="1205" y="46"/>
                    </a:lnTo>
                    <a:lnTo>
                      <a:pt x="1165" y="65"/>
                    </a:lnTo>
                    <a:lnTo>
                      <a:pt x="1128" y="83"/>
                    </a:lnTo>
                    <a:lnTo>
                      <a:pt x="1098" y="105"/>
                    </a:lnTo>
                    <a:lnTo>
                      <a:pt x="1071" y="124"/>
                    </a:lnTo>
                    <a:lnTo>
                      <a:pt x="1053" y="142"/>
                    </a:lnTo>
                    <a:lnTo>
                      <a:pt x="1039" y="158"/>
                    </a:lnTo>
                    <a:lnTo>
                      <a:pt x="1018" y="204"/>
                    </a:lnTo>
                    <a:lnTo>
                      <a:pt x="994" y="241"/>
                    </a:lnTo>
                    <a:lnTo>
                      <a:pt x="975" y="273"/>
                    </a:lnTo>
                    <a:lnTo>
                      <a:pt x="954" y="298"/>
                    </a:lnTo>
                    <a:lnTo>
                      <a:pt x="935" y="316"/>
                    </a:lnTo>
                    <a:lnTo>
                      <a:pt x="916" y="330"/>
                    </a:lnTo>
                    <a:lnTo>
                      <a:pt x="897" y="340"/>
                    </a:lnTo>
                    <a:lnTo>
                      <a:pt x="881" y="346"/>
                    </a:lnTo>
                    <a:lnTo>
                      <a:pt x="862" y="348"/>
                    </a:lnTo>
                    <a:lnTo>
                      <a:pt x="844" y="351"/>
                    </a:lnTo>
                    <a:lnTo>
                      <a:pt x="804" y="351"/>
                    </a:lnTo>
                    <a:lnTo>
                      <a:pt x="761" y="351"/>
                    </a:lnTo>
                    <a:lnTo>
                      <a:pt x="739" y="354"/>
                    </a:lnTo>
                    <a:lnTo>
                      <a:pt x="713" y="359"/>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2700000" scaled="1"/>
                <a:tileRect/>
              </a:gradFill>
              <a:ln w="5">
                <a:solidFill>
                  <a:srgbClr val="4F81BD"/>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7" name="Freeform 69">
                <a:extLst>
                  <a:ext uri="{FF2B5EF4-FFF2-40B4-BE49-F238E27FC236}">
                    <a16:creationId xmlns:a16="http://schemas.microsoft.com/office/drawing/2014/main" id="{050522B8-9D33-CE48-69B0-E102069FCD13}"/>
                  </a:ext>
                </a:extLst>
              </p:cNvPr>
              <p:cNvSpPr>
                <a:spLocks/>
              </p:cNvSpPr>
              <p:nvPr/>
            </p:nvSpPr>
            <p:spPr bwMode="auto">
              <a:xfrm>
                <a:off x="3028279" y="2751604"/>
                <a:ext cx="1540009" cy="1920792"/>
              </a:xfrm>
              <a:custGeom>
                <a:avLst/>
                <a:gdLst>
                  <a:gd name="T0" fmla="*/ 105 w 972"/>
                  <a:gd name="T1" fmla="*/ 809 h 1213"/>
                  <a:gd name="T2" fmla="*/ 118 w 972"/>
                  <a:gd name="T3" fmla="*/ 889 h 1213"/>
                  <a:gd name="T4" fmla="*/ 148 w 972"/>
                  <a:gd name="T5" fmla="*/ 972 h 1213"/>
                  <a:gd name="T6" fmla="*/ 193 w 972"/>
                  <a:gd name="T7" fmla="*/ 1055 h 1213"/>
                  <a:gd name="T8" fmla="*/ 257 w 972"/>
                  <a:gd name="T9" fmla="*/ 1127 h 1213"/>
                  <a:gd name="T10" fmla="*/ 295 w 972"/>
                  <a:gd name="T11" fmla="*/ 1157 h 1213"/>
                  <a:gd name="T12" fmla="*/ 338 w 972"/>
                  <a:gd name="T13" fmla="*/ 1181 h 1213"/>
                  <a:gd name="T14" fmla="*/ 386 w 972"/>
                  <a:gd name="T15" fmla="*/ 1199 h 1213"/>
                  <a:gd name="T16" fmla="*/ 437 w 972"/>
                  <a:gd name="T17" fmla="*/ 1210 h 1213"/>
                  <a:gd name="T18" fmla="*/ 493 w 972"/>
                  <a:gd name="T19" fmla="*/ 1213 h 1213"/>
                  <a:gd name="T20" fmla="*/ 552 w 972"/>
                  <a:gd name="T21" fmla="*/ 1205 h 1213"/>
                  <a:gd name="T22" fmla="*/ 616 w 972"/>
                  <a:gd name="T23" fmla="*/ 1189 h 1213"/>
                  <a:gd name="T24" fmla="*/ 681 w 972"/>
                  <a:gd name="T25" fmla="*/ 1162 h 1213"/>
                  <a:gd name="T26" fmla="*/ 737 w 972"/>
                  <a:gd name="T27" fmla="*/ 1133 h 1213"/>
                  <a:gd name="T28" fmla="*/ 785 w 972"/>
                  <a:gd name="T29" fmla="*/ 1095 h 1213"/>
                  <a:gd name="T30" fmla="*/ 828 w 972"/>
                  <a:gd name="T31" fmla="*/ 1052 h 1213"/>
                  <a:gd name="T32" fmla="*/ 865 w 972"/>
                  <a:gd name="T33" fmla="*/ 1007 h 1213"/>
                  <a:gd name="T34" fmla="*/ 895 w 972"/>
                  <a:gd name="T35" fmla="*/ 956 h 1213"/>
                  <a:gd name="T36" fmla="*/ 940 w 972"/>
                  <a:gd name="T37" fmla="*/ 851 h 1213"/>
                  <a:gd name="T38" fmla="*/ 964 w 972"/>
                  <a:gd name="T39" fmla="*/ 739 h 1213"/>
                  <a:gd name="T40" fmla="*/ 972 w 972"/>
                  <a:gd name="T41" fmla="*/ 624 h 1213"/>
                  <a:gd name="T42" fmla="*/ 964 w 972"/>
                  <a:gd name="T43" fmla="*/ 517 h 1213"/>
                  <a:gd name="T44" fmla="*/ 943 w 972"/>
                  <a:gd name="T45" fmla="*/ 418 h 1213"/>
                  <a:gd name="T46" fmla="*/ 908 w 972"/>
                  <a:gd name="T47" fmla="*/ 324 h 1213"/>
                  <a:gd name="T48" fmla="*/ 849 w 972"/>
                  <a:gd name="T49" fmla="*/ 236 h 1213"/>
                  <a:gd name="T50" fmla="*/ 777 w 972"/>
                  <a:gd name="T51" fmla="*/ 158 h 1213"/>
                  <a:gd name="T52" fmla="*/ 689 w 972"/>
                  <a:gd name="T53" fmla="*/ 88 h 1213"/>
                  <a:gd name="T54" fmla="*/ 592 w 972"/>
                  <a:gd name="T55" fmla="*/ 38 h 1213"/>
                  <a:gd name="T56" fmla="*/ 485 w 972"/>
                  <a:gd name="T57" fmla="*/ 8 h 1213"/>
                  <a:gd name="T58" fmla="*/ 405 w 972"/>
                  <a:gd name="T59" fmla="*/ 0 h 1213"/>
                  <a:gd name="T60" fmla="*/ 348 w 972"/>
                  <a:gd name="T61" fmla="*/ 3 h 1213"/>
                  <a:gd name="T62" fmla="*/ 292 w 972"/>
                  <a:gd name="T63" fmla="*/ 14 h 1213"/>
                  <a:gd name="T64" fmla="*/ 214 w 972"/>
                  <a:gd name="T65" fmla="*/ 40 h 1213"/>
                  <a:gd name="T66" fmla="*/ 129 w 972"/>
                  <a:gd name="T67" fmla="*/ 86 h 1213"/>
                  <a:gd name="T68" fmla="*/ 67 w 972"/>
                  <a:gd name="T69" fmla="*/ 137 h 1213"/>
                  <a:gd name="T70" fmla="*/ 27 w 972"/>
                  <a:gd name="T71" fmla="*/ 193 h 1213"/>
                  <a:gd name="T72" fmla="*/ 6 w 972"/>
                  <a:gd name="T73" fmla="*/ 252 h 1213"/>
                  <a:gd name="T74" fmla="*/ 0 w 972"/>
                  <a:gd name="T75" fmla="*/ 316 h 1213"/>
                  <a:gd name="T76" fmla="*/ 8 w 972"/>
                  <a:gd name="T77" fmla="*/ 378 h 1213"/>
                  <a:gd name="T78" fmla="*/ 27 w 972"/>
                  <a:gd name="T79" fmla="*/ 439 h 1213"/>
                  <a:gd name="T80" fmla="*/ 67 w 972"/>
                  <a:gd name="T81" fmla="*/ 525 h 1213"/>
                  <a:gd name="T82" fmla="*/ 97 w 972"/>
                  <a:gd name="T83" fmla="*/ 613 h 1213"/>
                  <a:gd name="T84" fmla="*/ 105 w 972"/>
                  <a:gd name="T85" fmla="*/ 680 h 1213"/>
                  <a:gd name="T86" fmla="*/ 105 w 972"/>
                  <a:gd name="T87" fmla="*/ 776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2" h="1213">
                    <a:moveTo>
                      <a:pt x="105" y="776"/>
                    </a:moveTo>
                    <a:lnTo>
                      <a:pt x="105" y="809"/>
                    </a:lnTo>
                    <a:lnTo>
                      <a:pt x="110" y="849"/>
                    </a:lnTo>
                    <a:lnTo>
                      <a:pt x="118" y="889"/>
                    </a:lnTo>
                    <a:lnTo>
                      <a:pt x="131" y="929"/>
                    </a:lnTo>
                    <a:lnTo>
                      <a:pt x="148" y="972"/>
                    </a:lnTo>
                    <a:lnTo>
                      <a:pt x="169" y="1015"/>
                    </a:lnTo>
                    <a:lnTo>
                      <a:pt x="193" y="1055"/>
                    </a:lnTo>
                    <a:lnTo>
                      <a:pt x="223" y="1092"/>
                    </a:lnTo>
                    <a:lnTo>
                      <a:pt x="257" y="1127"/>
                    </a:lnTo>
                    <a:lnTo>
                      <a:pt x="276" y="1141"/>
                    </a:lnTo>
                    <a:lnTo>
                      <a:pt x="295" y="1157"/>
                    </a:lnTo>
                    <a:lnTo>
                      <a:pt x="316" y="1170"/>
                    </a:lnTo>
                    <a:lnTo>
                      <a:pt x="338" y="1181"/>
                    </a:lnTo>
                    <a:lnTo>
                      <a:pt x="362" y="1191"/>
                    </a:lnTo>
                    <a:lnTo>
                      <a:pt x="386" y="1199"/>
                    </a:lnTo>
                    <a:lnTo>
                      <a:pt x="410" y="1205"/>
                    </a:lnTo>
                    <a:lnTo>
                      <a:pt x="437" y="1210"/>
                    </a:lnTo>
                    <a:lnTo>
                      <a:pt x="464" y="1213"/>
                    </a:lnTo>
                    <a:lnTo>
                      <a:pt x="493" y="1213"/>
                    </a:lnTo>
                    <a:lnTo>
                      <a:pt x="522" y="1210"/>
                    </a:lnTo>
                    <a:lnTo>
                      <a:pt x="552" y="1205"/>
                    </a:lnTo>
                    <a:lnTo>
                      <a:pt x="584" y="1199"/>
                    </a:lnTo>
                    <a:lnTo>
                      <a:pt x="616" y="1189"/>
                    </a:lnTo>
                    <a:lnTo>
                      <a:pt x="648" y="1175"/>
                    </a:lnTo>
                    <a:lnTo>
                      <a:pt x="681" y="1162"/>
                    </a:lnTo>
                    <a:lnTo>
                      <a:pt x="710" y="1149"/>
                    </a:lnTo>
                    <a:lnTo>
                      <a:pt x="737" y="1133"/>
                    </a:lnTo>
                    <a:lnTo>
                      <a:pt x="761" y="1114"/>
                    </a:lnTo>
                    <a:lnTo>
                      <a:pt x="785" y="1095"/>
                    </a:lnTo>
                    <a:lnTo>
                      <a:pt x="809" y="1074"/>
                    </a:lnTo>
                    <a:lnTo>
                      <a:pt x="828" y="1052"/>
                    </a:lnTo>
                    <a:lnTo>
                      <a:pt x="847" y="1031"/>
                    </a:lnTo>
                    <a:lnTo>
                      <a:pt x="865" y="1007"/>
                    </a:lnTo>
                    <a:lnTo>
                      <a:pt x="881" y="983"/>
                    </a:lnTo>
                    <a:lnTo>
                      <a:pt x="895" y="956"/>
                    </a:lnTo>
                    <a:lnTo>
                      <a:pt x="922" y="905"/>
                    </a:lnTo>
                    <a:lnTo>
                      <a:pt x="940" y="851"/>
                    </a:lnTo>
                    <a:lnTo>
                      <a:pt x="956" y="795"/>
                    </a:lnTo>
                    <a:lnTo>
                      <a:pt x="964" y="739"/>
                    </a:lnTo>
                    <a:lnTo>
                      <a:pt x="970" y="683"/>
                    </a:lnTo>
                    <a:lnTo>
                      <a:pt x="972" y="624"/>
                    </a:lnTo>
                    <a:lnTo>
                      <a:pt x="970" y="570"/>
                    </a:lnTo>
                    <a:lnTo>
                      <a:pt x="964" y="517"/>
                    </a:lnTo>
                    <a:lnTo>
                      <a:pt x="956" y="466"/>
                    </a:lnTo>
                    <a:lnTo>
                      <a:pt x="943" y="418"/>
                    </a:lnTo>
                    <a:lnTo>
                      <a:pt x="927" y="370"/>
                    </a:lnTo>
                    <a:lnTo>
                      <a:pt x="908" y="324"/>
                    </a:lnTo>
                    <a:lnTo>
                      <a:pt x="881" y="279"/>
                    </a:lnTo>
                    <a:lnTo>
                      <a:pt x="849" y="236"/>
                    </a:lnTo>
                    <a:lnTo>
                      <a:pt x="814" y="196"/>
                    </a:lnTo>
                    <a:lnTo>
                      <a:pt x="777" y="158"/>
                    </a:lnTo>
                    <a:lnTo>
                      <a:pt x="734" y="121"/>
                    </a:lnTo>
                    <a:lnTo>
                      <a:pt x="689" y="88"/>
                    </a:lnTo>
                    <a:lnTo>
                      <a:pt x="640" y="62"/>
                    </a:lnTo>
                    <a:lnTo>
                      <a:pt x="592" y="38"/>
                    </a:lnTo>
                    <a:lnTo>
                      <a:pt x="539" y="19"/>
                    </a:lnTo>
                    <a:lnTo>
                      <a:pt x="485" y="8"/>
                    </a:lnTo>
                    <a:lnTo>
                      <a:pt x="431" y="0"/>
                    </a:lnTo>
                    <a:lnTo>
                      <a:pt x="405" y="0"/>
                    </a:lnTo>
                    <a:lnTo>
                      <a:pt x="375" y="0"/>
                    </a:lnTo>
                    <a:lnTo>
                      <a:pt x="348" y="3"/>
                    </a:lnTo>
                    <a:lnTo>
                      <a:pt x="322" y="8"/>
                    </a:lnTo>
                    <a:lnTo>
                      <a:pt x="292" y="14"/>
                    </a:lnTo>
                    <a:lnTo>
                      <a:pt x="265" y="22"/>
                    </a:lnTo>
                    <a:lnTo>
                      <a:pt x="214" y="40"/>
                    </a:lnTo>
                    <a:lnTo>
                      <a:pt x="169" y="62"/>
                    </a:lnTo>
                    <a:lnTo>
                      <a:pt x="129" y="86"/>
                    </a:lnTo>
                    <a:lnTo>
                      <a:pt x="94" y="110"/>
                    </a:lnTo>
                    <a:lnTo>
                      <a:pt x="67" y="137"/>
                    </a:lnTo>
                    <a:lnTo>
                      <a:pt x="46" y="163"/>
                    </a:lnTo>
                    <a:lnTo>
                      <a:pt x="27" y="193"/>
                    </a:lnTo>
                    <a:lnTo>
                      <a:pt x="14" y="222"/>
                    </a:lnTo>
                    <a:lnTo>
                      <a:pt x="6" y="252"/>
                    </a:lnTo>
                    <a:lnTo>
                      <a:pt x="0" y="284"/>
                    </a:lnTo>
                    <a:lnTo>
                      <a:pt x="0" y="316"/>
                    </a:lnTo>
                    <a:lnTo>
                      <a:pt x="3" y="345"/>
                    </a:lnTo>
                    <a:lnTo>
                      <a:pt x="8" y="378"/>
                    </a:lnTo>
                    <a:lnTo>
                      <a:pt x="16" y="410"/>
                    </a:lnTo>
                    <a:lnTo>
                      <a:pt x="27" y="439"/>
                    </a:lnTo>
                    <a:lnTo>
                      <a:pt x="40" y="471"/>
                    </a:lnTo>
                    <a:lnTo>
                      <a:pt x="67" y="525"/>
                    </a:lnTo>
                    <a:lnTo>
                      <a:pt x="83" y="573"/>
                    </a:lnTo>
                    <a:lnTo>
                      <a:pt x="97" y="613"/>
                    </a:lnTo>
                    <a:lnTo>
                      <a:pt x="102" y="648"/>
                    </a:lnTo>
                    <a:lnTo>
                      <a:pt x="105" y="680"/>
                    </a:lnTo>
                    <a:lnTo>
                      <a:pt x="107" y="710"/>
                    </a:lnTo>
                    <a:lnTo>
                      <a:pt x="105" y="776"/>
                    </a:lnTo>
                    <a:close/>
                  </a:path>
                </a:pathLst>
              </a:custGeom>
              <a:solidFill>
                <a:schemeClr val="tx2">
                  <a:lumMod val="40000"/>
                  <a:lumOff val="60000"/>
                </a:schemeClr>
              </a:solidFill>
              <a:ln w="5">
                <a:solidFill>
                  <a:schemeClr val="tx2">
                    <a:lumMod val="75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8" name="Freeform 71">
                <a:extLst>
                  <a:ext uri="{FF2B5EF4-FFF2-40B4-BE49-F238E27FC236}">
                    <a16:creationId xmlns:a16="http://schemas.microsoft.com/office/drawing/2014/main" id="{C80DCBAB-7CEB-73E3-46D3-59BCE6DC4EF1}"/>
                  </a:ext>
                </a:extLst>
              </p:cNvPr>
              <p:cNvSpPr>
                <a:spLocks/>
              </p:cNvSpPr>
              <p:nvPr/>
            </p:nvSpPr>
            <p:spPr bwMode="auto">
              <a:xfrm>
                <a:off x="3895641" y="2105442"/>
                <a:ext cx="318623" cy="194734"/>
              </a:xfrm>
              <a:custGeom>
                <a:avLst/>
                <a:gdLst>
                  <a:gd name="T0" fmla="*/ 0 w 196"/>
                  <a:gd name="T1" fmla="*/ 72 h 118"/>
                  <a:gd name="T2" fmla="*/ 3 w 196"/>
                  <a:gd name="T3" fmla="*/ 86 h 118"/>
                  <a:gd name="T4" fmla="*/ 8 w 196"/>
                  <a:gd name="T5" fmla="*/ 94 h 118"/>
                  <a:gd name="T6" fmla="*/ 16 w 196"/>
                  <a:gd name="T7" fmla="*/ 99 h 118"/>
                  <a:gd name="T8" fmla="*/ 27 w 196"/>
                  <a:gd name="T9" fmla="*/ 104 h 118"/>
                  <a:gd name="T10" fmla="*/ 57 w 196"/>
                  <a:gd name="T11" fmla="*/ 110 h 118"/>
                  <a:gd name="T12" fmla="*/ 89 w 196"/>
                  <a:gd name="T13" fmla="*/ 115 h 118"/>
                  <a:gd name="T14" fmla="*/ 121 w 196"/>
                  <a:gd name="T15" fmla="*/ 118 h 118"/>
                  <a:gd name="T16" fmla="*/ 137 w 196"/>
                  <a:gd name="T17" fmla="*/ 118 h 118"/>
                  <a:gd name="T18" fmla="*/ 150 w 196"/>
                  <a:gd name="T19" fmla="*/ 115 h 118"/>
                  <a:gd name="T20" fmla="*/ 164 w 196"/>
                  <a:gd name="T21" fmla="*/ 110 h 118"/>
                  <a:gd name="T22" fmla="*/ 174 w 196"/>
                  <a:gd name="T23" fmla="*/ 104 h 118"/>
                  <a:gd name="T24" fmla="*/ 185 w 196"/>
                  <a:gd name="T25" fmla="*/ 96 h 118"/>
                  <a:gd name="T26" fmla="*/ 190 w 196"/>
                  <a:gd name="T27" fmla="*/ 86 h 118"/>
                  <a:gd name="T28" fmla="*/ 196 w 196"/>
                  <a:gd name="T29" fmla="*/ 75 h 118"/>
                  <a:gd name="T30" fmla="*/ 193 w 196"/>
                  <a:gd name="T31" fmla="*/ 61 h 118"/>
                  <a:gd name="T32" fmla="*/ 188 w 196"/>
                  <a:gd name="T33" fmla="*/ 48 h 118"/>
                  <a:gd name="T34" fmla="*/ 177 w 196"/>
                  <a:gd name="T35" fmla="*/ 35 h 118"/>
                  <a:gd name="T36" fmla="*/ 164 w 196"/>
                  <a:gd name="T37" fmla="*/ 24 h 118"/>
                  <a:gd name="T38" fmla="*/ 145 w 196"/>
                  <a:gd name="T39" fmla="*/ 13 h 118"/>
                  <a:gd name="T40" fmla="*/ 126 w 196"/>
                  <a:gd name="T41" fmla="*/ 5 h 118"/>
                  <a:gd name="T42" fmla="*/ 102 w 196"/>
                  <a:gd name="T43" fmla="*/ 0 h 118"/>
                  <a:gd name="T44" fmla="*/ 81 w 196"/>
                  <a:gd name="T45" fmla="*/ 0 h 118"/>
                  <a:gd name="T46" fmla="*/ 59 w 196"/>
                  <a:gd name="T47" fmla="*/ 3 h 118"/>
                  <a:gd name="T48" fmla="*/ 43 w 196"/>
                  <a:gd name="T49" fmla="*/ 5 h 118"/>
                  <a:gd name="T50" fmla="*/ 27 w 196"/>
                  <a:gd name="T51" fmla="*/ 13 h 118"/>
                  <a:gd name="T52" fmla="*/ 16 w 196"/>
                  <a:gd name="T53" fmla="*/ 24 h 118"/>
                  <a:gd name="T54" fmla="*/ 8 w 196"/>
                  <a:gd name="T55" fmla="*/ 37 h 118"/>
                  <a:gd name="T56" fmla="*/ 3 w 196"/>
                  <a:gd name="T57" fmla="*/ 53 h 118"/>
                  <a:gd name="T58" fmla="*/ 0 w 196"/>
                  <a:gd name="T59"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18">
                    <a:moveTo>
                      <a:pt x="0" y="72"/>
                    </a:moveTo>
                    <a:lnTo>
                      <a:pt x="3" y="86"/>
                    </a:lnTo>
                    <a:lnTo>
                      <a:pt x="8" y="94"/>
                    </a:lnTo>
                    <a:lnTo>
                      <a:pt x="16" y="99"/>
                    </a:lnTo>
                    <a:lnTo>
                      <a:pt x="27" y="104"/>
                    </a:lnTo>
                    <a:lnTo>
                      <a:pt x="57" y="110"/>
                    </a:lnTo>
                    <a:lnTo>
                      <a:pt x="89" y="115"/>
                    </a:lnTo>
                    <a:lnTo>
                      <a:pt x="121" y="118"/>
                    </a:lnTo>
                    <a:lnTo>
                      <a:pt x="137" y="118"/>
                    </a:lnTo>
                    <a:lnTo>
                      <a:pt x="150" y="115"/>
                    </a:lnTo>
                    <a:lnTo>
                      <a:pt x="164" y="110"/>
                    </a:lnTo>
                    <a:lnTo>
                      <a:pt x="174" y="104"/>
                    </a:lnTo>
                    <a:lnTo>
                      <a:pt x="185" y="96"/>
                    </a:lnTo>
                    <a:lnTo>
                      <a:pt x="190" y="86"/>
                    </a:lnTo>
                    <a:lnTo>
                      <a:pt x="196" y="75"/>
                    </a:lnTo>
                    <a:lnTo>
                      <a:pt x="193" y="61"/>
                    </a:lnTo>
                    <a:lnTo>
                      <a:pt x="188" y="48"/>
                    </a:lnTo>
                    <a:lnTo>
                      <a:pt x="177" y="35"/>
                    </a:lnTo>
                    <a:lnTo>
                      <a:pt x="164" y="24"/>
                    </a:lnTo>
                    <a:lnTo>
                      <a:pt x="145" y="13"/>
                    </a:lnTo>
                    <a:lnTo>
                      <a:pt x="126" y="5"/>
                    </a:lnTo>
                    <a:lnTo>
                      <a:pt x="102" y="0"/>
                    </a:lnTo>
                    <a:lnTo>
                      <a:pt x="81" y="0"/>
                    </a:lnTo>
                    <a:lnTo>
                      <a:pt x="59" y="3"/>
                    </a:lnTo>
                    <a:lnTo>
                      <a:pt x="43" y="5"/>
                    </a:lnTo>
                    <a:lnTo>
                      <a:pt x="27" y="13"/>
                    </a:lnTo>
                    <a:lnTo>
                      <a:pt x="16" y="24"/>
                    </a:lnTo>
                    <a:lnTo>
                      <a:pt x="8" y="37"/>
                    </a:lnTo>
                    <a:lnTo>
                      <a:pt x="3" y="53"/>
                    </a:lnTo>
                    <a:lnTo>
                      <a:pt x="0" y="72"/>
                    </a:lnTo>
                    <a:close/>
                  </a:path>
                </a:pathLst>
              </a:custGeom>
              <a:gradFill flip="none" rotWithShape="1">
                <a:gsLst>
                  <a:gs pos="0">
                    <a:srgbClr val="4F81BD">
                      <a:lumMod val="20000"/>
                      <a:lumOff val="80000"/>
                      <a:shade val="30000"/>
                      <a:satMod val="115000"/>
                    </a:srgbClr>
                  </a:gs>
                  <a:gs pos="50000">
                    <a:srgbClr val="4F81BD">
                      <a:lumMod val="20000"/>
                      <a:lumOff val="80000"/>
                      <a:shade val="67500"/>
                      <a:satMod val="115000"/>
                    </a:srgbClr>
                  </a:gs>
                  <a:gs pos="100000">
                    <a:srgbClr val="4F81BD">
                      <a:lumMod val="20000"/>
                      <a:lumOff val="80000"/>
                      <a:shade val="100000"/>
                      <a:satMod val="115000"/>
                    </a:srgbClr>
                  </a:gs>
                </a:gsLst>
                <a:lin ang="2700000" scaled="1"/>
                <a:tileRect/>
              </a:gradFill>
              <a:ln w="5">
                <a:solidFill>
                  <a:srgbClr val="4F81BD">
                    <a:lumMod val="20000"/>
                    <a:lumOff val="8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9" name="Freeform 73">
                <a:extLst>
                  <a:ext uri="{FF2B5EF4-FFF2-40B4-BE49-F238E27FC236}">
                    <a16:creationId xmlns:a16="http://schemas.microsoft.com/office/drawing/2014/main" id="{74A52DF8-8A45-7DF2-F933-E8FE85919EA4}"/>
                  </a:ext>
                </a:extLst>
              </p:cNvPr>
              <p:cNvSpPr>
                <a:spLocks/>
              </p:cNvSpPr>
              <p:nvPr/>
            </p:nvSpPr>
            <p:spPr bwMode="auto">
              <a:xfrm>
                <a:off x="5895882" y="3105666"/>
                <a:ext cx="309775" cy="185886"/>
              </a:xfrm>
              <a:custGeom>
                <a:avLst/>
                <a:gdLst>
                  <a:gd name="T0" fmla="*/ 0 w 195"/>
                  <a:gd name="T1" fmla="*/ 73 h 118"/>
                  <a:gd name="T2" fmla="*/ 2 w 195"/>
                  <a:gd name="T3" fmla="*/ 86 h 118"/>
                  <a:gd name="T4" fmla="*/ 8 w 195"/>
                  <a:gd name="T5" fmla="*/ 94 h 118"/>
                  <a:gd name="T6" fmla="*/ 16 w 195"/>
                  <a:gd name="T7" fmla="*/ 99 h 118"/>
                  <a:gd name="T8" fmla="*/ 27 w 195"/>
                  <a:gd name="T9" fmla="*/ 105 h 118"/>
                  <a:gd name="T10" fmla="*/ 56 w 195"/>
                  <a:gd name="T11" fmla="*/ 110 h 118"/>
                  <a:gd name="T12" fmla="*/ 88 w 195"/>
                  <a:gd name="T13" fmla="*/ 115 h 118"/>
                  <a:gd name="T14" fmla="*/ 123 w 195"/>
                  <a:gd name="T15" fmla="*/ 118 h 118"/>
                  <a:gd name="T16" fmla="*/ 136 w 195"/>
                  <a:gd name="T17" fmla="*/ 115 h 118"/>
                  <a:gd name="T18" fmla="*/ 150 w 195"/>
                  <a:gd name="T19" fmla="*/ 115 h 118"/>
                  <a:gd name="T20" fmla="*/ 163 w 195"/>
                  <a:gd name="T21" fmla="*/ 110 h 118"/>
                  <a:gd name="T22" fmla="*/ 174 w 195"/>
                  <a:gd name="T23" fmla="*/ 105 h 118"/>
                  <a:gd name="T24" fmla="*/ 185 w 195"/>
                  <a:gd name="T25" fmla="*/ 97 h 118"/>
                  <a:gd name="T26" fmla="*/ 193 w 195"/>
                  <a:gd name="T27" fmla="*/ 86 h 118"/>
                  <a:gd name="T28" fmla="*/ 195 w 195"/>
                  <a:gd name="T29" fmla="*/ 75 h 118"/>
                  <a:gd name="T30" fmla="*/ 195 w 195"/>
                  <a:gd name="T31" fmla="*/ 62 h 118"/>
                  <a:gd name="T32" fmla="*/ 187 w 195"/>
                  <a:gd name="T33" fmla="*/ 48 h 118"/>
                  <a:gd name="T34" fmla="*/ 177 w 195"/>
                  <a:gd name="T35" fmla="*/ 35 h 118"/>
                  <a:gd name="T36" fmla="*/ 163 w 195"/>
                  <a:gd name="T37" fmla="*/ 24 h 118"/>
                  <a:gd name="T38" fmla="*/ 147 w 195"/>
                  <a:gd name="T39" fmla="*/ 14 h 118"/>
                  <a:gd name="T40" fmla="*/ 126 w 195"/>
                  <a:gd name="T41" fmla="*/ 6 h 118"/>
                  <a:gd name="T42" fmla="*/ 104 w 195"/>
                  <a:gd name="T43" fmla="*/ 0 h 118"/>
                  <a:gd name="T44" fmla="*/ 80 w 195"/>
                  <a:gd name="T45" fmla="*/ 0 h 118"/>
                  <a:gd name="T46" fmla="*/ 61 w 195"/>
                  <a:gd name="T47" fmla="*/ 3 h 118"/>
                  <a:gd name="T48" fmla="*/ 43 w 195"/>
                  <a:gd name="T49" fmla="*/ 6 h 118"/>
                  <a:gd name="T50" fmla="*/ 29 w 195"/>
                  <a:gd name="T51" fmla="*/ 14 h 118"/>
                  <a:gd name="T52" fmla="*/ 16 w 195"/>
                  <a:gd name="T53" fmla="*/ 24 h 118"/>
                  <a:gd name="T54" fmla="*/ 8 w 195"/>
                  <a:gd name="T55" fmla="*/ 38 h 118"/>
                  <a:gd name="T56" fmla="*/ 2 w 195"/>
                  <a:gd name="T57" fmla="*/ 54 h 118"/>
                  <a:gd name="T58" fmla="*/ 0 w 195"/>
                  <a:gd name="T59"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18">
                    <a:moveTo>
                      <a:pt x="0" y="73"/>
                    </a:moveTo>
                    <a:lnTo>
                      <a:pt x="2" y="86"/>
                    </a:lnTo>
                    <a:lnTo>
                      <a:pt x="8" y="94"/>
                    </a:lnTo>
                    <a:lnTo>
                      <a:pt x="16" y="99"/>
                    </a:lnTo>
                    <a:lnTo>
                      <a:pt x="27" y="105"/>
                    </a:lnTo>
                    <a:lnTo>
                      <a:pt x="56" y="110"/>
                    </a:lnTo>
                    <a:lnTo>
                      <a:pt x="88" y="115"/>
                    </a:lnTo>
                    <a:lnTo>
                      <a:pt x="123" y="118"/>
                    </a:lnTo>
                    <a:lnTo>
                      <a:pt x="136" y="115"/>
                    </a:lnTo>
                    <a:lnTo>
                      <a:pt x="150" y="115"/>
                    </a:lnTo>
                    <a:lnTo>
                      <a:pt x="163" y="110"/>
                    </a:lnTo>
                    <a:lnTo>
                      <a:pt x="174" y="105"/>
                    </a:lnTo>
                    <a:lnTo>
                      <a:pt x="185" y="97"/>
                    </a:lnTo>
                    <a:lnTo>
                      <a:pt x="193" y="86"/>
                    </a:lnTo>
                    <a:lnTo>
                      <a:pt x="195" y="75"/>
                    </a:lnTo>
                    <a:lnTo>
                      <a:pt x="195" y="62"/>
                    </a:lnTo>
                    <a:lnTo>
                      <a:pt x="187" y="48"/>
                    </a:lnTo>
                    <a:lnTo>
                      <a:pt x="177" y="35"/>
                    </a:lnTo>
                    <a:lnTo>
                      <a:pt x="163" y="24"/>
                    </a:lnTo>
                    <a:lnTo>
                      <a:pt x="147" y="14"/>
                    </a:lnTo>
                    <a:lnTo>
                      <a:pt x="126" y="6"/>
                    </a:lnTo>
                    <a:lnTo>
                      <a:pt x="104" y="0"/>
                    </a:lnTo>
                    <a:lnTo>
                      <a:pt x="80" y="0"/>
                    </a:lnTo>
                    <a:lnTo>
                      <a:pt x="61" y="3"/>
                    </a:lnTo>
                    <a:lnTo>
                      <a:pt x="43" y="6"/>
                    </a:lnTo>
                    <a:lnTo>
                      <a:pt x="29" y="14"/>
                    </a:lnTo>
                    <a:lnTo>
                      <a:pt x="16" y="24"/>
                    </a:lnTo>
                    <a:lnTo>
                      <a:pt x="8" y="38"/>
                    </a:lnTo>
                    <a:lnTo>
                      <a:pt x="2" y="54"/>
                    </a:lnTo>
                    <a:lnTo>
                      <a:pt x="0" y="73"/>
                    </a:lnTo>
                    <a:close/>
                  </a:path>
                </a:pathLst>
              </a:custGeom>
              <a:gradFill flip="none" rotWithShape="1">
                <a:gsLst>
                  <a:gs pos="0">
                    <a:srgbClr val="4F81BD">
                      <a:lumMod val="20000"/>
                      <a:lumOff val="80000"/>
                      <a:shade val="30000"/>
                      <a:satMod val="115000"/>
                    </a:srgbClr>
                  </a:gs>
                  <a:gs pos="50000">
                    <a:srgbClr val="4F81BD">
                      <a:lumMod val="20000"/>
                      <a:lumOff val="80000"/>
                      <a:shade val="67500"/>
                      <a:satMod val="115000"/>
                    </a:srgbClr>
                  </a:gs>
                  <a:gs pos="100000">
                    <a:srgbClr val="4F81BD">
                      <a:lumMod val="20000"/>
                      <a:lumOff val="80000"/>
                      <a:shade val="100000"/>
                      <a:satMod val="115000"/>
                    </a:srgbClr>
                  </a:gs>
                </a:gsLst>
                <a:lin ang="2700000" scaled="1"/>
                <a:tileRect/>
              </a:gradFill>
              <a:ln w="5">
                <a:solidFill>
                  <a:srgbClr val="4F81BD">
                    <a:lumMod val="20000"/>
                    <a:lumOff val="8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0" name="Freeform 75">
                <a:extLst>
                  <a:ext uri="{FF2B5EF4-FFF2-40B4-BE49-F238E27FC236}">
                    <a16:creationId xmlns:a16="http://schemas.microsoft.com/office/drawing/2014/main" id="{6ADAD6BF-B712-3ABA-C8CF-53DC297A867B}"/>
                  </a:ext>
                </a:extLst>
              </p:cNvPr>
              <p:cNvSpPr>
                <a:spLocks/>
              </p:cNvSpPr>
              <p:nvPr/>
            </p:nvSpPr>
            <p:spPr bwMode="auto">
              <a:xfrm>
                <a:off x="5391399" y="4229817"/>
                <a:ext cx="309769" cy="194734"/>
              </a:xfrm>
              <a:custGeom>
                <a:avLst/>
                <a:gdLst>
                  <a:gd name="T0" fmla="*/ 0 w 198"/>
                  <a:gd name="T1" fmla="*/ 75 h 118"/>
                  <a:gd name="T2" fmla="*/ 2 w 198"/>
                  <a:gd name="T3" fmla="*/ 86 h 118"/>
                  <a:gd name="T4" fmla="*/ 8 w 198"/>
                  <a:gd name="T5" fmla="*/ 97 h 118"/>
                  <a:gd name="T6" fmla="*/ 16 w 198"/>
                  <a:gd name="T7" fmla="*/ 102 h 118"/>
                  <a:gd name="T8" fmla="*/ 29 w 198"/>
                  <a:gd name="T9" fmla="*/ 107 h 118"/>
                  <a:gd name="T10" fmla="*/ 56 w 198"/>
                  <a:gd name="T11" fmla="*/ 113 h 118"/>
                  <a:gd name="T12" fmla="*/ 91 w 198"/>
                  <a:gd name="T13" fmla="*/ 116 h 118"/>
                  <a:gd name="T14" fmla="*/ 123 w 198"/>
                  <a:gd name="T15" fmla="*/ 118 h 118"/>
                  <a:gd name="T16" fmla="*/ 136 w 198"/>
                  <a:gd name="T17" fmla="*/ 118 h 118"/>
                  <a:gd name="T18" fmla="*/ 152 w 198"/>
                  <a:gd name="T19" fmla="*/ 116 h 118"/>
                  <a:gd name="T20" fmla="*/ 163 w 198"/>
                  <a:gd name="T21" fmla="*/ 113 h 118"/>
                  <a:gd name="T22" fmla="*/ 177 w 198"/>
                  <a:gd name="T23" fmla="*/ 107 h 118"/>
                  <a:gd name="T24" fmla="*/ 185 w 198"/>
                  <a:gd name="T25" fmla="*/ 99 h 118"/>
                  <a:gd name="T26" fmla="*/ 193 w 198"/>
                  <a:gd name="T27" fmla="*/ 89 h 118"/>
                  <a:gd name="T28" fmla="*/ 198 w 198"/>
                  <a:gd name="T29" fmla="*/ 75 h 118"/>
                  <a:gd name="T30" fmla="*/ 195 w 198"/>
                  <a:gd name="T31" fmla="*/ 65 h 118"/>
                  <a:gd name="T32" fmla="*/ 190 w 198"/>
                  <a:gd name="T33" fmla="*/ 49 h 118"/>
                  <a:gd name="T34" fmla="*/ 179 w 198"/>
                  <a:gd name="T35" fmla="*/ 38 h 118"/>
                  <a:gd name="T36" fmla="*/ 163 w 198"/>
                  <a:gd name="T37" fmla="*/ 24 h 118"/>
                  <a:gd name="T38" fmla="*/ 147 w 198"/>
                  <a:gd name="T39" fmla="*/ 14 h 118"/>
                  <a:gd name="T40" fmla="*/ 126 w 198"/>
                  <a:gd name="T41" fmla="*/ 6 h 118"/>
                  <a:gd name="T42" fmla="*/ 104 w 198"/>
                  <a:gd name="T43" fmla="*/ 3 h 118"/>
                  <a:gd name="T44" fmla="*/ 80 w 198"/>
                  <a:gd name="T45" fmla="*/ 0 h 118"/>
                  <a:gd name="T46" fmla="*/ 61 w 198"/>
                  <a:gd name="T47" fmla="*/ 3 h 118"/>
                  <a:gd name="T48" fmla="*/ 43 w 198"/>
                  <a:gd name="T49" fmla="*/ 8 h 118"/>
                  <a:gd name="T50" fmla="*/ 29 w 198"/>
                  <a:gd name="T51" fmla="*/ 16 h 118"/>
                  <a:gd name="T52" fmla="*/ 16 w 198"/>
                  <a:gd name="T53" fmla="*/ 27 h 118"/>
                  <a:gd name="T54" fmla="*/ 8 w 198"/>
                  <a:gd name="T55" fmla="*/ 41 h 118"/>
                  <a:gd name="T56" fmla="*/ 2 w 198"/>
                  <a:gd name="T57" fmla="*/ 57 h 118"/>
                  <a:gd name="T58" fmla="*/ 0 w 198"/>
                  <a:gd name="T59"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18">
                    <a:moveTo>
                      <a:pt x="0" y="75"/>
                    </a:moveTo>
                    <a:lnTo>
                      <a:pt x="2" y="86"/>
                    </a:lnTo>
                    <a:lnTo>
                      <a:pt x="8" y="97"/>
                    </a:lnTo>
                    <a:lnTo>
                      <a:pt x="16" y="102"/>
                    </a:lnTo>
                    <a:lnTo>
                      <a:pt x="29" y="107"/>
                    </a:lnTo>
                    <a:lnTo>
                      <a:pt x="56" y="113"/>
                    </a:lnTo>
                    <a:lnTo>
                      <a:pt x="91" y="116"/>
                    </a:lnTo>
                    <a:lnTo>
                      <a:pt x="123" y="118"/>
                    </a:lnTo>
                    <a:lnTo>
                      <a:pt x="136" y="118"/>
                    </a:lnTo>
                    <a:lnTo>
                      <a:pt x="152" y="116"/>
                    </a:lnTo>
                    <a:lnTo>
                      <a:pt x="163" y="113"/>
                    </a:lnTo>
                    <a:lnTo>
                      <a:pt x="177" y="107"/>
                    </a:lnTo>
                    <a:lnTo>
                      <a:pt x="185" y="99"/>
                    </a:lnTo>
                    <a:lnTo>
                      <a:pt x="193" y="89"/>
                    </a:lnTo>
                    <a:lnTo>
                      <a:pt x="198" y="75"/>
                    </a:lnTo>
                    <a:lnTo>
                      <a:pt x="195" y="65"/>
                    </a:lnTo>
                    <a:lnTo>
                      <a:pt x="190" y="49"/>
                    </a:lnTo>
                    <a:lnTo>
                      <a:pt x="179" y="38"/>
                    </a:lnTo>
                    <a:lnTo>
                      <a:pt x="163" y="24"/>
                    </a:lnTo>
                    <a:lnTo>
                      <a:pt x="147" y="14"/>
                    </a:lnTo>
                    <a:lnTo>
                      <a:pt x="126" y="6"/>
                    </a:lnTo>
                    <a:lnTo>
                      <a:pt x="104" y="3"/>
                    </a:lnTo>
                    <a:lnTo>
                      <a:pt x="80" y="0"/>
                    </a:lnTo>
                    <a:lnTo>
                      <a:pt x="61" y="3"/>
                    </a:lnTo>
                    <a:lnTo>
                      <a:pt x="43" y="8"/>
                    </a:lnTo>
                    <a:lnTo>
                      <a:pt x="29" y="16"/>
                    </a:lnTo>
                    <a:lnTo>
                      <a:pt x="16" y="27"/>
                    </a:lnTo>
                    <a:lnTo>
                      <a:pt x="8" y="41"/>
                    </a:lnTo>
                    <a:lnTo>
                      <a:pt x="2" y="57"/>
                    </a:lnTo>
                    <a:lnTo>
                      <a:pt x="0" y="75"/>
                    </a:lnTo>
                    <a:close/>
                  </a:path>
                </a:pathLst>
              </a:custGeom>
              <a:gradFill flip="none" rotWithShape="1">
                <a:gsLst>
                  <a:gs pos="0">
                    <a:srgbClr val="4F81BD">
                      <a:lumMod val="20000"/>
                      <a:lumOff val="80000"/>
                      <a:shade val="30000"/>
                      <a:satMod val="115000"/>
                    </a:srgbClr>
                  </a:gs>
                  <a:gs pos="50000">
                    <a:srgbClr val="4F81BD">
                      <a:lumMod val="20000"/>
                      <a:lumOff val="80000"/>
                      <a:shade val="67500"/>
                      <a:satMod val="115000"/>
                    </a:srgbClr>
                  </a:gs>
                  <a:gs pos="100000">
                    <a:srgbClr val="4F81BD">
                      <a:lumMod val="20000"/>
                      <a:lumOff val="80000"/>
                      <a:shade val="100000"/>
                      <a:satMod val="115000"/>
                    </a:srgbClr>
                  </a:gs>
                </a:gsLst>
                <a:lin ang="2700000" scaled="1"/>
                <a:tileRect/>
              </a:gradFill>
              <a:ln w="5">
                <a:solidFill>
                  <a:srgbClr val="4F81BD">
                    <a:lumMod val="20000"/>
                    <a:lumOff val="8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1" name="Freeform 77">
                <a:extLst>
                  <a:ext uri="{FF2B5EF4-FFF2-40B4-BE49-F238E27FC236}">
                    <a16:creationId xmlns:a16="http://schemas.microsoft.com/office/drawing/2014/main" id="{13D52500-9816-5BB8-C546-93E5A09881CB}"/>
                  </a:ext>
                </a:extLst>
              </p:cNvPr>
              <p:cNvSpPr>
                <a:spLocks/>
              </p:cNvSpPr>
              <p:nvPr/>
            </p:nvSpPr>
            <p:spPr bwMode="auto">
              <a:xfrm>
                <a:off x="4214263" y="2468354"/>
                <a:ext cx="177013" cy="177031"/>
              </a:xfrm>
              <a:custGeom>
                <a:avLst/>
                <a:gdLst>
                  <a:gd name="T0" fmla="*/ 112 w 112"/>
                  <a:gd name="T1" fmla="*/ 56 h 112"/>
                  <a:gd name="T2" fmla="*/ 110 w 112"/>
                  <a:gd name="T3" fmla="*/ 67 h 112"/>
                  <a:gd name="T4" fmla="*/ 107 w 112"/>
                  <a:gd name="T5" fmla="*/ 77 h 112"/>
                  <a:gd name="T6" fmla="*/ 102 w 112"/>
                  <a:gd name="T7" fmla="*/ 85 h 112"/>
                  <a:gd name="T8" fmla="*/ 96 w 112"/>
                  <a:gd name="T9" fmla="*/ 93 h 112"/>
                  <a:gd name="T10" fmla="*/ 88 w 112"/>
                  <a:gd name="T11" fmla="*/ 101 h 112"/>
                  <a:gd name="T12" fmla="*/ 77 w 112"/>
                  <a:gd name="T13" fmla="*/ 107 h 112"/>
                  <a:gd name="T14" fmla="*/ 67 w 112"/>
                  <a:gd name="T15" fmla="*/ 110 h 112"/>
                  <a:gd name="T16" fmla="*/ 56 w 112"/>
                  <a:gd name="T17" fmla="*/ 112 h 112"/>
                  <a:gd name="T18" fmla="*/ 45 w 112"/>
                  <a:gd name="T19" fmla="*/ 110 h 112"/>
                  <a:gd name="T20" fmla="*/ 35 w 112"/>
                  <a:gd name="T21" fmla="*/ 107 h 112"/>
                  <a:gd name="T22" fmla="*/ 24 w 112"/>
                  <a:gd name="T23" fmla="*/ 101 h 112"/>
                  <a:gd name="T24" fmla="*/ 16 w 112"/>
                  <a:gd name="T25" fmla="*/ 93 h 112"/>
                  <a:gd name="T26" fmla="*/ 11 w 112"/>
                  <a:gd name="T27" fmla="*/ 85 h 112"/>
                  <a:gd name="T28" fmla="*/ 5 w 112"/>
                  <a:gd name="T29" fmla="*/ 77 h 112"/>
                  <a:gd name="T30" fmla="*/ 0 w 112"/>
                  <a:gd name="T31" fmla="*/ 67 h 112"/>
                  <a:gd name="T32" fmla="*/ 0 w 112"/>
                  <a:gd name="T33" fmla="*/ 56 h 112"/>
                  <a:gd name="T34" fmla="*/ 0 w 112"/>
                  <a:gd name="T35" fmla="*/ 45 h 112"/>
                  <a:gd name="T36" fmla="*/ 5 w 112"/>
                  <a:gd name="T37" fmla="*/ 35 h 112"/>
                  <a:gd name="T38" fmla="*/ 11 w 112"/>
                  <a:gd name="T39" fmla="*/ 24 h 112"/>
                  <a:gd name="T40" fmla="*/ 16 w 112"/>
                  <a:gd name="T41" fmla="*/ 16 h 112"/>
                  <a:gd name="T42" fmla="*/ 24 w 112"/>
                  <a:gd name="T43" fmla="*/ 8 h 112"/>
                  <a:gd name="T44" fmla="*/ 35 w 112"/>
                  <a:gd name="T45" fmla="*/ 5 h 112"/>
                  <a:gd name="T46" fmla="*/ 45 w 112"/>
                  <a:gd name="T47" fmla="*/ 0 h 112"/>
                  <a:gd name="T48" fmla="*/ 56 w 112"/>
                  <a:gd name="T49" fmla="*/ 0 h 112"/>
                  <a:gd name="T50" fmla="*/ 67 w 112"/>
                  <a:gd name="T51" fmla="*/ 0 h 112"/>
                  <a:gd name="T52" fmla="*/ 77 w 112"/>
                  <a:gd name="T53" fmla="*/ 5 h 112"/>
                  <a:gd name="T54" fmla="*/ 88 w 112"/>
                  <a:gd name="T55" fmla="*/ 8 h 112"/>
                  <a:gd name="T56" fmla="*/ 96 w 112"/>
                  <a:gd name="T57" fmla="*/ 16 h 112"/>
                  <a:gd name="T58" fmla="*/ 102 w 112"/>
                  <a:gd name="T59" fmla="*/ 24 h 112"/>
                  <a:gd name="T60" fmla="*/ 107 w 112"/>
                  <a:gd name="T61" fmla="*/ 35 h 112"/>
                  <a:gd name="T62" fmla="*/ 110 w 112"/>
                  <a:gd name="T63" fmla="*/ 45 h 112"/>
                  <a:gd name="T64" fmla="*/ 112 w 112"/>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12">
                    <a:moveTo>
                      <a:pt x="112" y="56"/>
                    </a:moveTo>
                    <a:lnTo>
                      <a:pt x="110" y="67"/>
                    </a:lnTo>
                    <a:lnTo>
                      <a:pt x="107" y="77"/>
                    </a:lnTo>
                    <a:lnTo>
                      <a:pt x="102" y="85"/>
                    </a:lnTo>
                    <a:lnTo>
                      <a:pt x="96" y="93"/>
                    </a:lnTo>
                    <a:lnTo>
                      <a:pt x="88" y="101"/>
                    </a:lnTo>
                    <a:lnTo>
                      <a:pt x="77" y="107"/>
                    </a:lnTo>
                    <a:lnTo>
                      <a:pt x="67" y="110"/>
                    </a:lnTo>
                    <a:lnTo>
                      <a:pt x="56" y="112"/>
                    </a:lnTo>
                    <a:lnTo>
                      <a:pt x="45" y="110"/>
                    </a:lnTo>
                    <a:lnTo>
                      <a:pt x="35" y="107"/>
                    </a:lnTo>
                    <a:lnTo>
                      <a:pt x="24" y="101"/>
                    </a:lnTo>
                    <a:lnTo>
                      <a:pt x="16" y="93"/>
                    </a:lnTo>
                    <a:lnTo>
                      <a:pt x="11" y="85"/>
                    </a:lnTo>
                    <a:lnTo>
                      <a:pt x="5" y="77"/>
                    </a:lnTo>
                    <a:lnTo>
                      <a:pt x="0" y="67"/>
                    </a:lnTo>
                    <a:lnTo>
                      <a:pt x="0" y="56"/>
                    </a:lnTo>
                    <a:lnTo>
                      <a:pt x="0" y="45"/>
                    </a:lnTo>
                    <a:lnTo>
                      <a:pt x="5" y="35"/>
                    </a:lnTo>
                    <a:lnTo>
                      <a:pt x="11" y="24"/>
                    </a:lnTo>
                    <a:lnTo>
                      <a:pt x="16" y="16"/>
                    </a:lnTo>
                    <a:lnTo>
                      <a:pt x="24" y="8"/>
                    </a:lnTo>
                    <a:lnTo>
                      <a:pt x="35" y="5"/>
                    </a:lnTo>
                    <a:lnTo>
                      <a:pt x="45" y="0"/>
                    </a:lnTo>
                    <a:lnTo>
                      <a:pt x="56" y="0"/>
                    </a:lnTo>
                    <a:lnTo>
                      <a:pt x="67" y="0"/>
                    </a:lnTo>
                    <a:lnTo>
                      <a:pt x="77" y="5"/>
                    </a:lnTo>
                    <a:lnTo>
                      <a:pt x="88" y="8"/>
                    </a:lnTo>
                    <a:lnTo>
                      <a:pt x="96" y="16"/>
                    </a:lnTo>
                    <a:lnTo>
                      <a:pt x="102" y="24"/>
                    </a:lnTo>
                    <a:lnTo>
                      <a:pt x="107" y="35"/>
                    </a:lnTo>
                    <a:lnTo>
                      <a:pt x="110" y="45"/>
                    </a:lnTo>
                    <a:lnTo>
                      <a:pt x="112" y="56"/>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2" name="Freeform 79">
                <a:extLst>
                  <a:ext uri="{FF2B5EF4-FFF2-40B4-BE49-F238E27FC236}">
                    <a16:creationId xmlns:a16="http://schemas.microsoft.com/office/drawing/2014/main" id="{5D1C5842-35E8-B4C7-F7B8-D6D26C709883}"/>
                  </a:ext>
                </a:extLst>
              </p:cNvPr>
              <p:cNvSpPr>
                <a:spLocks/>
              </p:cNvSpPr>
              <p:nvPr/>
            </p:nvSpPr>
            <p:spPr bwMode="auto">
              <a:xfrm>
                <a:off x="4886911" y="2698494"/>
                <a:ext cx="221268" cy="221292"/>
              </a:xfrm>
              <a:custGeom>
                <a:avLst/>
                <a:gdLst>
                  <a:gd name="T0" fmla="*/ 136 w 136"/>
                  <a:gd name="T1" fmla="*/ 67 h 137"/>
                  <a:gd name="T2" fmla="*/ 136 w 136"/>
                  <a:gd name="T3" fmla="*/ 80 h 137"/>
                  <a:gd name="T4" fmla="*/ 131 w 136"/>
                  <a:gd name="T5" fmla="*/ 94 h 137"/>
                  <a:gd name="T6" fmla="*/ 126 w 136"/>
                  <a:gd name="T7" fmla="*/ 104 h 137"/>
                  <a:gd name="T8" fmla="*/ 118 w 136"/>
                  <a:gd name="T9" fmla="*/ 115 h 137"/>
                  <a:gd name="T10" fmla="*/ 107 w 136"/>
                  <a:gd name="T11" fmla="*/ 123 h 137"/>
                  <a:gd name="T12" fmla="*/ 96 w 136"/>
                  <a:gd name="T13" fmla="*/ 131 h 137"/>
                  <a:gd name="T14" fmla="*/ 83 w 136"/>
                  <a:gd name="T15" fmla="*/ 134 h 137"/>
                  <a:gd name="T16" fmla="*/ 69 w 136"/>
                  <a:gd name="T17" fmla="*/ 137 h 137"/>
                  <a:gd name="T18" fmla="*/ 56 w 136"/>
                  <a:gd name="T19" fmla="*/ 134 h 137"/>
                  <a:gd name="T20" fmla="*/ 43 w 136"/>
                  <a:gd name="T21" fmla="*/ 131 h 137"/>
                  <a:gd name="T22" fmla="*/ 32 w 136"/>
                  <a:gd name="T23" fmla="*/ 123 h 137"/>
                  <a:gd name="T24" fmla="*/ 21 w 136"/>
                  <a:gd name="T25" fmla="*/ 115 h 137"/>
                  <a:gd name="T26" fmla="*/ 13 w 136"/>
                  <a:gd name="T27" fmla="*/ 104 h 137"/>
                  <a:gd name="T28" fmla="*/ 5 w 136"/>
                  <a:gd name="T29" fmla="*/ 94 h 137"/>
                  <a:gd name="T30" fmla="*/ 2 w 136"/>
                  <a:gd name="T31" fmla="*/ 80 h 137"/>
                  <a:gd name="T32" fmla="*/ 0 w 136"/>
                  <a:gd name="T33" fmla="*/ 67 h 137"/>
                  <a:gd name="T34" fmla="*/ 2 w 136"/>
                  <a:gd name="T35" fmla="*/ 54 h 137"/>
                  <a:gd name="T36" fmla="*/ 5 w 136"/>
                  <a:gd name="T37" fmla="*/ 40 h 137"/>
                  <a:gd name="T38" fmla="*/ 13 w 136"/>
                  <a:gd name="T39" fmla="*/ 29 h 137"/>
                  <a:gd name="T40" fmla="*/ 21 w 136"/>
                  <a:gd name="T41" fmla="*/ 19 h 137"/>
                  <a:gd name="T42" fmla="*/ 32 w 136"/>
                  <a:gd name="T43" fmla="*/ 11 h 137"/>
                  <a:gd name="T44" fmla="*/ 43 w 136"/>
                  <a:gd name="T45" fmla="*/ 5 h 137"/>
                  <a:gd name="T46" fmla="*/ 56 w 136"/>
                  <a:gd name="T47" fmla="*/ 0 h 137"/>
                  <a:gd name="T48" fmla="*/ 69 w 136"/>
                  <a:gd name="T49" fmla="*/ 0 h 137"/>
                  <a:gd name="T50" fmla="*/ 83 w 136"/>
                  <a:gd name="T51" fmla="*/ 0 h 137"/>
                  <a:gd name="T52" fmla="*/ 96 w 136"/>
                  <a:gd name="T53" fmla="*/ 5 h 137"/>
                  <a:gd name="T54" fmla="*/ 107 w 136"/>
                  <a:gd name="T55" fmla="*/ 11 h 137"/>
                  <a:gd name="T56" fmla="*/ 118 w 136"/>
                  <a:gd name="T57" fmla="*/ 19 h 137"/>
                  <a:gd name="T58" fmla="*/ 126 w 136"/>
                  <a:gd name="T59" fmla="*/ 29 h 137"/>
                  <a:gd name="T60" fmla="*/ 131 w 136"/>
                  <a:gd name="T61" fmla="*/ 40 h 137"/>
                  <a:gd name="T62" fmla="*/ 136 w 136"/>
                  <a:gd name="T63" fmla="*/ 54 h 137"/>
                  <a:gd name="T64" fmla="*/ 136 w 136"/>
                  <a:gd name="T65" fmla="*/ 6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37">
                    <a:moveTo>
                      <a:pt x="136" y="67"/>
                    </a:moveTo>
                    <a:lnTo>
                      <a:pt x="136" y="80"/>
                    </a:lnTo>
                    <a:lnTo>
                      <a:pt x="131" y="94"/>
                    </a:lnTo>
                    <a:lnTo>
                      <a:pt x="126" y="104"/>
                    </a:lnTo>
                    <a:lnTo>
                      <a:pt x="118" y="115"/>
                    </a:lnTo>
                    <a:lnTo>
                      <a:pt x="107" y="123"/>
                    </a:lnTo>
                    <a:lnTo>
                      <a:pt x="96" y="131"/>
                    </a:lnTo>
                    <a:lnTo>
                      <a:pt x="83" y="134"/>
                    </a:lnTo>
                    <a:lnTo>
                      <a:pt x="69" y="137"/>
                    </a:lnTo>
                    <a:lnTo>
                      <a:pt x="56" y="134"/>
                    </a:lnTo>
                    <a:lnTo>
                      <a:pt x="43" y="131"/>
                    </a:lnTo>
                    <a:lnTo>
                      <a:pt x="32" y="123"/>
                    </a:lnTo>
                    <a:lnTo>
                      <a:pt x="21" y="115"/>
                    </a:lnTo>
                    <a:lnTo>
                      <a:pt x="13" y="104"/>
                    </a:lnTo>
                    <a:lnTo>
                      <a:pt x="5" y="94"/>
                    </a:lnTo>
                    <a:lnTo>
                      <a:pt x="2" y="80"/>
                    </a:lnTo>
                    <a:lnTo>
                      <a:pt x="0" y="67"/>
                    </a:lnTo>
                    <a:lnTo>
                      <a:pt x="2" y="54"/>
                    </a:lnTo>
                    <a:lnTo>
                      <a:pt x="5" y="40"/>
                    </a:lnTo>
                    <a:lnTo>
                      <a:pt x="13" y="29"/>
                    </a:lnTo>
                    <a:lnTo>
                      <a:pt x="21" y="19"/>
                    </a:lnTo>
                    <a:lnTo>
                      <a:pt x="32" y="11"/>
                    </a:lnTo>
                    <a:lnTo>
                      <a:pt x="43" y="5"/>
                    </a:lnTo>
                    <a:lnTo>
                      <a:pt x="56" y="0"/>
                    </a:lnTo>
                    <a:lnTo>
                      <a:pt x="69" y="0"/>
                    </a:lnTo>
                    <a:lnTo>
                      <a:pt x="83" y="0"/>
                    </a:lnTo>
                    <a:lnTo>
                      <a:pt x="96" y="5"/>
                    </a:lnTo>
                    <a:lnTo>
                      <a:pt x="107" y="11"/>
                    </a:lnTo>
                    <a:lnTo>
                      <a:pt x="118" y="19"/>
                    </a:lnTo>
                    <a:lnTo>
                      <a:pt x="126" y="29"/>
                    </a:lnTo>
                    <a:lnTo>
                      <a:pt x="131" y="40"/>
                    </a:lnTo>
                    <a:lnTo>
                      <a:pt x="136" y="54"/>
                    </a:lnTo>
                    <a:lnTo>
                      <a:pt x="136" y="67"/>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3" name="Freeform 81">
                <a:extLst>
                  <a:ext uri="{FF2B5EF4-FFF2-40B4-BE49-F238E27FC236}">
                    <a16:creationId xmlns:a16="http://schemas.microsoft.com/office/drawing/2014/main" id="{386E68C8-D2EC-CE25-642F-0C3B5FB03B8A}"/>
                  </a:ext>
                </a:extLst>
              </p:cNvPr>
              <p:cNvSpPr>
                <a:spLocks/>
              </p:cNvSpPr>
              <p:nvPr/>
            </p:nvSpPr>
            <p:spPr bwMode="auto">
              <a:xfrm>
                <a:off x="5364845" y="3565947"/>
                <a:ext cx="185866" cy="177031"/>
              </a:xfrm>
              <a:custGeom>
                <a:avLst/>
                <a:gdLst>
                  <a:gd name="T0" fmla="*/ 113 w 113"/>
                  <a:gd name="T1" fmla="*/ 56 h 113"/>
                  <a:gd name="T2" fmla="*/ 113 w 113"/>
                  <a:gd name="T3" fmla="*/ 67 h 113"/>
                  <a:gd name="T4" fmla="*/ 108 w 113"/>
                  <a:gd name="T5" fmla="*/ 78 h 113"/>
                  <a:gd name="T6" fmla="*/ 102 w 113"/>
                  <a:gd name="T7" fmla="*/ 86 h 113"/>
                  <a:gd name="T8" fmla="*/ 97 w 113"/>
                  <a:gd name="T9" fmla="*/ 94 h 113"/>
                  <a:gd name="T10" fmla="*/ 89 w 113"/>
                  <a:gd name="T11" fmla="*/ 102 h 113"/>
                  <a:gd name="T12" fmla="*/ 78 w 113"/>
                  <a:gd name="T13" fmla="*/ 107 h 113"/>
                  <a:gd name="T14" fmla="*/ 67 w 113"/>
                  <a:gd name="T15" fmla="*/ 110 h 113"/>
                  <a:gd name="T16" fmla="*/ 57 w 113"/>
                  <a:gd name="T17" fmla="*/ 113 h 113"/>
                  <a:gd name="T18" fmla="*/ 46 w 113"/>
                  <a:gd name="T19" fmla="*/ 110 h 113"/>
                  <a:gd name="T20" fmla="*/ 35 w 113"/>
                  <a:gd name="T21" fmla="*/ 107 h 113"/>
                  <a:gd name="T22" fmla="*/ 24 w 113"/>
                  <a:gd name="T23" fmla="*/ 102 h 113"/>
                  <a:gd name="T24" fmla="*/ 16 w 113"/>
                  <a:gd name="T25" fmla="*/ 94 h 113"/>
                  <a:gd name="T26" fmla="*/ 11 w 113"/>
                  <a:gd name="T27" fmla="*/ 86 h 113"/>
                  <a:gd name="T28" fmla="*/ 6 w 113"/>
                  <a:gd name="T29" fmla="*/ 78 h 113"/>
                  <a:gd name="T30" fmla="*/ 3 w 113"/>
                  <a:gd name="T31" fmla="*/ 67 h 113"/>
                  <a:gd name="T32" fmla="*/ 0 w 113"/>
                  <a:gd name="T33" fmla="*/ 56 h 113"/>
                  <a:gd name="T34" fmla="*/ 3 w 113"/>
                  <a:gd name="T35" fmla="*/ 43 h 113"/>
                  <a:gd name="T36" fmla="*/ 6 w 113"/>
                  <a:gd name="T37" fmla="*/ 35 h 113"/>
                  <a:gd name="T38" fmla="*/ 11 w 113"/>
                  <a:gd name="T39" fmla="*/ 24 h 113"/>
                  <a:gd name="T40" fmla="*/ 16 w 113"/>
                  <a:gd name="T41" fmla="*/ 16 h 113"/>
                  <a:gd name="T42" fmla="*/ 24 w 113"/>
                  <a:gd name="T43" fmla="*/ 8 h 113"/>
                  <a:gd name="T44" fmla="*/ 35 w 113"/>
                  <a:gd name="T45" fmla="*/ 5 h 113"/>
                  <a:gd name="T46" fmla="*/ 46 w 113"/>
                  <a:gd name="T47" fmla="*/ 0 h 113"/>
                  <a:gd name="T48" fmla="*/ 57 w 113"/>
                  <a:gd name="T49" fmla="*/ 0 h 113"/>
                  <a:gd name="T50" fmla="*/ 67 w 113"/>
                  <a:gd name="T51" fmla="*/ 0 h 113"/>
                  <a:gd name="T52" fmla="*/ 78 w 113"/>
                  <a:gd name="T53" fmla="*/ 5 h 113"/>
                  <a:gd name="T54" fmla="*/ 89 w 113"/>
                  <a:gd name="T55" fmla="*/ 8 h 113"/>
                  <a:gd name="T56" fmla="*/ 97 w 113"/>
                  <a:gd name="T57" fmla="*/ 16 h 113"/>
                  <a:gd name="T58" fmla="*/ 102 w 113"/>
                  <a:gd name="T59" fmla="*/ 24 h 113"/>
                  <a:gd name="T60" fmla="*/ 108 w 113"/>
                  <a:gd name="T61" fmla="*/ 35 h 113"/>
                  <a:gd name="T62" fmla="*/ 113 w 113"/>
                  <a:gd name="T63" fmla="*/ 43 h 113"/>
                  <a:gd name="T64" fmla="*/ 113 w 113"/>
                  <a:gd name="T6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113" y="56"/>
                    </a:moveTo>
                    <a:lnTo>
                      <a:pt x="113" y="67"/>
                    </a:lnTo>
                    <a:lnTo>
                      <a:pt x="108" y="78"/>
                    </a:lnTo>
                    <a:lnTo>
                      <a:pt x="102" y="86"/>
                    </a:lnTo>
                    <a:lnTo>
                      <a:pt x="97" y="94"/>
                    </a:lnTo>
                    <a:lnTo>
                      <a:pt x="89" y="102"/>
                    </a:lnTo>
                    <a:lnTo>
                      <a:pt x="78" y="107"/>
                    </a:lnTo>
                    <a:lnTo>
                      <a:pt x="67" y="110"/>
                    </a:lnTo>
                    <a:lnTo>
                      <a:pt x="57" y="113"/>
                    </a:lnTo>
                    <a:lnTo>
                      <a:pt x="46" y="110"/>
                    </a:lnTo>
                    <a:lnTo>
                      <a:pt x="35" y="107"/>
                    </a:lnTo>
                    <a:lnTo>
                      <a:pt x="24" y="102"/>
                    </a:lnTo>
                    <a:lnTo>
                      <a:pt x="16" y="94"/>
                    </a:lnTo>
                    <a:lnTo>
                      <a:pt x="11" y="86"/>
                    </a:lnTo>
                    <a:lnTo>
                      <a:pt x="6" y="78"/>
                    </a:lnTo>
                    <a:lnTo>
                      <a:pt x="3" y="67"/>
                    </a:lnTo>
                    <a:lnTo>
                      <a:pt x="0" y="56"/>
                    </a:lnTo>
                    <a:lnTo>
                      <a:pt x="3" y="43"/>
                    </a:lnTo>
                    <a:lnTo>
                      <a:pt x="6" y="35"/>
                    </a:lnTo>
                    <a:lnTo>
                      <a:pt x="11" y="24"/>
                    </a:lnTo>
                    <a:lnTo>
                      <a:pt x="16" y="16"/>
                    </a:lnTo>
                    <a:lnTo>
                      <a:pt x="24" y="8"/>
                    </a:lnTo>
                    <a:lnTo>
                      <a:pt x="35" y="5"/>
                    </a:lnTo>
                    <a:lnTo>
                      <a:pt x="46" y="0"/>
                    </a:lnTo>
                    <a:lnTo>
                      <a:pt x="57" y="0"/>
                    </a:lnTo>
                    <a:lnTo>
                      <a:pt x="67" y="0"/>
                    </a:lnTo>
                    <a:lnTo>
                      <a:pt x="78" y="5"/>
                    </a:lnTo>
                    <a:lnTo>
                      <a:pt x="89" y="8"/>
                    </a:lnTo>
                    <a:lnTo>
                      <a:pt x="97" y="16"/>
                    </a:lnTo>
                    <a:lnTo>
                      <a:pt x="102" y="24"/>
                    </a:lnTo>
                    <a:lnTo>
                      <a:pt x="108" y="35"/>
                    </a:lnTo>
                    <a:lnTo>
                      <a:pt x="113" y="43"/>
                    </a:lnTo>
                    <a:lnTo>
                      <a:pt x="113" y="56"/>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4" name="Freeform 83">
                <a:extLst>
                  <a:ext uri="{FF2B5EF4-FFF2-40B4-BE49-F238E27FC236}">
                    <a16:creationId xmlns:a16="http://schemas.microsoft.com/office/drawing/2014/main" id="{0C80CF90-692F-C1C9-4936-7427227C8468}"/>
                  </a:ext>
                </a:extLst>
              </p:cNvPr>
              <p:cNvSpPr>
                <a:spLocks/>
              </p:cNvSpPr>
              <p:nvPr/>
            </p:nvSpPr>
            <p:spPr bwMode="auto">
              <a:xfrm>
                <a:off x="5364845" y="2556869"/>
                <a:ext cx="185866" cy="177031"/>
              </a:xfrm>
              <a:custGeom>
                <a:avLst/>
                <a:gdLst>
                  <a:gd name="T0" fmla="*/ 113 w 113"/>
                  <a:gd name="T1" fmla="*/ 54 h 112"/>
                  <a:gd name="T2" fmla="*/ 113 w 113"/>
                  <a:gd name="T3" fmla="*/ 67 h 112"/>
                  <a:gd name="T4" fmla="*/ 108 w 113"/>
                  <a:gd name="T5" fmla="*/ 78 h 112"/>
                  <a:gd name="T6" fmla="*/ 102 w 113"/>
                  <a:gd name="T7" fmla="*/ 86 h 112"/>
                  <a:gd name="T8" fmla="*/ 97 w 113"/>
                  <a:gd name="T9" fmla="*/ 94 h 112"/>
                  <a:gd name="T10" fmla="*/ 89 w 113"/>
                  <a:gd name="T11" fmla="*/ 102 h 112"/>
                  <a:gd name="T12" fmla="*/ 78 w 113"/>
                  <a:gd name="T13" fmla="*/ 107 h 112"/>
                  <a:gd name="T14" fmla="*/ 67 w 113"/>
                  <a:gd name="T15" fmla="*/ 110 h 112"/>
                  <a:gd name="T16" fmla="*/ 57 w 113"/>
                  <a:gd name="T17" fmla="*/ 112 h 112"/>
                  <a:gd name="T18" fmla="*/ 46 w 113"/>
                  <a:gd name="T19" fmla="*/ 110 h 112"/>
                  <a:gd name="T20" fmla="*/ 35 w 113"/>
                  <a:gd name="T21" fmla="*/ 107 h 112"/>
                  <a:gd name="T22" fmla="*/ 24 w 113"/>
                  <a:gd name="T23" fmla="*/ 102 h 112"/>
                  <a:gd name="T24" fmla="*/ 16 w 113"/>
                  <a:gd name="T25" fmla="*/ 94 h 112"/>
                  <a:gd name="T26" fmla="*/ 11 w 113"/>
                  <a:gd name="T27" fmla="*/ 86 h 112"/>
                  <a:gd name="T28" fmla="*/ 6 w 113"/>
                  <a:gd name="T29" fmla="*/ 78 h 112"/>
                  <a:gd name="T30" fmla="*/ 3 w 113"/>
                  <a:gd name="T31" fmla="*/ 67 h 112"/>
                  <a:gd name="T32" fmla="*/ 0 w 113"/>
                  <a:gd name="T33" fmla="*/ 54 h 112"/>
                  <a:gd name="T34" fmla="*/ 3 w 113"/>
                  <a:gd name="T35" fmla="*/ 43 h 112"/>
                  <a:gd name="T36" fmla="*/ 6 w 113"/>
                  <a:gd name="T37" fmla="*/ 32 h 112"/>
                  <a:gd name="T38" fmla="*/ 11 w 113"/>
                  <a:gd name="T39" fmla="*/ 24 h 112"/>
                  <a:gd name="T40" fmla="*/ 16 w 113"/>
                  <a:gd name="T41" fmla="*/ 16 h 112"/>
                  <a:gd name="T42" fmla="*/ 24 w 113"/>
                  <a:gd name="T43" fmla="*/ 8 h 112"/>
                  <a:gd name="T44" fmla="*/ 35 w 113"/>
                  <a:gd name="T45" fmla="*/ 3 h 112"/>
                  <a:gd name="T46" fmla="*/ 46 w 113"/>
                  <a:gd name="T47" fmla="*/ 0 h 112"/>
                  <a:gd name="T48" fmla="*/ 57 w 113"/>
                  <a:gd name="T49" fmla="*/ 0 h 112"/>
                  <a:gd name="T50" fmla="*/ 67 w 113"/>
                  <a:gd name="T51" fmla="*/ 0 h 112"/>
                  <a:gd name="T52" fmla="*/ 78 w 113"/>
                  <a:gd name="T53" fmla="*/ 3 h 112"/>
                  <a:gd name="T54" fmla="*/ 89 w 113"/>
                  <a:gd name="T55" fmla="*/ 8 h 112"/>
                  <a:gd name="T56" fmla="*/ 97 w 113"/>
                  <a:gd name="T57" fmla="*/ 16 h 112"/>
                  <a:gd name="T58" fmla="*/ 102 w 113"/>
                  <a:gd name="T59" fmla="*/ 24 h 112"/>
                  <a:gd name="T60" fmla="*/ 108 w 113"/>
                  <a:gd name="T61" fmla="*/ 32 h 112"/>
                  <a:gd name="T62" fmla="*/ 113 w 113"/>
                  <a:gd name="T63" fmla="*/ 43 h 112"/>
                  <a:gd name="T64" fmla="*/ 113 w 113"/>
                  <a:gd name="T65"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4"/>
                    </a:moveTo>
                    <a:lnTo>
                      <a:pt x="113" y="67"/>
                    </a:lnTo>
                    <a:lnTo>
                      <a:pt x="108" y="78"/>
                    </a:lnTo>
                    <a:lnTo>
                      <a:pt x="102" y="86"/>
                    </a:lnTo>
                    <a:lnTo>
                      <a:pt x="97" y="94"/>
                    </a:lnTo>
                    <a:lnTo>
                      <a:pt x="89" y="102"/>
                    </a:lnTo>
                    <a:lnTo>
                      <a:pt x="78" y="107"/>
                    </a:lnTo>
                    <a:lnTo>
                      <a:pt x="67" y="110"/>
                    </a:lnTo>
                    <a:lnTo>
                      <a:pt x="57" y="112"/>
                    </a:lnTo>
                    <a:lnTo>
                      <a:pt x="46" y="110"/>
                    </a:lnTo>
                    <a:lnTo>
                      <a:pt x="35" y="107"/>
                    </a:lnTo>
                    <a:lnTo>
                      <a:pt x="24" y="102"/>
                    </a:lnTo>
                    <a:lnTo>
                      <a:pt x="16" y="94"/>
                    </a:lnTo>
                    <a:lnTo>
                      <a:pt x="11" y="86"/>
                    </a:lnTo>
                    <a:lnTo>
                      <a:pt x="6" y="78"/>
                    </a:lnTo>
                    <a:lnTo>
                      <a:pt x="3" y="67"/>
                    </a:lnTo>
                    <a:lnTo>
                      <a:pt x="0" y="54"/>
                    </a:lnTo>
                    <a:lnTo>
                      <a:pt x="3" y="43"/>
                    </a:lnTo>
                    <a:lnTo>
                      <a:pt x="6" y="32"/>
                    </a:lnTo>
                    <a:lnTo>
                      <a:pt x="11" y="24"/>
                    </a:lnTo>
                    <a:lnTo>
                      <a:pt x="16" y="16"/>
                    </a:lnTo>
                    <a:lnTo>
                      <a:pt x="24" y="8"/>
                    </a:lnTo>
                    <a:lnTo>
                      <a:pt x="35" y="3"/>
                    </a:lnTo>
                    <a:lnTo>
                      <a:pt x="46" y="0"/>
                    </a:lnTo>
                    <a:lnTo>
                      <a:pt x="57" y="0"/>
                    </a:lnTo>
                    <a:lnTo>
                      <a:pt x="67" y="0"/>
                    </a:lnTo>
                    <a:lnTo>
                      <a:pt x="78" y="3"/>
                    </a:lnTo>
                    <a:lnTo>
                      <a:pt x="89" y="8"/>
                    </a:lnTo>
                    <a:lnTo>
                      <a:pt x="97" y="16"/>
                    </a:lnTo>
                    <a:lnTo>
                      <a:pt x="102" y="24"/>
                    </a:lnTo>
                    <a:lnTo>
                      <a:pt x="108" y="32"/>
                    </a:lnTo>
                    <a:lnTo>
                      <a:pt x="113" y="43"/>
                    </a:lnTo>
                    <a:lnTo>
                      <a:pt x="113" y="54"/>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75" name="Freeform 85">
                <a:extLst>
                  <a:ext uri="{FF2B5EF4-FFF2-40B4-BE49-F238E27FC236}">
                    <a16:creationId xmlns:a16="http://schemas.microsoft.com/office/drawing/2014/main" id="{30E463EF-F3F2-5C45-9AE3-750123B257D8}"/>
                  </a:ext>
                </a:extLst>
              </p:cNvPr>
              <p:cNvSpPr>
                <a:spLocks/>
              </p:cNvSpPr>
              <p:nvPr/>
            </p:nvSpPr>
            <p:spPr bwMode="auto">
              <a:xfrm>
                <a:off x="4639093" y="2016927"/>
                <a:ext cx="177013" cy="177031"/>
              </a:xfrm>
              <a:custGeom>
                <a:avLst/>
                <a:gdLst>
                  <a:gd name="T0" fmla="*/ 113 w 113"/>
                  <a:gd name="T1" fmla="*/ 56 h 112"/>
                  <a:gd name="T2" fmla="*/ 113 w 113"/>
                  <a:gd name="T3" fmla="*/ 67 h 112"/>
                  <a:gd name="T4" fmla="*/ 107 w 113"/>
                  <a:gd name="T5" fmla="*/ 77 h 112"/>
                  <a:gd name="T6" fmla="*/ 102 w 113"/>
                  <a:gd name="T7" fmla="*/ 88 h 112"/>
                  <a:gd name="T8" fmla="*/ 97 w 113"/>
                  <a:gd name="T9" fmla="*/ 96 h 112"/>
                  <a:gd name="T10" fmla="*/ 89 w 113"/>
                  <a:gd name="T11" fmla="*/ 101 h 112"/>
                  <a:gd name="T12" fmla="*/ 78 w 113"/>
                  <a:gd name="T13" fmla="*/ 107 h 112"/>
                  <a:gd name="T14" fmla="*/ 67 w 113"/>
                  <a:gd name="T15" fmla="*/ 112 h 112"/>
                  <a:gd name="T16" fmla="*/ 57 w 113"/>
                  <a:gd name="T17" fmla="*/ 112 h 112"/>
                  <a:gd name="T18" fmla="*/ 46 w 113"/>
                  <a:gd name="T19" fmla="*/ 112 h 112"/>
                  <a:gd name="T20" fmla="*/ 35 w 113"/>
                  <a:gd name="T21" fmla="*/ 107 h 112"/>
                  <a:gd name="T22" fmla="*/ 24 w 113"/>
                  <a:gd name="T23" fmla="*/ 101 h 112"/>
                  <a:gd name="T24" fmla="*/ 16 w 113"/>
                  <a:gd name="T25" fmla="*/ 96 h 112"/>
                  <a:gd name="T26" fmla="*/ 11 w 113"/>
                  <a:gd name="T27" fmla="*/ 88 h 112"/>
                  <a:gd name="T28" fmla="*/ 6 w 113"/>
                  <a:gd name="T29" fmla="*/ 77 h 112"/>
                  <a:gd name="T30" fmla="*/ 3 w 113"/>
                  <a:gd name="T31" fmla="*/ 67 h 112"/>
                  <a:gd name="T32" fmla="*/ 0 w 113"/>
                  <a:gd name="T33" fmla="*/ 56 h 112"/>
                  <a:gd name="T34" fmla="*/ 3 w 113"/>
                  <a:gd name="T35" fmla="*/ 45 h 112"/>
                  <a:gd name="T36" fmla="*/ 6 w 113"/>
                  <a:gd name="T37" fmla="*/ 34 h 112"/>
                  <a:gd name="T38" fmla="*/ 11 w 113"/>
                  <a:gd name="T39" fmla="*/ 24 h 112"/>
                  <a:gd name="T40" fmla="*/ 16 w 113"/>
                  <a:gd name="T41" fmla="*/ 16 h 112"/>
                  <a:gd name="T42" fmla="*/ 24 w 113"/>
                  <a:gd name="T43" fmla="*/ 10 h 112"/>
                  <a:gd name="T44" fmla="*/ 35 w 113"/>
                  <a:gd name="T45" fmla="*/ 5 h 112"/>
                  <a:gd name="T46" fmla="*/ 46 w 113"/>
                  <a:gd name="T47" fmla="*/ 2 h 112"/>
                  <a:gd name="T48" fmla="*/ 57 w 113"/>
                  <a:gd name="T49" fmla="*/ 0 h 112"/>
                  <a:gd name="T50" fmla="*/ 67 w 113"/>
                  <a:gd name="T51" fmla="*/ 2 h 112"/>
                  <a:gd name="T52" fmla="*/ 78 w 113"/>
                  <a:gd name="T53" fmla="*/ 5 h 112"/>
                  <a:gd name="T54" fmla="*/ 89 w 113"/>
                  <a:gd name="T55" fmla="*/ 10 h 112"/>
                  <a:gd name="T56" fmla="*/ 97 w 113"/>
                  <a:gd name="T57" fmla="*/ 16 h 112"/>
                  <a:gd name="T58" fmla="*/ 102 w 113"/>
                  <a:gd name="T59" fmla="*/ 24 h 112"/>
                  <a:gd name="T60" fmla="*/ 107 w 113"/>
                  <a:gd name="T61" fmla="*/ 34 h 112"/>
                  <a:gd name="T62" fmla="*/ 113 w 113"/>
                  <a:gd name="T63" fmla="*/ 45 h 112"/>
                  <a:gd name="T64" fmla="*/ 113 w 113"/>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6"/>
                    </a:moveTo>
                    <a:lnTo>
                      <a:pt x="113" y="67"/>
                    </a:lnTo>
                    <a:lnTo>
                      <a:pt x="107" y="77"/>
                    </a:lnTo>
                    <a:lnTo>
                      <a:pt x="102" y="88"/>
                    </a:lnTo>
                    <a:lnTo>
                      <a:pt x="97" y="96"/>
                    </a:lnTo>
                    <a:lnTo>
                      <a:pt x="89" y="101"/>
                    </a:lnTo>
                    <a:lnTo>
                      <a:pt x="78" y="107"/>
                    </a:lnTo>
                    <a:lnTo>
                      <a:pt x="67" y="112"/>
                    </a:lnTo>
                    <a:lnTo>
                      <a:pt x="57" y="112"/>
                    </a:lnTo>
                    <a:lnTo>
                      <a:pt x="46" y="112"/>
                    </a:lnTo>
                    <a:lnTo>
                      <a:pt x="35" y="107"/>
                    </a:lnTo>
                    <a:lnTo>
                      <a:pt x="24" y="101"/>
                    </a:lnTo>
                    <a:lnTo>
                      <a:pt x="16" y="96"/>
                    </a:lnTo>
                    <a:lnTo>
                      <a:pt x="11" y="88"/>
                    </a:lnTo>
                    <a:lnTo>
                      <a:pt x="6" y="77"/>
                    </a:lnTo>
                    <a:lnTo>
                      <a:pt x="3" y="67"/>
                    </a:lnTo>
                    <a:lnTo>
                      <a:pt x="0" y="56"/>
                    </a:lnTo>
                    <a:lnTo>
                      <a:pt x="3" y="45"/>
                    </a:lnTo>
                    <a:lnTo>
                      <a:pt x="6" y="34"/>
                    </a:lnTo>
                    <a:lnTo>
                      <a:pt x="11" y="24"/>
                    </a:lnTo>
                    <a:lnTo>
                      <a:pt x="16" y="16"/>
                    </a:lnTo>
                    <a:lnTo>
                      <a:pt x="24" y="10"/>
                    </a:lnTo>
                    <a:lnTo>
                      <a:pt x="35" y="5"/>
                    </a:lnTo>
                    <a:lnTo>
                      <a:pt x="46" y="2"/>
                    </a:lnTo>
                    <a:lnTo>
                      <a:pt x="57" y="0"/>
                    </a:lnTo>
                    <a:lnTo>
                      <a:pt x="67" y="2"/>
                    </a:lnTo>
                    <a:lnTo>
                      <a:pt x="78" y="5"/>
                    </a:lnTo>
                    <a:lnTo>
                      <a:pt x="89" y="10"/>
                    </a:lnTo>
                    <a:lnTo>
                      <a:pt x="97" y="16"/>
                    </a:lnTo>
                    <a:lnTo>
                      <a:pt x="102" y="24"/>
                    </a:lnTo>
                    <a:lnTo>
                      <a:pt x="107" y="34"/>
                    </a:lnTo>
                    <a:lnTo>
                      <a:pt x="113" y="45"/>
                    </a:lnTo>
                    <a:lnTo>
                      <a:pt x="113" y="56"/>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587" name="Group 5">
              <a:extLst>
                <a:ext uri="{FF2B5EF4-FFF2-40B4-BE49-F238E27FC236}">
                  <a16:creationId xmlns:a16="http://schemas.microsoft.com/office/drawing/2014/main" id="{D673AED7-7777-E1A1-4369-A52DB3E77069}"/>
                </a:ext>
              </a:extLst>
            </p:cNvPr>
            <p:cNvGrpSpPr>
              <a:grpSpLocks noChangeAspect="1"/>
            </p:cNvGrpSpPr>
            <p:nvPr/>
          </p:nvGrpSpPr>
          <p:grpSpPr bwMode="auto">
            <a:xfrm rot="3881841">
              <a:off x="798140" y="1435838"/>
              <a:ext cx="142606" cy="131344"/>
              <a:chOff x="2303463" y="1354138"/>
              <a:chExt cx="4546600" cy="4149725"/>
            </a:xfrm>
          </p:grpSpPr>
          <p:sp>
            <p:nvSpPr>
              <p:cNvPr id="664" name="Freeform 6">
                <a:extLst>
                  <a:ext uri="{FF2B5EF4-FFF2-40B4-BE49-F238E27FC236}">
                    <a16:creationId xmlns:a16="http://schemas.microsoft.com/office/drawing/2014/main" id="{1971CAA1-79CD-ABB1-1496-E15CB75A7D6C}"/>
                  </a:ext>
                </a:extLst>
              </p:cNvPr>
              <p:cNvSpPr>
                <a:spLocks/>
              </p:cNvSpPr>
              <p:nvPr/>
            </p:nvSpPr>
            <p:spPr bwMode="auto">
              <a:xfrm>
                <a:off x="2305603" y="1353167"/>
                <a:ext cx="4547747" cy="4147431"/>
              </a:xfrm>
              <a:custGeom>
                <a:avLst/>
                <a:gdLst>
                  <a:gd name="T0" fmla="*/ 645 w 2864"/>
                  <a:gd name="T1" fmla="*/ 337 h 2614"/>
                  <a:gd name="T2" fmla="*/ 517 w 2864"/>
                  <a:gd name="T3" fmla="*/ 487 h 2614"/>
                  <a:gd name="T4" fmla="*/ 412 w 2864"/>
                  <a:gd name="T5" fmla="*/ 549 h 2614"/>
                  <a:gd name="T6" fmla="*/ 185 w 2864"/>
                  <a:gd name="T7" fmla="*/ 664 h 2614"/>
                  <a:gd name="T8" fmla="*/ 56 w 2864"/>
                  <a:gd name="T9" fmla="*/ 787 h 2614"/>
                  <a:gd name="T10" fmla="*/ 11 w 2864"/>
                  <a:gd name="T11" fmla="*/ 878 h 2614"/>
                  <a:gd name="T12" fmla="*/ 0 w 2864"/>
                  <a:gd name="T13" fmla="*/ 1033 h 2614"/>
                  <a:gd name="T14" fmla="*/ 27 w 2864"/>
                  <a:gd name="T15" fmla="*/ 1223 h 2614"/>
                  <a:gd name="T16" fmla="*/ 96 w 2864"/>
                  <a:gd name="T17" fmla="*/ 1391 h 2614"/>
                  <a:gd name="T18" fmla="*/ 166 w 2864"/>
                  <a:gd name="T19" fmla="*/ 1458 h 2614"/>
                  <a:gd name="T20" fmla="*/ 195 w 2864"/>
                  <a:gd name="T21" fmla="*/ 1509 h 2614"/>
                  <a:gd name="T22" fmla="*/ 185 w 2864"/>
                  <a:gd name="T23" fmla="*/ 1587 h 2614"/>
                  <a:gd name="T24" fmla="*/ 104 w 2864"/>
                  <a:gd name="T25" fmla="*/ 1771 h 2614"/>
                  <a:gd name="T26" fmla="*/ 78 w 2864"/>
                  <a:gd name="T27" fmla="*/ 1892 h 2614"/>
                  <a:gd name="T28" fmla="*/ 96 w 2864"/>
                  <a:gd name="T29" fmla="*/ 1969 h 2614"/>
                  <a:gd name="T30" fmla="*/ 201 w 2864"/>
                  <a:gd name="T31" fmla="*/ 2100 h 2614"/>
                  <a:gd name="T32" fmla="*/ 294 w 2864"/>
                  <a:gd name="T33" fmla="*/ 2172 h 2614"/>
                  <a:gd name="T34" fmla="*/ 442 w 2864"/>
                  <a:gd name="T35" fmla="*/ 2213 h 2614"/>
                  <a:gd name="T36" fmla="*/ 765 w 2864"/>
                  <a:gd name="T37" fmla="*/ 2269 h 2614"/>
                  <a:gd name="T38" fmla="*/ 907 w 2864"/>
                  <a:gd name="T39" fmla="*/ 2325 h 2614"/>
                  <a:gd name="T40" fmla="*/ 1124 w 2864"/>
                  <a:gd name="T41" fmla="*/ 2485 h 2614"/>
                  <a:gd name="T42" fmla="*/ 1266 w 2864"/>
                  <a:gd name="T43" fmla="*/ 2574 h 2614"/>
                  <a:gd name="T44" fmla="*/ 1408 w 2864"/>
                  <a:gd name="T45" fmla="*/ 2611 h 2614"/>
                  <a:gd name="T46" fmla="*/ 1563 w 2864"/>
                  <a:gd name="T47" fmla="*/ 2592 h 2614"/>
                  <a:gd name="T48" fmla="*/ 1723 w 2864"/>
                  <a:gd name="T49" fmla="*/ 2493 h 2614"/>
                  <a:gd name="T50" fmla="*/ 1857 w 2864"/>
                  <a:gd name="T51" fmla="*/ 2411 h 2614"/>
                  <a:gd name="T52" fmla="*/ 1967 w 2864"/>
                  <a:gd name="T53" fmla="*/ 2373 h 2614"/>
                  <a:gd name="T54" fmla="*/ 2101 w 2864"/>
                  <a:gd name="T55" fmla="*/ 2376 h 2614"/>
                  <a:gd name="T56" fmla="*/ 2261 w 2864"/>
                  <a:gd name="T57" fmla="*/ 2389 h 2614"/>
                  <a:gd name="T58" fmla="*/ 2414 w 2864"/>
                  <a:gd name="T59" fmla="*/ 2373 h 2614"/>
                  <a:gd name="T60" fmla="*/ 2553 w 2864"/>
                  <a:gd name="T61" fmla="*/ 2325 h 2614"/>
                  <a:gd name="T62" fmla="*/ 2649 w 2864"/>
                  <a:gd name="T63" fmla="*/ 2245 h 2614"/>
                  <a:gd name="T64" fmla="*/ 2684 w 2864"/>
                  <a:gd name="T65" fmla="*/ 2124 h 2614"/>
                  <a:gd name="T66" fmla="*/ 2649 w 2864"/>
                  <a:gd name="T67" fmla="*/ 2036 h 2614"/>
                  <a:gd name="T68" fmla="*/ 2572 w 2864"/>
                  <a:gd name="T69" fmla="*/ 1900 h 2614"/>
                  <a:gd name="T70" fmla="*/ 2556 w 2864"/>
                  <a:gd name="T71" fmla="*/ 1827 h 2614"/>
                  <a:gd name="T72" fmla="*/ 2599 w 2864"/>
                  <a:gd name="T73" fmla="*/ 1755 h 2614"/>
                  <a:gd name="T74" fmla="*/ 2724 w 2864"/>
                  <a:gd name="T75" fmla="*/ 1624 h 2614"/>
                  <a:gd name="T76" fmla="*/ 2813 w 2864"/>
                  <a:gd name="T77" fmla="*/ 1493 h 2614"/>
                  <a:gd name="T78" fmla="*/ 2861 w 2864"/>
                  <a:gd name="T79" fmla="*/ 1343 h 2614"/>
                  <a:gd name="T80" fmla="*/ 2847 w 2864"/>
                  <a:gd name="T81" fmla="*/ 1217 h 2614"/>
                  <a:gd name="T82" fmla="*/ 2805 w 2864"/>
                  <a:gd name="T83" fmla="*/ 1153 h 2614"/>
                  <a:gd name="T84" fmla="*/ 2703 w 2864"/>
                  <a:gd name="T85" fmla="*/ 1052 h 2614"/>
                  <a:gd name="T86" fmla="*/ 2625 w 2864"/>
                  <a:gd name="T87" fmla="*/ 931 h 2614"/>
                  <a:gd name="T88" fmla="*/ 2591 w 2864"/>
                  <a:gd name="T89" fmla="*/ 806 h 2614"/>
                  <a:gd name="T90" fmla="*/ 2604 w 2864"/>
                  <a:gd name="T91" fmla="*/ 682 h 2614"/>
                  <a:gd name="T92" fmla="*/ 2649 w 2864"/>
                  <a:gd name="T93" fmla="*/ 551 h 2614"/>
                  <a:gd name="T94" fmla="*/ 2671 w 2864"/>
                  <a:gd name="T95" fmla="*/ 412 h 2614"/>
                  <a:gd name="T96" fmla="*/ 2660 w 2864"/>
                  <a:gd name="T97" fmla="*/ 287 h 2614"/>
                  <a:gd name="T98" fmla="*/ 2612 w 2864"/>
                  <a:gd name="T99" fmla="*/ 193 h 2614"/>
                  <a:gd name="T100" fmla="*/ 2548 w 2864"/>
                  <a:gd name="T101" fmla="*/ 166 h 2614"/>
                  <a:gd name="T102" fmla="*/ 2441 w 2864"/>
                  <a:gd name="T103" fmla="*/ 190 h 2614"/>
                  <a:gd name="T104" fmla="*/ 2253 w 2864"/>
                  <a:gd name="T105" fmla="*/ 276 h 2614"/>
                  <a:gd name="T106" fmla="*/ 2128 w 2864"/>
                  <a:gd name="T107" fmla="*/ 295 h 2614"/>
                  <a:gd name="T108" fmla="*/ 2010 w 2864"/>
                  <a:gd name="T109" fmla="*/ 254 h 2614"/>
                  <a:gd name="T110" fmla="*/ 1691 w 2864"/>
                  <a:gd name="T111" fmla="*/ 94 h 2614"/>
                  <a:gd name="T112" fmla="*/ 1531 w 2864"/>
                  <a:gd name="T113" fmla="*/ 40 h 2614"/>
                  <a:gd name="T114" fmla="*/ 1274 w 2864"/>
                  <a:gd name="T115" fmla="*/ 3 h 2614"/>
                  <a:gd name="T116" fmla="*/ 1140 w 2864"/>
                  <a:gd name="T117" fmla="*/ 14 h 2614"/>
                  <a:gd name="T118" fmla="*/ 1033 w 2864"/>
                  <a:gd name="T119" fmla="*/ 73 h 2614"/>
                  <a:gd name="T120" fmla="*/ 918 w 2864"/>
                  <a:gd name="T12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4" h="2614">
                    <a:moveTo>
                      <a:pt x="698" y="287"/>
                    </a:moveTo>
                    <a:lnTo>
                      <a:pt x="685" y="295"/>
                    </a:lnTo>
                    <a:lnTo>
                      <a:pt x="672" y="308"/>
                    </a:lnTo>
                    <a:lnTo>
                      <a:pt x="645" y="337"/>
                    </a:lnTo>
                    <a:lnTo>
                      <a:pt x="589" y="410"/>
                    </a:lnTo>
                    <a:lnTo>
                      <a:pt x="554" y="450"/>
                    </a:lnTo>
                    <a:lnTo>
                      <a:pt x="535" y="468"/>
                    </a:lnTo>
                    <a:lnTo>
                      <a:pt x="517" y="487"/>
                    </a:lnTo>
                    <a:lnTo>
                      <a:pt x="492" y="506"/>
                    </a:lnTo>
                    <a:lnTo>
                      <a:pt x="468" y="522"/>
                    </a:lnTo>
                    <a:lnTo>
                      <a:pt x="442" y="535"/>
                    </a:lnTo>
                    <a:lnTo>
                      <a:pt x="412" y="549"/>
                    </a:lnTo>
                    <a:lnTo>
                      <a:pt x="351" y="570"/>
                    </a:lnTo>
                    <a:lnTo>
                      <a:pt x="292" y="597"/>
                    </a:lnTo>
                    <a:lnTo>
                      <a:pt x="236" y="629"/>
                    </a:lnTo>
                    <a:lnTo>
                      <a:pt x="185" y="664"/>
                    </a:lnTo>
                    <a:lnTo>
                      <a:pt x="136" y="701"/>
                    </a:lnTo>
                    <a:lnTo>
                      <a:pt x="94" y="741"/>
                    </a:lnTo>
                    <a:lnTo>
                      <a:pt x="72" y="765"/>
                    </a:lnTo>
                    <a:lnTo>
                      <a:pt x="56" y="787"/>
                    </a:lnTo>
                    <a:lnTo>
                      <a:pt x="40" y="811"/>
                    </a:lnTo>
                    <a:lnTo>
                      <a:pt x="24" y="832"/>
                    </a:lnTo>
                    <a:lnTo>
                      <a:pt x="16" y="854"/>
                    </a:lnTo>
                    <a:lnTo>
                      <a:pt x="11" y="878"/>
                    </a:lnTo>
                    <a:lnTo>
                      <a:pt x="5" y="910"/>
                    </a:lnTo>
                    <a:lnTo>
                      <a:pt x="3" y="947"/>
                    </a:lnTo>
                    <a:lnTo>
                      <a:pt x="0" y="987"/>
                    </a:lnTo>
                    <a:lnTo>
                      <a:pt x="0" y="1033"/>
                    </a:lnTo>
                    <a:lnTo>
                      <a:pt x="3" y="1078"/>
                    </a:lnTo>
                    <a:lnTo>
                      <a:pt x="8" y="1127"/>
                    </a:lnTo>
                    <a:lnTo>
                      <a:pt x="16" y="1175"/>
                    </a:lnTo>
                    <a:lnTo>
                      <a:pt x="27" y="1223"/>
                    </a:lnTo>
                    <a:lnTo>
                      <a:pt x="40" y="1271"/>
                    </a:lnTo>
                    <a:lnTo>
                      <a:pt x="56" y="1314"/>
                    </a:lnTo>
                    <a:lnTo>
                      <a:pt x="75" y="1354"/>
                    </a:lnTo>
                    <a:lnTo>
                      <a:pt x="96" y="1391"/>
                    </a:lnTo>
                    <a:lnTo>
                      <a:pt x="123" y="1421"/>
                    </a:lnTo>
                    <a:lnTo>
                      <a:pt x="136" y="1434"/>
                    </a:lnTo>
                    <a:lnTo>
                      <a:pt x="153" y="1445"/>
                    </a:lnTo>
                    <a:lnTo>
                      <a:pt x="166" y="1458"/>
                    </a:lnTo>
                    <a:lnTo>
                      <a:pt x="177" y="1469"/>
                    </a:lnTo>
                    <a:lnTo>
                      <a:pt x="185" y="1482"/>
                    </a:lnTo>
                    <a:lnTo>
                      <a:pt x="190" y="1496"/>
                    </a:lnTo>
                    <a:lnTo>
                      <a:pt x="195" y="1509"/>
                    </a:lnTo>
                    <a:lnTo>
                      <a:pt x="195" y="1522"/>
                    </a:lnTo>
                    <a:lnTo>
                      <a:pt x="195" y="1538"/>
                    </a:lnTo>
                    <a:lnTo>
                      <a:pt x="193" y="1555"/>
                    </a:lnTo>
                    <a:lnTo>
                      <a:pt x="185" y="1587"/>
                    </a:lnTo>
                    <a:lnTo>
                      <a:pt x="171" y="1621"/>
                    </a:lnTo>
                    <a:lnTo>
                      <a:pt x="139" y="1694"/>
                    </a:lnTo>
                    <a:lnTo>
                      <a:pt x="120" y="1731"/>
                    </a:lnTo>
                    <a:lnTo>
                      <a:pt x="104" y="1771"/>
                    </a:lnTo>
                    <a:lnTo>
                      <a:pt x="91" y="1811"/>
                    </a:lnTo>
                    <a:lnTo>
                      <a:pt x="80" y="1851"/>
                    </a:lnTo>
                    <a:lnTo>
                      <a:pt x="78" y="1870"/>
                    </a:lnTo>
                    <a:lnTo>
                      <a:pt x="78" y="1892"/>
                    </a:lnTo>
                    <a:lnTo>
                      <a:pt x="80" y="1910"/>
                    </a:lnTo>
                    <a:lnTo>
                      <a:pt x="83" y="1932"/>
                    </a:lnTo>
                    <a:lnTo>
                      <a:pt x="88" y="1950"/>
                    </a:lnTo>
                    <a:lnTo>
                      <a:pt x="96" y="1969"/>
                    </a:lnTo>
                    <a:lnTo>
                      <a:pt x="107" y="1991"/>
                    </a:lnTo>
                    <a:lnTo>
                      <a:pt x="120" y="2009"/>
                    </a:lnTo>
                    <a:lnTo>
                      <a:pt x="174" y="2076"/>
                    </a:lnTo>
                    <a:lnTo>
                      <a:pt x="201" y="2100"/>
                    </a:lnTo>
                    <a:lnTo>
                      <a:pt x="225" y="2124"/>
                    </a:lnTo>
                    <a:lnTo>
                      <a:pt x="249" y="2143"/>
                    </a:lnTo>
                    <a:lnTo>
                      <a:pt x="270" y="2159"/>
                    </a:lnTo>
                    <a:lnTo>
                      <a:pt x="294" y="2172"/>
                    </a:lnTo>
                    <a:lnTo>
                      <a:pt x="321" y="2183"/>
                    </a:lnTo>
                    <a:lnTo>
                      <a:pt x="348" y="2191"/>
                    </a:lnTo>
                    <a:lnTo>
                      <a:pt x="377" y="2199"/>
                    </a:lnTo>
                    <a:lnTo>
                      <a:pt x="442" y="2213"/>
                    </a:lnTo>
                    <a:lnTo>
                      <a:pt x="621" y="2237"/>
                    </a:lnTo>
                    <a:lnTo>
                      <a:pt x="674" y="2247"/>
                    </a:lnTo>
                    <a:lnTo>
                      <a:pt x="723" y="2255"/>
                    </a:lnTo>
                    <a:lnTo>
                      <a:pt x="765" y="2269"/>
                    </a:lnTo>
                    <a:lnTo>
                      <a:pt x="806" y="2279"/>
                    </a:lnTo>
                    <a:lnTo>
                      <a:pt x="843" y="2293"/>
                    </a:lnTo>
                    <a:lnTo>
                      <a:pt x="875" y="2309"/>
                    </a:lnTo>
                    <a:lnTo>
                      <a:pt x="907" y="2325"/>
                    </a:lnTo>
                    <a:lnTo>
                      <a:pt x="934" y="2341"/>
                    </a:lnTo>
                    <a:lnTo>
                      <a:pt x="988" y="2373"/>
                    </a:lnTo>
                    <a:lnTo>
                      <a:pt x="1033" y="2411"/>
                    </a:lnTo>
                    <a:lnTo>
                      <a:pt x="1124" y="2485"/>
                    </a:lnTo>
                    <a:lnTo>
                      <a:pt x="1175" y="2523"/>
                    </a:lnTo>
                    <a:lnTo>
                      <a:pt x="1204" y="2542"/>
                    </a:lnTo>
                    <a:lnTo>
                      <a:pt x="1234" y="2558"/>
                    </a:lnTo>
                    <a:lnTo>
                      <a:pt x="1266" y="2574"/>
                    </a:lnTo>
                    <a:lnTo>
                      <a:pt x="1301" y="2587"/>
                    </a:lnTo>
                    <a:lnTo>
                      <a:pt x="1335" y="2598"/>
                    </a:lnTo>
                    <a:lnTo>
                      <a:pt x="1370" y="2606"/>
                    </a:lnTo>
                    <a:lnTo>
                      <a:pt x="1408" y="2611"/>
                    </a:lnTo>
                    <a:lnTo>
                      <a:pt x="1445" y="2614"/>
                    </a:lnTo>
                    <a:lnTo>
                      <a:pt x="1483" y="2611"/>
                    </a:lnTo>
                    <a:lnTo>
                      <a:pt x="1523" y="2603"/>
                    </a:lnTo>
                    <a:lnTo>
                      <a:pt x="1563" y="2592"/>
                    </a:lnTo>
                    <a:lnTo>
                      <a:pt x="1603" y="2576"/>
                    </a:lnTo>
                    <a:lnTo>
                      <a:pt x="1643" y="2552"/>
                    </a:lnTo>
                    <a:lnTo>
                      <a:pt x="1683" y="2523"/>
                    </a:lnTo>
                    <a:lnTo>
                      <a:pt x="1723" y="2493"/>
                    </a:lnTo>
                    <a:lnTo>
                      <a:pt x="1758" y="2467"/>
                    </a:lnTo>
                    <a:lnTo>
                      <a:pt x="1793" y="2445"/>
                    </a:lnTo>
                    <a:lnTo>
                      <a:pt x="1825" y="2427"/>
                    </a:lnTo>
                    <a:lnTo>
                      <a:pt x="1857" y="2411"/>
                    </a:lnTo>
                    <a:lnTo>
                      <a:pt x="1884" y="2397"/>
                    </a:lnTo>
                    <a:lnTo>
                      <a:pt x="1913" y="2386"/>
                    </a:lnTo>
                    <a:lnTo>
                      <a:pt x="1940" y="2378"/>
                    </a:lnTo>
                    <a:lnTo>
                      <a:pt x="1967" y="2373"/>
                    </a:lnTo>
                    <a:lnTo>
                      <a:pt x="1994" y="2370"/>
                    </a:lnTo>
                    <a:lnTo>
                      <a:pt x="2018" y="2370"/>
                    </a:lnTo>
                    <a:lnTo>
                      <a:pt x="2045" y="2370"/>
                    </a:lnTo>
                    <a:lnTo>
                      <a:pt x="2101" y="2376"/>
                    </a:lnTo>
                    <a:lnTo>
                      <a:pt x="2160" y="2384"/>
                    </a:lnTo>
                    <a:lnTo>
                      <a:pt x="2192" y="2386"/>
                    </a:lnTo>
                    <a:lnTo>
                      <a:pt x="2227" y="2389"/>
                    </a:lnTo>
                    <a:lnTo>
                      <a:pt x="2261" y="2389"/>
                    </a:lnTo>
                    <a:lnTo>
                      <a:pt x="2299" y="2389"/>
                    </a:lnTo>
                    <a:lnTo>
                      <a:pt x="2336" y="2384"/>
                    </a:lnTo>
                    <a:lnTo>
                      <a:pt x="2376" y="2378"/>
                    </a:lnTo>
                    <a:lnTo>
                      <a:pt x="2414" y="2373"/>
                    </a:lnTo>
                    <a:lnTo>
                      <a:pt x="2451" y="2362"/>
                    </a:lnTo>
                    <a:lnTo>
                      <a:pt x="2486" y="2352"/>
                    </a:lnTo>
                    <a:lnTo>
                      <a:pt x="2521" y="2341"/>
                    </a:lnTo>
                    <a:lnTo>
                      <a:pt x="2553" y="2325"/>
                    </a:lnTo>
                    <a:lnTo>
                      <a:pt x="2583" y="2309"/>
                    </a:lnTo>
                    <a:lnTo>
                      <a:pt x="2609" y="2287"/>
                    </a:lnTo>
                    <a:lnTo>
                      <a:pt x="2631" y="2266"/>
                    </a:lnTo>
                    <a:lnTo>
                      <a:pt x="2649" y="2245"/>
                    </a:lnTo>
                    <a:lnTo>
                      <a:pt x="2663" y="2218"/>
                    </a:lnTo>
                    <a:lnTo>
                      <a:pt x="2676" y="2175"/>
                    </a:lnTo>
                    <a:lnTo>
                      <a:pt x="2684" y="2140"/>
                    </a:lnTo>
                    <a:lnTo>
                      <a:pt x="2684" y="2124"/>
                    </a:lnTo>
                    <a:lnTo>
                      <a:pt x="2684" y="2111"/>
                    </a:lnTo>
                    <a:lnTo>
                      <a:pt x="2676" y="2087"/>
                    </a:lnTo>
                    <a:lnTo>
                      <a:pt x="2665" y="2063"/>
                    </a:lnTo>
                    <a:lnTo>
                      <a:pt x="2649" y="2036"/>
                    </a:lnTo>
                    <a:lnTo>
                      <a:pt x="2631" y="2009"/>
                    </a:lnTo>
                    <a:lnTo>
                      <a:pt x="2612" y="1977"/>
                    </a:lnTo>
                    <a:lnTo>
                      <a:pt x="2580" y="1921"/>
                    </a:lnTo>
                    <a:lnTo>
                      <a:pt x="2572" y="1900"/>
                    </a:lnTo>
                    <a:lnTo>
                      <a:pt x="2564" y="1878"/>
                    </a:lnTo>
                    <a:lnTo>
                      <a:pt x="2558" y="1859"/>
                    </a:lnTo>
                    <a:lnTo>
                      <a:pt x="2556" y="1843"/>
                    </a:lnTo>
                    <a:lnTo>
                      <a:pt x="2556" y="1827"/>
                    </a:lnTo>
                    <a:lnTo>
                      <a:pt x="2558" y="1814"/>
                    </a:lnTo>
                    <a:lnTo>
                      <a:pt x="2566" y="1801"/>
                    </a:lnTo>
                    <a:lnTo>
                      <a:pt x="2574" y="1785"/>
                    </a:lnTo>
                    <a:lnTo>
                      <a:pt x="2599" y="1755"/>
                    </a:lnTo>
                    <a:lnTo>
                      <a:pt x="2631" y="1720"/>
                    </a:lnTo>
                    <a:lnTo>
                      <a:pt x="2673" y="1678"/>
                    </a:lnTo>
                    <a:lnTo>
                      <a:pt x="2698" y="1653"/>
                    </a:lnTo>
                    <a:lnTo>
                      <a:pt x="2724" y="1624"/>
                    </a:lnTo>
                    <a:lnTo>
                      <a:pt x="2748" y="1595"/>
                    </a:lnTo>
                    <a:lnTo>
                      <a:pt x="2770" y="1563"/>
                    </a:lnTo>
                    <a:lnTo>
                      <a:pt x="2791" y="1528"/>
                    </a:lnTo>
                    <a:lnTo>
                      <a:pt x="2813" y="1493"/>
                    </a:lnTo>
                    <a:lnTo>
                      <a:pt x="2829" y="1456"/>
                    </a:lnTo>
                    <a:lnTo>
                      <a:pt x="2845" y="1418"/>
                    </a:lnTo>
                    <a:lnTo>
                      <a:pt x="2855" y="1381"/>
                    </a:lnTo>
                    <a:lnTo>
                      <a:pt x="2861" y="1343"/>
                    </a:lnTo>
                    <a:lnTo>
                      <a:pt x="2864" y="1306"/>
                    </a:lnTo>
                    <a:lnTo>
                      <a:pt x="2861" y="1268"/>
                    </a:lnTo>
                    <a:lnTo>
                      <a:pt x="2853" y="1234"/>
                    </a:lnTo>
                    <a:lnTo>
                      <a:pt x="2847" y="1217"/>
                    </a:lnTo>
                    <a:lnTo>
                      <a:pt x="2839" y="1201"/>
                    </a:lnTo>
                    <a:lnTo>
                      <a:pt x="2829" y="1183"/>
                    </a:lnTo>
                    <a:lnTo>
                      <a:pt x="2818" y="1169"/>
                    </a:lnTo>
                    <a:lnTo>
                      <a:pt x="2805" y="1153"/>
                    </a:lnTo>
                    <a:lnTo>
                      <a:pt x="2789" y="1137"/>
                    </a:lnTo>
                    <a:lnTo>
                      <a:pt x="2759" y="1110"/>
                    </a:lnTo>
                    <a:lnTo>
                      <a:pt x="2730" y="1081"/>
                    </a:lnTo>
                    <a:lnTo>
                      <a:pt x="2703" y="1052"/>
                    </a:lnTo>
                    <a:lnTo>
                      <a:pt x="2679" y="1022"/>
                    </a:lnTo>
                    <a:lnTo>
                      <a:pt x="2660" y="990"/>
                    </a:lnTo>
                    <a:lnTo>
                      <a:pt x="2641" y="961"/>
                    </a:lnTo>
                    <a:lnTo>
                      <a:pt x="2625" y="931"/>
                    </a:lnTo>
                    <a:lnTo>
                      <a:pt x="2612" y="899"/>
                    </a:lnTo>
                    <a:lnTo>
                      <a:pt x="2601" y="867"/>
                    </a:lnTo>
                    <a:lnTo>
                      <a:pt x="2596" y="838"/>
                    </a:lnTo>
                    <a:lnTo>
                      <a:pt x="2591" y="806"/>
                    </a:lnTo>
                    <a:lnTo>
                      <a:pt x="2591" y="776"/>
                    </a:lnTo>
                    <a:lnTo>
                      <a:pt x="2591" y="744"/>
                    </a:lnTo>
                    <a:lnTo>
                      <a:pt x="2596" y="712"/>
                    </a:lnTo>
                    <a:lnTo>
                      <a:pt x="2604" y="682"/>
                    </a:lnTo>
                    <a:lnTo>
                      <a:pt x="2617" y="650"/>
                    </a:lnTo>
                    <a:lnTo>
                      <a:pt x="2628" y="618"/>
                    </a:lnTo>
                    <a:lnTo>
                      <a:pt x="2639" y="586"/>
                    </a:lnTo>
                    <a:lnTo>
                      <a:pt x="2649" y="551"/>
                    </a:lnTo>
                    <a:lnTo>
                      <a:pt x="2657" y="517"/>
                    </a:lnTo>
                    <a:lnTo>
                      <a:pt x="2663" y="482"/>
                    </a:lnTo>
                    <a:lnTo>
                      <a:pt x="2668" y="447"/>
                    </a:lnTo>
                    <a:lnTo>
                      <a:pt x="2671" y="412"/>
                    </a:lnTo>
                    <a:lnTo>
                      <a:pt x="2671" y="380"/>
                    </a:lnTo>
                    <a:lnTo>
                      <a:pt x="2671" y="345"/>
                    </a:lnTo>
                    <a:lnTo>
                      <a:pt x="2665" y="316"/>
                    </a:lnTo>
                    <a:lnTo>
                      <a:pt x="2660" y="287"/>
                    </a:lnTo>
                    <a:lnTo>
                      <a:pt x="2652" y="260"/>
                    </a:lnTo>
                    <a:lnTo>
                      <a:pt x="2641" y="236"/>
                    </a:lnTo>
                    <a:lnTo>
                      <a:pt x="2628" y="212"/>
                    </a:lnTo>
                    <a:lnTo>
                      <a:pt x="2612" y="193"/>
                    </a:lnTo>
                    <a:lnTo>
                      <a:pt x="2593" y="180"/>
                    </a:lnTo>
                    <a:lnTo>
                      <a:pt x="2583" y="174"/>
                    </a:lnTo>
                    <a:lnTo>
                      <a:pt x="2572" y="169"/>
                    </a:lnTo>
                    <a:lnTo>
                      <a:pt x="2548" y="166"/>
                    </a:lnTo>
                    <a:lnTo>
                      <a:pt x="2524" y="166"/>
                    </a:lnTo>
                    <a:lnTo>
                      <a:pt x="2497" y="172"/>
                    </a:lnTo>
                    <a:lnTo>
                      <a:pt x="2470" y="180"/>
                    </a:lnTo>
                    <a:lnTo>
                      <a:pt x="2441" y="190"/>
                    </a:lnTo>
                    <a:lnTo>
                      <a:pt x="2379" y="217"/>
                    </a:lnTo>
                    <a:lnTo>
                      <a:pt x="2318" y="249"/>
                    </a:lnTo>
                    <a:lnTo>
                      <a:pt x="2285" y="262"/>
                    </a:lnTo>
                    <a:lnTo>
                      <a:pt x="2253" y="276"/>
                    </a:lnTo>
                    <a:lnTo>
                      <a:pt x="2221" y="284"/>
                    </a:lnTo>
                    <a:lnTo>
                      <a:pt x="2189" y="292"/>
                    </a:lnTo>
                    <a:lnTo>
                      <a:pt x="2157" y="295"/>
                    </a:lnTo>
                    <a:lnTo>
                      <a:pt x="2128" y="295"/>
                    </a:lnTo>
                    <a:lnTo>
                      <a:pt x="2103" y="289"/>
                    </a:lnTo>
                    <a:lnTo>
                      <a:pt x="2074" y="281"/>
                    </a:lnTo>
                    <a:lnTo>
                      <a:pt x="2045" y="268"/>
                    </a:lnTo>
                    <a:lnTo>
                      <a:pt x="2010" y="254"/>
                    </a:lnTo>
                    <a:lnTo>
                      <a:pt x="1938" y="217"/>
                    </a:lnTo>
                    <a:lnTo>
                      <a:pt x="1857" y="174"/>
                    </a:lnTo>
                    <a:lnTo>
                      <a:pt x="1774" y="131"/>
                    </a:lnTo>
                    <a:lnTo>
                      <a:pt x="1691" y="94"/>
                    </a:lnTo>
                    <a:lnTo>
                      <a:pt x="1649" y="75"/>
                    </a:lnTo>
                    <a:lnTo>
                      <a:pt x="1608" y="59"/>
                    </a:lnTo>
                    <a:lnTo>
                      <a:pt x="1568" y="48"/>
                    </a:lnTo>
                    <a:lnTo>
                      <a:pt x="1531" y="40"/>
                    </a:lnTo>
                    <a:lnTo>
                      <a:pt x="1456" y="24"/>
                    </a:lnTo>
                    <a:lnTo>
                      <a:pt x="1381" y="14"/>
                    </a:lnTo>
                    <a:lnTo>
                      <a:pt x="1309" y="3"/>
                    </a:lnTo>
                    <a:lnTo>
                      <a:pt x="1274" y="3"/>
                    </a:lnTo>
                    <a:lnTo>
                      <a:pt x="1239" y="0"/>
                    </a:lnTo>
                    <a:lnTo>
                      <a:pt x="1204" y="3"/>
                    </a:lnTo>
                    <a:lnTo>
                      <a:pt x="1172" y="8"/>
                    </a:lnTo>
                    <a:lnTo>
                      <a:pt x="1140" y="14"/>
                    </a:lnTo>
                    <a:lnTo>
                      <a:pt x="1111" y="24"/>
                    </a:lnTo>
                    <a:lnTo>
                      <a:pt x="1081" y="35"/>
                    </a:lnTo>
                    <a:lnTo>
                      <a:pt x="1057" y="54"/>
                    </a:lnTo>
                    <a:lnTo>
                      <a:pt x="1033" y="73"/>
                    </a:lnTo>
                    <a:lnTo>
                      <a:pt x="1009" y="97"/>
                    </a:lnTo>
                    <a:lnTo>
                      <a:pt x="985" y="121"/>
                    </a:lnTo>
                    <a:lnTo>
                      <a:pt x="955" y="147"/>
                    </a:lnTo>
                    <a:lnTo>
                      <a:pt x="918" y="172"/>
                    </a:lnTo>
                    <a:lnTo>
                      <a:pt x="878" y="193"/>
                    </a:lnTo>
                    <a:lnTo>
                      <a:pt x="789" y="241"/>
                    </a:lnTo>
                    <a:lnTo>
                      <a:pt x="698" y="287"/>
                    </a:lnTo>
                    <a:close/>
                  </a:path>
                </a:pathLst>
              </a:cu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2700000" scaled="1"/>
                <a:tileRect/>
              </a:gradFill>
              <a:ln w="6">
                <a:solidFill>
                  <a:srgbClr val="C0504D"/>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5" name="Freeform 8">
                <a:extLst>
                  <a:ext uri="{FF2B5EF4-FFF2-40B4-BE49-F238E27FC236}">
                    <a16:creationId xmlns:a16="http://schemas.microsoft.com/office/drawing/2014/main" id="{CA3D8062-CCC2-D942-A255-77645A343507}"/>
                  </a:ext>
                </a:extLst>
              </p:cNvPr>
              <p:cNvSpPr>
                <a:spLocks/>
              </p:cNvSpPr>
              <p:nvPr/>
            </p:nvSpPr>
            <p:spPr bwMode="auto">
              <a:xfrm>
                <a:off x="3612427" y="3426882"/>
                <a:ext cx="1698874" cy="1463799"/>
              </a:xfrm>
              <a:custGeom>
                <a:avLst/>
                <a:gdLst>
                  <a:gd name="T0" fmla="*/ 204 w 1071"/>
                  <a:gd name="T1" fmla="*/ 171 h 925"/>
                  <a:gd name="T2" fmla="*/ 147 w 1071"/>
                  <a:gd name="T3" fmla="*/ 203 h 925"/>
                  <a:gd name="T4" fmla="*/ 94 w 1071"/>
                  <a:gd name="T5" fmla="*/ 254 h 925"/>
                  <a:gd name="T6" fmla="*/ 48 w 1071"/>
                  <a:gd name="T7" fmla="*/ 321 h 925"/>
                  <a:gd name="T8" fmla="*/ 14 w 1071"/>
                  <a:gd name="T9" fmla="*/ 401 h 925"/>
                  <a:gd name="T10" fmla="*/ 0 w 1071"/>
                  <a:gd name="T11" fmla="*/ 489 h 925"/>
                  <a:gd name="T12" fmla="*/ 3 w 1071"/>
                  <a:gd name="T13" fmla="*/ 559 h 925"/>
                  <a:gd name="T14" fmla="*/ 14 w 1071"/>
                  <a:gd name="T15" fmla="*/ 607 h 925"/>
                  <a:gd name="T16" fmla="*/ 30 w 1071"/>
                  <a:gd name="T17" fmla="*/ 658 h 925"/>
                  <a:gd name="T18" fmla="*/ 56 w 1071"/>
                  <a:gd name="T19" fmla="*/ 706 h 925"/>
                  <a:gd name="T20" fmla="*/ 89 w 1071"/>
                  <a:gd name="T21" fmla="*/ 754 h 925"/>
                  <a:gd name="T22" fmla="*/ 126 w 1071"/>
                  <a:gd name="T23" fmla="*/ 797 h 925"/>
                  <a:gd name="T24" fmla="*/ 169 w 1071"/>
                  <a:gd name="T25" fmla="*/ 832 h 925"/>
                  <a:gd name="T26" fmla="*/ 212 w 1071"/>
                  <a:gd name="T27" fmla="*/ 861 h 925"/>
                  <a:gd name="T28" fmla="*/ 281 w 1071"/>
                  <a:gd name="T29" fmla="*/ 893 h 925"/>
                  <a:gd name="T30" fmla="*/ 383 w 1071"/>
                  <a:gd name="T31" fmla="*/ 920 h 925"/>
                  <a:gd name="T32" fmla="*/ 485 w 1071"/>
                  <a:gd name="T33" fmla="*/ 925 h 925"/>
                  <a:gd name="T34" fmla="*/ 586 w 1071"/>
                  <a:gd name="T35" fmla="*/ 917 h 925"/>
                  <a:gd name="T36" fmla="*/ 683 w 1071"/>
                  <a:gd name="T37" fmla="*/ 893 h 925"/>
                  <a:gd name="T38" fmla="*/ 771 w 1071"/>
                  <a:gd name="T39" fmla="*/ 864 h 925"/>
                  <a:gd name="T40" fmla="*/ 849 w 1071"/>
                  <a:gd name="T41" fmla="*/ 824 h 925"/>
                  <a:gd name="T42" fmla="*/ 916 w 1071"/>
                  <a:gd name="T43" fmla="*/ 767 h 925"/>
                  <a:gd name="T44" fmla="*/ 977 w 1071"/>
                  <a:gd name="T45" fmla="*/ 698 h 925"/>
                  <a:gd name="T46" fmla="*/ 1023 w 1071"/>
                  <a:gd name="T47" fmla="*/ 620 h 925"/>
                  <a:gd name="T48" fmla="*/ 1057 w 1071"/>
                  <a:gd name="T49" fmla="*/ 535 h 925"/>
                  <a:gd name="T50" fmla="*/ 1071 w 1071"/>
                  <a:gd name="T51" fmla="*/ 446 h 925"/>
                  <a:gd name="T52" fmla="*/ 1065 w 1071"/>
                  <a:gd name="T53" fmla="*/ 356 h 925"/>
                  <a:gd name="T54" fmla="*/ 1036 w 1071"/>
                  <a:gd name="T55" fmla="*/ 270 h 925"/>
                  <a:gd name="T56" fmla="*/ 1012 w 1071"/>
                  <a:gd name="T57" fmla="*/ 227 h 925"/>
                  <a:gd name="T58" fmla="*/ 956 w 1071"/>
                  <a:gd name="T59" fmla="*/ 155 h 925"/>
                  <a:gd name="T60" fmla="*/ 891 w 1071"/>
                  <a:gd name="T61" fmla="*/ 93 h 925"/>
                  <a:gd name="T62" fmla="*/ 825 w 1071"/>
                  <a:gd name="T63" fmla="*/ 48 h 925"/>
                  <a:gd name="T64" fmla="*/ 758 w 1071"/>
                  <a:gd name="T65" fmla="*/ 18 h 925"/>
                  <a:gd name="T66" fmla="*/ 693 w 1071"/>
                  <a:gd name="T67" fmla="*/ 2 h 925"/>
                  <a:gd name="T68" fmla="*/ 629 w 1071"/>
                  <a:gd name="T69" fmla="*/ 0 h 925"/>
                  <a:gd name="T70" fmla="*/ 570 w 1071"/>
                  <a:gd name="T71" fmla="*/ 13 h 925"/>
                  <a:gd name="T72" fmla="*/ 522 w 1071"/>
                  <a:gd name="T73" fmla="*/ 40 h 925"/>
                  <a:gd name="T74" fmla="*/ 436 w 1071"/>
                  <a:gd name="T75" fmla="*/ 96 h 925"/>
                  <a:gd name="T76" fmla="*/ 362 w 1071"/>
                  <a:gd name="T77" fmla="*/ 131 h 925"/>
                  <a:gd name="T78" fmla="*/ 297 w 1071"/>
                  <a:gd name="T79" fmla="*/ 15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1" h="925">
                    <a:moveTo>
                      <a:pt x="233" y="163"/>
                    </a:moveTo>
                    <a:lnTo>
                      <a:pt x="204" y="171"/>
                    </a:lnTo>
                    <a:lnTo>
                      <a:pt x="174" y="184"/>
                    </a:lnTo>
                    <a:lnTo>
                      <a:pt x="147" y="203"/>
                    </a:lnTo>
                    <a:lnTo>
                      <a:pt x="118" y="227"/>
                    </a:lnTo>
                    <a:lnTo>
                      <a:pt x="94" y="254"/>
                    </a:lnTo>
                    <a:lnTo>
                      <a:pt x="70" y="286"/>
                    </a:lnTo>
                    <a:lnTo>
                      <a:pt x="48" y="321"/>
                    </a:lnTo>
                    <a:lnTo>
                      <a:pt x="30" y="358"/>
                    </a:lnTo>
                    <a:lnTo>
                      <a:pt x="14" y="401"/>
                    </a:lnTo>
                    <a:lnTo>
                      <a:pt x="6" y="444"/>
                    </a:lnTo>
                    <a:lnTo>
                      <a:pt x="0" y="489"/>
                    </a:lnTo>
                    <a:lnTo>
                      <a:pt x="0" y="535"/>
                    </a:lnTo>
                    <a:lnTo>
                      <a:pt x="3" y="559"/>
                    </a:lnTo>
                    <a:lnTo>
                      <a:pt x="8" y="583"/>
                    </a:lnTo>
                    <a:lnTo>
                      <a:pt x="14" y="607"/>
                    </a:lnTo>
                    <a:lnTo>
                      <a:pt x="22" y="634"/>
                    </a:lnTo>
                    <a:lnTo>
                      <a:pt x="30" y="658"/>
                    </a:lnTo>
                    <a:lnTo>
                      <a:pt x="43" y="682"/>
                    </a:lnTo>
                    <a:lnTo>
                      <a:pt x="56" y="706"/>
                    </a:lnTo>
                    <a:lnTo>
                      <a:pt x="73" y="730"/>
                    </a:lnTo>
                    <a:lnTo>
                      <a:pt x="89" y="754"/>
                    </a:lnTo>
                    <a:lnTo>
                      <a:pt x="107" y="775"/>
                    </a:lnTo>
                    <a:lnTo>
                      <a:pt x="126" y="797"/>
                    </a:lnTo>
                    <a:lnTo>
                      <a:pt x="147" y="816"/>
                    </a:lnTo>
                    <a:lnTo>
                      <a:pt x="169" y="832"/>
                    </a:lnTo>
                    <a:lnTo>
                      <a:pt x="190" y="848"/>
                    </a:lnTo>
                    <a:lnTo>
                      <a:pt x="212" y="861"/>
                    </a:lnTo>
                    <a:lnTo>
                      <a:pt x="236" y="874"/>
                    </a:lnTo>
                    <a:lnTo>
                      <a:pt x="281" y="893"/>
                    </a:lnTo>
                    <a:lnTo>
                      <a:pt x="332" y="909"/>
                    </a:lnTo>
                    <a:lnTo>
                      <a:pt x="383" y="920"/>
                    </a:lnTo>
                    <a:lnTo>
                      <a:pt x="434" y="925"/>
                    </a:lnTo>
                    <a:lnTo>
                      <a:pt x="485" y="925"/>
                    </a:lnTo>
                    <a:lnTo>
                      <a:pt x="535" y="923"/>
                    </a:lnTo>
                    <a:lnTo>
                      <a:pt x="586" y="917"/>
                    </a:lnTo>
                    <a:lnTo>
                      <a:pt x="635" y="907"/>
                    </a:lnTo>
                    <a:lnTo>
                      <a:pt x="683" y="893"/>
                    </a:lnTo>
                    <a:lnTo>
                      <a:pt x="728" y="880"/>
                    </a:lnTo>
                    <a:lnTo>
                      <a:pt x="771" y="864"/>
                    </a:lnTo>
                    <a:lnTo>
                      <a:pt x="811" y="845"/>
                    </a:lnTo>
                    <a:lnTo>
                      <a:pt x="849" y="824"/>
                    </a:lnTo>
                    <a:lnTo>
                      <a:pt x="883" y="797"/>
                    </a:lnTo>
                    <a:lnTo>
                      <a:pt x="916" y="767"/>
                    </a:lnTo>
                    <a:lnTo>
                      <a:pt x="948" y="735"/>
                    </a:lnTo>
                    <a:lnTo>
                      <a:pt x="977" y="698"/>
                    </a:lnTo>
                    <a:lnTo>
                      <a:pt x="1001" y="660"/>
                    </a:lnTo>
                    <a:lnTo>
                      <a:pt x="1023" y="620"/>
                    </a:lnTo>
                    <a:lnTo>
                      <a:pt x="1041" y="578"/>
                    </a:lnTo>
                    <a:lnTo>
                      <a:pt x="1057" y="535"/>
                    </a:lnTo>
                    <a:lnTo>
                      <a:pt x="1065" y="492"/>
                    </a:lnTo>
                    <a:lnTo>
                      <a:pt x="1071" y="446"/>
                    </a:lnTo>
                    <a:lnTo>
                      <a:pt x="1071" y="401"/>
                    </a:lnTo>
                    <a:lnTo>
                      <a:pt x="1065" y="356"/>
                    </a:lnTo>
                    <a:lnTo>
                      <a:pt x="1055" y="313"/>
                    </a:lnTo>
                    <a:lnTo>
                      <a:pt x="1036" y="270"/>
                    </a:lnTo>
                    <a:lnTo>
                      <a:pt x="1025" y="249"/>
                    </a:lnTo>
                    <a:lnTo>
                      <a:pt x="1012" y="227"/>
                    </a:lnTo>
                    <a:lnTo>
                      <a:pt x="985" y="190"/>
                    </a:lnTo>
                    <a:lnTo>
                      <a:pt x="956" y="155"/>
                    </a:lnTo>
                    <a:lnTo>
                      <a:pt x="924" y="123"/>
                    </a:lnTo>
                    <a:lnTo>
                      <a:pt x="891" y="93"/>
                    </a:lnTo>
                    <a:lnTo>
                      <a:pt x="859" y="69"/>
                    </a:lnTo>
                    <a:lnTo>
                      <a:pt x="825" y="48"/>
                    </a:lnTo>
                    <a:lnTo>
                      <a:pt x="792" y="32"/>
                    </a:lnTo>
                    <a:lnTo>
                      <a:pt x="758" y="18"/>
                    </a:lnTo>
                    <a:lnTo>
                      <a:pt x="726" y="8"/>
                    </a:lnTo>
                    <a:lnTo>
                      <a:pt x="693" y="2"/>
                    </a:lnTo>
                    <a:lnTo>
                      <a:pt x="661" y="0"/>
                    </a:lnTo>
                    <a:lnTo>
                      <a:pt x="629" y="0"/>
                    </a:lnTo>
                    <a:lnTo>
                      <a:pt x="600" y="5"/>
                    </a:lnTo>
                    <a:lnTo>
                      <a:pt x="570" y="13"/>
                    </a:lnTo>
                    <a:lnTo>
                      <a:pt x="546" y="24"/>
                    </a:lnTo>
                    <a:lnTo>
                      <a:pt x="522" y="40"/>
                    </a:lnTo>
                    <a:lnTo>
                      <a:pt x="477" y="69"/>
                    </a:lnTo>
                    <a:lnTo>
                      <a:pt x="436" y="96"/>
                    </a:lnTo>
                    <a:lnTo>
                      <a:pt x="399" y="115"/>
                    </a:lnTo>
                    <a:lnTo>
                      <a:pt x="362" y="131"/>
                    </a:lnTo>
                    <a:lnTo>
                      <a:pt x="329" y="142"/>
                    </a:lnTo>
                    <a:lnTo>
                      <a:pt x="297" y="150"/>
                    </a:lnTo>
                    <a:lnTo>
                      <a:pt x="233" y="163"/>
                    </a:lnTo>
                    <a:close/>
                  </a:path>
                </a:pathLst>
              </a:custGeom>
              <a:solidFill>
                <a:schemeClr val="tx1"/>
              </a:solidFill>
              <a:ln w="6">
                <a:solidFill>
                  <a:schemeClr val="tx1"/>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588" name="Group 49">
              <a:extLst>
                <a:ext uri="{FF2B5EF4-FFF2-40B4-BE49-F238E27FC236}">
                  <a16:creationId xmlns:a16="http://schemas.microsoft.com/office/drawing/2014/main" id="{9D9249C2-EEDE-E82D-17A6-DCD4FD24EC2F}"/>
                </a:ext>
              </a:extLst>
            </p:cNvPr>
            <p:cNvGrpSpPr>
              <a:grpSpLocks noChangeAspect="1"/>
            </p:cNvGrpSpPr>
            <p:nvPr/>
          </p:nvGrpSpPr>
          <p:grpSpPr bwMode="auto">
            <a:xfrm rot="3881841">
              <a:off x="432934" y="1463370"/>
              <a:ext cx="130144" cy="124911"/>
              <a:chOff x="2252663" y="1220788"/>
              <a:chExt cx="4643438" cy="4416425"/>
            </a:xfrm>
          </p:grpSpPr>
          <p:sp>
            <p:nvSpPr>
              <p:cNvPr id="654" name="Freeform 67">
                <a:extLst>
                  <a:ext uri="{FF2B5EF4-FFF2-40B4-BE49-F238E27FC236}">
                    <a16:creationId xmlns:a16="http://schemas.microsoft.com/office/drawing/2014/main" id="{93191BDF-88EF-C378-8AFE-E149DC8DA0B6}"/>
                  </a:ext>
                </a:extLst>
              </p:cNvPr>
              <p:cNvSpPr>
                <a:spLocks/>
              </p:cNvSpPr>
              <p:nvPr/>
            </p:nvSpPr>
            <p:spPr bwMode="auto">
              <a:xfrm>
                <a:off x="2249424" y="1220286"/>
                <a:ext cx="4646582" cy="4416927"/>
              </a:xfrm>
              <a:custGeom>
                <a:avLst/>
                <a:gdLst>
                  <a:gd name="T0" fmla="*/ 576 w 2925"/>
                  <a:gd name="T1" fmla="*/ 421 h 2782"/>
                  <a:gd name="T2" fmla="*/ 512 w 2925"/>
                  <a:gd name="T3" fmla="*/ 536 h 2782"/>
                  <a:gd name="T4" fmla="*/ 442 w 2925"/>
                  <a:gd name="T5" fmla="*/ 619 h 2782"/>
                  <a:gd name="T6" fmla="*/ 182 w 2925"/>
                  <a:gd name="T7" fmla="*/ 729 h 2782"/>
                  <a:gd name="T8" fmla="*/ 54 w 2925"/>
                  <a:gd name="T9" fmla="*/ 828 h 2782"/>
                  <a:gd name="T10" fmla="*/ 0 w 2925"/>
                  <a:gd name="T11" fmla="*/ 996 h 2782"/>
                  <a:gd name="T12" fmla="*/ 21 w 2925"/>
                  <a:gd name="T13" fmla="*/ 1240 h 2782"/>
                  <a:gd name="T14" fmla="*/ 96 w 2925"/>
                  <a:gd name="T15" fmla="*/ 1438 h 2782"/>
                  <a:gd name="T16" fmla="*/ 206 w 2925"/>
                  <a:gd name="T17" fmla="*/ 1548 h 2782"/>
                  <a:gd name="T18" fmla="*/ 228 w 2925"/>
                  <a:gd name="T19" fmla="*/ 1623 h 2782"/>
                  <a:gd name="T20" fmla="*/ 166 w 2925"/>
                  <a:gd name="T21" fmla="*/ 1797 h 2782"/>
                  <a:gd name="T22" fmla="*/ 86 w 2925"/>
                  <a:gd name="T23" fmla="*/ 2048 h 2782"/>
                  <a:gd name="T24" fmla="*/ 107 w 2925"/>
                  <a:gd name="T25" fmla="*/ 2163 h 2782"/>
                  <a:gd name="T26" fmla="*/ 185 w 2925"/>
                  <a:gd name="T27" fmla="*/ 2289 h 2782"/>
                  <a:gd name="T28" fmla="*/ 279 w 2925"/>
                  <a:gd name="T29" fmla="*/ 2353 h 2782"/>
                  <a:gd name="T30" fmla="*/ 453 w 2925"/>
                  <a:gd name="T31" fmla="*/ 2372 h 2782"/>
                  <a:gd name="T32" fmla="*/ 763 w 2925"/>
                  <a:gd name="T33" fmla="*/ 2353 h 2782"/>
                  <a:gd name="T34" fmla="*/ 983 w 2925"/>
                  <a:gd name="T35" fmla="*/ 2412 h 2782"/>
                  <a:gd name="T36" fmla="*/ 1074 w 2925"/>
                  <a:gd name="T37" fmla="*/ 2533 h 2782"/>
                  <a:gd name="T38" fmla="*/ 1160 w 2925"/>
                  <a:gd name="T39" fmla="*/ 2664 h 2782"/>
                  <a:gd name="T40" fmla="*/ 1329 w 2925"/>
                  <a:gd name="T41" fmla="*/ 2758 h 2782"/>
                  <a:gd name="T42" fmla="*/ 1537 w 2925"/>
                  <a:gd name="T43" fmla="*/ 2774 h 2782"/>
                  <a:gd name="T44" fmla="*/ 1671 w 2925"/>
                  <a:gd name="T45" fmla="*/ 2726 h 2782"/>
                  <a:gd name="T46" fmla="*/ 1813 w 2925"/>
                  <a:gd name="T47" fmla="*/ 2619 h 2782"/>
                  <a:gd name="T48" fmla="*/ 1934 w 2925"/>
                  <a:gd name="T49" fmla="*/ 2482 h 2782"/>
                  <a:gd name="T50" fmla="*/ 2046 w 2925"/>
                  <a:gd name="T51" fmla="*/ 2428 h 2782"/>
                  <a:gd name="T52" fmla="*/ 2357 w 2925"/>
                  <a:gd name="T53" fmla="*/ 2394 h 2782"/>
                  <a:gd name="T54" fmla="*/ 2529 w 2925"/>
                  <a:gd name="T55" fmla="*/ 2340 h 2782"/>
                  <a:gd name="T56" fmla="*/ 2654 w 2925"/>
                  <a:gd name="T57" fmla="*/ 2236 h 2782"/>
                  <a:gd name="T58" fmla="*/ 2732 w 2925"/>
                  <a:gd name="T59" fmla="*/ 2099 h 2782"/>
                  <a:gd name="T60" fmla="*/ 2719 w 2925"/>
                  <a:gd name="T61" fmla="*/ 1984 h 2782"/>
                  <a:gd name="T62" fmla="*/ 2625 w 2925"/>
                  <a:gd name="T63" fmla="*/ 1818 h 2782"/>
                  <a:gd name="T64" fmla="*/ 2641 w 2925"/>
                  <a:gd name="T65" fmla="*/ 1748 h 2782"/>
                  <a:gd name="T66" fmla="*/ 2740 w 2925"/>
                  <a:gd name="T67" fmla="*/ 1671 h 2782"/>
                  <a:gd name="T68" fmla="*/ 2882 w 2925"/>
                  <a:gd name="T69" fmla="*/ 1591 h 2782"/>
                  <a:gd name="T70" fmla="*/ 2925 w 2925"/>
                  <a:gd name="T71" fmla="*/ 1398 h 2782"/>
                  <a:gd name="T72" fmla="*/ 2866 w 2925"/>
                  <a:gd name="T73" fmla="*/ 1130 h 2782"/>
                  <a:gd name="T74" fmla="*/ 2716 w 2925"/>
                  <a:gd name="T75" fmla="*/ 908 h 2782"/>
                  <a:gd name="T76" fmla="*/ 2638 w 2925"/>
                  <a:gd name="T77" fmla="*/ 753 h 2782"/>
                  <a:gd name="T78" fmla="*/ 2593 w 2925"/>
                  <a:gd name="T79" fmla="*/ 597 h 2782"/>
                  <a:gd name="T80" fmla="*/ 2472 w 2925"/>
                  <a:gd name="T81" fmla="*/ 528 h 2782"/>
                  <a:gd name="T82" fmla="*/ 2089 w 2925"/>
                  <a:gd name="T83" fmla="*/ 496 h 2782"/>
                  <a:gd name="T84" fmla="*/ 1878 w 2925"/>
                  <a:gd name="T85" fmla="*/ 429 h 2782"/>
                  <a:gd name="T86" fmla="*/ 1685 w 2925"/>
                  <a:gd name="T87" fmla="*/ 265 h 2782"/>
                  <a:gd name="T88" fmla="*/ 1564 w 2925"/>
                  <a:gd name="T89" fmla="*/ 62 h 2782"/>
                  <a:gd name="T90" fmla="*/ 1487 w 2925"/>
                  <a:gd name="T91" fmla="*/ 11 h 2782"/>
                  <a:gd name="T92" fmla="*/ 1337 w 2925"/>
                  <a:gd name="T93" fmla="*/ 8 h 2782"/>
                  <a:gd name="T94" fmla="*/ 1128 w 2925"/>
                  <a:gd name="T95" fmla="*/ 83 h 2782"/>
                  <a:gd name="T96" fmla="*/ 1018 w 2925"/>
                  <a:gd name="T97" fmla="*/ 204 h 2782"/>
                  <a:gd name="T98" fmla="*/ 916 w 2925"/>
                  <a:gd name="T99" fmla="*/ 330 h 2782"/>
                  <a:gd name="T100" fmla="*/ 804 w 2925"/>
                  <a:gd name="T101" fmla="*/ 351 h 2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25" h="2782">
                    <a:moveTo>
                      <a:pt x="713" y="359"/>
                    </a:moveTo>
                    <a:lnTo>
                      <a:pt x="667" y="372"/>
                    </a:lnTo>
                    <a:lnTo>
                      <a:pt x="629" y="386"/>
                    </a:lnTo>
                    <a:lnTo>
                      <a:pt x="600" y="402"/>
                    </a:lnTo>
                    <a:lnTo>
                      <a:pt x="576" y="421"/>
                    </a:lnTo>
                    <a:lnTo>
                      <a:pt x="560" y="439"/>
                    </a:lnTo>
                    <a:lnTo>
                      <a:pt x="544" y="458"/>
                    </a:lnTo>
                    <a:lnTo>
                      <a:pt x="536" y="477"/>
                    </a:lnTo>
                    <a:lnTo>
                      <a:pt x="528" y="498"/>
                    </a:lnTo>
                    <a:lnTo>
                      <a:pt x="512" y="536"/>
                    </a:lnTo>
                    <a:lnTo>
                      <a:pt x="504" y="555"/>
                    </a:lnTo>
                    <a:lnTo>
                      <a:pt x="496" y="573"/>
                    </a:lnTo>
                    <a:lnTo>
                      <a:pt x="482" y="589"/>
                    </a:lnTo>
                    <a:lnTo>
                      <a:pt x="463" y="605"/>
                    </a:lnTo>
                    <a:lnTo>
                      <a:pt x="442" y="619"/>
                    </a:lnTo>
                    <a:lnTo>
                      <a:pt x="413" y="632"/>
                    </a:lnTo>
                    <a:lnTo>
                      <a:pt x="346" y="656"/>
                    </a:lnTo>
                    <a:lnTo>
                      <a:pt x="279" y="683"/>
                    </a:lnTo>
                    <a:lnTo>
                      <a:pt x="214" y="712"/>
                    </a:lnTo>
                    <a:lnTo>
                      <a:pt x="182" y="729"/>
                    </a:lnTo>
                    <a:lnTo>
                      <a:pt x="153" y="747"/>
                    </a:lnTo>
                    <a:lnTo>
                      <a:pt x="123" y="766"/>
                    </a:lnTo>
                    <a:lnTo>
                      <a:pt x="99" y="785"/>
                    </a:lnTo>
                    <a:lnTo>
                      <a:pt x="75" y="806"/>
                    </a:lnTo>
                    <a:lnTo>
                      <a:pt x="54" y="828"/>
                    </a:lnTo>
                    <a:lnTo>
                      <a:pt x="38" y="852"/>
                    </a:lnTo>
                    <a:lnTo>
                      <a:pt x="21" y="876"/>
                    </a:lnTo>
                    <a:lnTo>
                      <a:pt x="13" y="903"/>
                    </a:lnTo>
                    <a:lnTo>
                      <a:pt x="5" y="932"/>
                    </a:lnTo>
                    <a:lnTo>
                      <a:pt x="0" y="996"/>
                    </a:lnTo>
                    <a:lnTo>
                      <a:pt x="0" y="1071"/>
                    </a:lnTo>
                    <a:lnTo>
                      <a:pt x="3" y="1114"/>
                    </a:lnTo>
                    <a:lnTo>
                      <a:pt x="5" y="1154"/>
                    </a:lnTo>
                    <a:lnTo>
                      <a:pt x="13" y="1197"/>
                    </a:lnTo>
                    <a:lnTo>
                      <a:pt x="21" y="1240"/>
                    </a:lnTo>
                    <a:lnTo>
                      <a:pt x="29" y="1283"/>
                    </a:lnTo>
                    <a:lnTo>
                      <a:pt x="43" y="1326"/>
                    </a:lnTo>
                    <a:lnTo>
                      <a:pt x="59" y="1366"/>
                    </a:lnTo>
                    <a:lnTo>
                      <a:pt x="78" y="1403"/>
                    </a:lnTo>
                    <a:lnTo>
                      <a:pt x="96" y="1438"/>
                    </a:lnTo>
                    <a:lnTo>
                      <a:pt x="121" y="1470"/>
                    </a:lnTo>
                    <a:lnTo>
                      <a:pt x="150" y="1500"/>
                    </a:lnTo>
                    <a:lnTo>
                      <a:pt x="179" y="1524"/>
                    </a:lnTo>
                    <a:lnTo>
                      <a:pt x="196" y="1537"/>
                    </a:lnTo>
                    <a:lnTo>
                      <a:pt x="206" y="1548"/>
                    </a:lnTo>
                    <a:lnTo>
                      <a:pt x="214" y="1561"/>
                    </a:lnTo>
                    <a:lnTo>
                      <a:pt x="222" y="1577"/>
                    </a:lnTo>
                    <a:lnTo>
                      <a:pt x="225" y="1591"/>
                    </a:lnTo>
                    <a:lnTo>
                      <a:pt x="228" y="1607"/>
                    </a:lnTo>
                    <a:lnTo>
                      <a:pt x="228" y="1623"/>
                    </a:lnTo>
                    <a:lnTo>
                      <a:pt x="225" y="1641"/>
                    </a:lnTo>
                    <a:lnTo>
                      <a:pt x="217" y="1676"/>
                    </a:lnTo>
                    <a:lnTo>
                      <a:pt x="204" y="1714"/>
                    </a:lnTo>
                    <a:lnTo>
                      <a:pt x="188" y="1754"/>
                    </a:lnTo>
                    <a:lnTo>
                      <a:pt x="166" y="1797"/>
                    </a:lnTo>
                    <a:lnTo>
                      <a:pt x="126" y="1885"/>
                    </a:lnTo>
                    <a:lnTo>
                      <a:pt x="110" y="1931"/>
                    </a:lnTo>
                    <a:lnTo>
                      <a:pt x="96" y="1976"/>
                    </a:lnTo>
                    <a:lnTo>
                      <a:pt x="88" y="2024"/>
                    </a:lnTo>
                    <a:lnTo>
                      <a:pt x="86" y="2048"/>
                    </a:lnTo>
                    <a:lnTo>
                      <a:pt x="86" y="2070"/>
                    </a:lnTo>
                    <a:lnTo>
                      <a:pt x="86" y="2094"/>
                    </a:lnTo>
                    <a:lnTo>
                      <a:pt x="91" y="2118"/>
                    </a:lnTo>
                    <a:lnTo>
                      <a:pt x="96" y="2142"/>
                    </a:lnTo>
                    <a:lnTo>
                      <a:pt x="107" y="2163"/>
                    </a:lnTo>
                    <a:lnTo>
                      <a:pt x="121" y="2196"/>
                    </a:lnTo>
                    <a:lnTo>
                      <a:pt x="137" y="2222"/>
                    </a:lnTo>
                    <a:lnTo>
                      <a:pt x="153" y="2249"/>
                    </a:lnTo>
                    <a:lnTo>
                      <a:pt x="169" y="2271"/>
                    </a:lnTo>
                    <a:lnTo>
                      <a:pt x="185" y="2289"/>
                    </a:lnTo>
                    <a:lnTo>
                      <a:pt x="204" y="2308"/>
                    </a:lnTo>
                    <a:lnTo>
                      <a:pt x="220" y="2321"/>
                    </a:lnTo>
                    <a:lnTo>
                      <a:pt x="238" y="2335"/>
                    </a:lnTo>
                    <a:lnTo>
                      <a:pt x="257" y="2345"/>
                    </a:lnTo>
                    <a:lnTo>
                      <a:pt x="279" y="2353"/>
                    </a:lnTo>
                    <a:lnTo>
                      <a:pt x="297" y="2362"/>
                    </a:lnTo>
                    <a:lnTo>
                      <a:pt x="319" y="2367"/>
                    </a:lnTo>
                    <a:lnTo>
                      <a:pt x="362" y="2372"/>
                    </a:lnTo>
                    <a:lnTo>
                      <a:pt x="404" y="2375"/>
                    </a:lnTo>
                    <a:lnTo>
                      <a:pt x="453" y="2372"/>
                    </a:lnTo>
                    <a:lnTo>
                      <a:pt x="498" y="2370"/>
                    </a:lnTo>
                    <a:lnTo>
                      <a:pt x="600" y="2359"/>
                    </a:lnTo>
                    <a:lnTo>
                      <a:pt x="654" y="2353"/>
                    </a:lnTo>
                    <a:lnTo>
                      <a:pt x="707" y="2351"/>
                    </a:lnTo>
                    <a:lnTo>
                      <a:pt x="763" y="2353"/>
                    </a:lnTo>
                    <a:lnTo>
                      <a:pt x="820" y="2359"/>
                    </a:lnTo>
                    <a:lnTo>
                      <a:pt x="873" y="2370"/>
                    </a:lnTo>
                    <a:lnTo>
                      <a:pt x="916" y="2383"/>
                    </a:lnTo>
                    <a:lnTo>
                      <a:pt x="954" y="2396"/>
                    </a:lnTo>
                    <a:lnTo>
                      <a:pt x="983" y="2412"/>
                    </a:lnTo>
                    <a:lnTo>
                      <a:pt x="1007" y="2428"/>
                    </a:lnTo>
                    <a:lnTo>
                      <a:pt x="1026" y="2447"/>
                    </a:lnTo>
                    <a:lnTo>
                      <a:pt x="1042" y="2469"/>
                    </a:lnTo>
                    <a:lnTo>
                      <a:pt x="1055" y="2490"/>
                    </a:lnTo>
                    <a:lnTo>
                      <a:pt x="1074" y="2533"/>
                    </a:lnTo>
                    <a:lnTo>
                      <a:pt x="1093" y="2578"/>
                    </a:lnTo>
                    <a:lnTo>
                      <a:pt x="1104" y="2600"/>
                    </a:lnTo>
                    <a:lnTo>
                      <a:pt x="1120" y="2621"/>
                    </a:lnTo>
                    <a:lnTo>
                      <a:pt x="1138" y="2643"/>
                    </a:lnTo>
                    <a:lnTo>
                      <a:pt x="1160" y="2664"/>
                    </a:lnTo>
                    <a:lnTo>
                      <a:pt x="1187" y="2685"/>
                    </a:lnTo>
                    <a:lnTo>
                      <a:pt x="1216" y="2704"/>
                    </a:lnTo>
                    <a:lnTo>
                      <a:pt x="1251" y="2726"/>
                    </a:lnTo>
                    <a:lnTo>
                      <a:pt x="1288" y="2742"/>
                    </a:lnTo>
                    <a:lnTo>
                      <a:pt x="1329" y="2758"/>
                    </a:lnTo>
                    <a:lnTo>
                      <a:pt x="1371" y="2771"/>
                    </a:lnTo>
                    <a:lnTo>
                      <a:pt x="1417" y="2779"/>
                    </a:lnTo>
                    <a:lnTo>
                      <a:pt x="1462" y="2782"/>
                    </a:lnTo>
                    <a:lnTo>
                      <a:pt x="1513" y="2779"/>
                    </a:lnTo>
                    <a:lnTo>
                      <a:pt x="1537" y="2774"/>
                    </a:lnTo>
                    <a:lnTo>
                      <a:pt x="1564" y="2768"/>
                    </a:lnTo>
                    <a:lnTo>
                      <a:pt x="1591" y="2760"/>
                    </a:lnTo>
                    <a:lnTo>
                      <a:pt x="1618" y="2752"/>
                    </a:lnTo>
                    <a:lnTo>
                      <a:pt x="1645" y="2739"/>
                    </a:lnTo>
                    <a:lnTo>
                      <a:pt x="1671" y="2726"/>
                    </a:lnTo>
                    <a:lnTo>
                      <a:pt x="1698" y="2710"/>
                    </a:lnTo>
                    <a:lnTo>
                      <a:pt x="1728" y="2691"/>
                    </a:lnTo>
                    <a:lnTo>
                      <a:pt x="1754" y="2669"/>
                    </a:lnTo>
                    <a:lnTo>
                      <a:pt x="1784" y="2645"/>
                    </a:lnTo>
                    <a:lnTo>
                      <a:pt x="1813" y="2619"/>
                    </a:lnTo>
                    <a:lnTo>
                      <a:pt x="1840" y="2586"/>
                    </a:lnTo>
                    <a:lnTo>
                      <a:pt x="1870" y="2554"/>
                    </a:lnTo>
                    <a:lnTo>
                      <a:pt x="1899" y="2519"/>
                    </a:lnTo>
                    <a:lnTo>
                      <a:pt x="1915" y="2498"/>
                    </a:lnTo>
                    <a:lnTo>
                      <a:pt x="1934" y="2482"/>
                    </a:lnTo>
                    <a:lnTo>
                      <a:pt x="1955" y="2466"/>
                    </a:lnTo>
                    <a:lnTo>
                      <a:pt x="1977" y="2453"/>
                    </a:lnTo>
                    <a:lnTo>
                      <a:pt x="1998" y="2445"/>
                    </a:lnTo>
                    <a:lnTo>
                      <a:pt x="2022" y="2434"/>
                    </a:lnTo>
                    <a:lnTo>
                      <a:pt x="2046" y="2428"/>
                    </a:lnTo>
                    <a:lnTo>
                      <a:pt x="2073" y="2423"/>
                    </a:lnTo>
                    <a:lnTo>
                      <a:pt x="2127" y="2412"/>
                    </a:lnTo>
                    <a:lnTo>
                      <a:pt x="2180" y="2410"/>
                    </a:lnTo>
                    <a:lnTo>
                      <a:pt x="2298" y="2399"/>
                    </a:lnTo>
                    <a:lnTo>
                      <a:pt x="2357" y="2394"/>
                    </a:lnTo>
                    <a:lnTo>
                      <a:pt x="2413" y="2383"/>
                    </a:lnTo>
                    <a:lnTo>
                      <a:pt x="2443" y="2375"/>
                    </a:lnTo>
                    <a:lnTo>
                      <a:pt x="2472" y="2364"/>
                    </a:lnTo>
                    <a:lnTo>
                      <a:pt x="2499" y="2353"/>
                    </a:lnTo>
                    <a:lnTo>
                      <a:pt x="2529" y="2340"/>
                    </a:lnTo>
                    <a:lnTo>
                      <a:pt x="2555" y="2324"/>
                    </a:lnTo>
                    <a:lnTo>
                      <a:pt x="2582" y="2308"/>
                    </a:lnTo>
                    <a:lnTo>
                      <a:pt x="2606" y="2287"/>
                    </a:lnTo>
                    <a:lnTo>
                      <a:pt x="2630" y="2262"/>
                    </a:lnTo>
                    <a:lnTo>
                      <a:pt x="2654" y="2236"/>
                    </a:lnTo>
                    <a:lnTo>
                      <a:pt x="2679" y="2204"/>
                    </a:lnTo>
                    <a:lnTo>
                      <a:pt x="2700" y="2169"/>
                    </a:lnTo>
                    <a:lnTo>
                      <a:pt x="2719" y="2131"/>
                    </a:lnTo>
                    <a:lnTo>
                      <a:pt x="2727" y="2115"/>
                    </a:lnTo>
                    <a:lnTo>
                      <a:pt x="2732" y="2099"/>
                    </a:lnTo>
                    <a:lnTo>
                      <a:pt x="2735" y="2083"/>
                    </a:lnTo>
                    <a:lnTo>
                      <a:pt x="2737" y="2067"/>
                    </a:lnTo>
                    <a:lnTo>
                      <a:pt x="2735" y="2038"/>
                    </a:lnTo>
                    <a:lnTo>
                      <a:pt x="2729" y="2011"/>
                    </a:lnTo>
                    <a:lnTo>
                      <a:pt x="2719" y="1984"/>
                    </a:lnTo>
                    <a:lnTo>
                      <a:pt x="2705" y="1960"/>
                    </a:lnTo>
                    <a:lnTo>
                      <a:pt x="2673" y="1912"/>
                    </a:lnTo>
                    <a:lnTo>
                      <a:pt x="2644" y="1864"/>
                    </a:lnTo>
                    <a:lnTo>
                      <a:pt x="2633" y="1842"/>
                    </a:lnTo>
                    <a:lnTo>
                      <a:pt x="2625" y="1818"/>
                    </a:lnTo>
                    <a:lnTo>
                      <a:pt x="2625" y="1797"/>
                    </a:lnTo>
                    <a:lnTo>
                      <a:pt x="2625" y="1783"/>
                    </a:lnTo>
                    <a:lnTo>
                      <a:pt x="2628" y="1773"/>
                    </a:lnTo>
                    <a:lnTo>
                      <a:pt x="2633" y="1762"/>
                    </a:lnTo>
                    <a:lnTo>
                      <a:pt x="2641" y="1748"/>
                    </a:lnTo>
                    <a:lnTo>
                      <a:pt x="2649" y="1735"/>
                    </a:lnTo>
                    <a:lnTo>
                      <a:pt x="2660" y="1724"/>
                    </a:lnTo>
                    <a:lnTo>
                      <a:pt x="2687" y="1703"/>
                    </a:lnTo>
                    <a:lnTo>
                      <a:pt x="2713" y="1684"/>
                    </a:lnTo>
                    <a:lnTo>
                      <a:pt x="2740" y="1671"/>
                    </a:lnTo>
                    <a:lnTo>
                      <a:pt x="2767" y="1657"/>
                    </a:lnTo>
                    <a:lnTo>
                      <a:pt x="2818" y="1636"/>
                    </a:lnTo>
                    <a:lnTo>
                      <a:pt x="2842" y="1623"/>
                    </a:lnTo>
                    <a:lnTo>
                      <a:pt x="2863" y="1609"/>
                    </a:lnTo>
                    <a:lnTo>
                      <a:pt x="2882" y="1591"/>
                    </a:lnTo>
                    <a:lnTo>
                      <a:pt x="2898" y="1566"/>
                    </a:lnTo>
                    <a:lnTo>
                      <a:pt x="2912" y="1537"/>
                    </a:lnTo>
                    <a:lnTo>
                      <a:pt x="2920" y="1500"/>
                    </a:lnTo>
                    <a:lnTo>
                      <a:pt x="2925" y="1454"/>
                    </a:lnTo>
                    <a:lnTo>
                      <a:pt x="2925" y="1398"/>
                    </a:lnTo>
                    <a:lnTo>
                      <a:pt x="2920" y="1331"/>
                    </a:lnTo>
                    <a:lnTo>
                      <a:pt x="2906" y="1251"/>
                    </a:lnTo>
                    <a:lnTo>
                      <a:pt x="2898" y="1208"/>
                    </a:lnTo>
                    <a:lnTo>
                      <a:pt x="2885" y="1168"/>
                    </a:lnTo>
                    <a:lnTo>
                      <a:pt x="2866" y="1130"/>
                    </a:lnTo>
                    <a:lnTo>
                      <a:pt x="2847" y="1095"/>
                    </a:lnTo>
                    <a:lnTo>
                      <a:pt x="2829" y="1060"/>
                    </a:lnTo>
                    <a:lnTo>
                      <a:pt x="2804" y="1028"/>
                    </a:lnTo>
                    <a:lnTo>
                      <a:pt x="2759" y="967"/>
                    </a:lnTo>
                    <a:lnTo>
                      <a:pt x="2716" y="908"/>
                    </a:lnTo>
                    <a:lnTo>
                      <a:pt x="2695" y="878"/>
                    </a:lnTo>
                    <a:lnTo>
                      <a:pt x="2676" y="846"/>
                    </a:lnTo>
                    <a:lnTo>
                      <a:pt x="2660" y="817"/>
                    </a:lnTo>
                    <a:lnTo>
                      <a:pt x="2646" y="785"/>
                    </a:lnTo>
                    <a:lnTo>
                      <a:pt x="2638" y="753"/>
                    </a:lnTo>
                    <a:lnTo>
                      <a:pt x="2633" y="718"/>
                    </a:lnTo>
                    <a:lnTo>
                      <a:pt x="2628" y="680"/>
                    </a:lnTo>
                    <a:lnTo>
                      <a:pt x="2620" y="648"/>
                    </a:lnTo>
                    <a:lnTo>
                      <a:pt x="2609" y="619"/>
                    </a:lnTo>
                    <a:lnTo>
                      <a:pt x="2593" y="597"/>
                    </a:lnTo>
                    <a:lnTo>
                      <a:pt x="2574" y="576"/>
                    </a:lnTo>
                    <a:lnTo>
                      <a:pt x="2553" y="560"/>
                    </a:lnTo>
                    <a:lnTo>
                      <a:pt x="2529" y="546"/>
                    </a:lnTo>
                    <a:lnTo>
                      <a:pt x="2502" y="536"/>
                    </a:lnTo>
                    <a:lnTo>
                      <a:pt x="2472" y="528"/>
                    </a:lnTo>
                    <a:lnTo>
                      <a:pt x="2440" y="522"/>
                    </a:lnTo>
                    <a:lnTo>
                      <a:pt x="2370" y="517"/>
                    </a:lnTo>
                    <a:lnTo>
                      <a:pt x="2215" y="506"/>
                    </a:lnTo>
                    <a:lnTo>
                      <a:pt x="2132" y="501"/>
                    </a:lnTo>
                    <a:lnTo>
                      <a:pt x="2089" y="496"/>
                    </a:lnTo>
                    <a:lnTo>
                      <a:pt x="2046" y="488"/>
                    </a:lnTo>
                    <a:lnTo>
                      <a:pt x="2004" y="477"/>
                    </a:lnTo>
                    <a:lnTo>
                      <a:pt x="1961" y="464"/>
                    </a:lnTo>
                    <a:lnTo>
                      <a:pt x="1921" y="447"/>
                    </a:lnTo>
                    <a:lnTo>
                      <a:pt x="1878" y="429"/>
                    </a:lnTo>
                    <a:lnTo>
                      <a:pt x="1837" y="405"/>
                    </a:lnTo>
                    <a:lnTo>
                      <a:pt x="1797" y="378"/>
                    </a:lnTo>
                    <a:lnTo>
                      <a:pt x="1757" y="346"/>
                    </a:lnTo>
                    <a:lnTo>
                      <a:pt x="1720" y="308"/>
                    </a:lnTo>
                    <a:lnTo>
                      <a:pt x="1685" y="265"/>
                    </a:lnTo>
                    <a:lnTo>
                      <a:pt x="1650" y="215"/>
                    </a:lnTo>
                    <a:lnTo>
                      <a:pt x="1618" y="161"/>
                    </a:lnTo>
                    <a:lnTo>
                      <a:pt x="1586" y="99"/>
                    </a:lnTo>
                    <a:lnTo>
                      <a:pt x="1578" y="81"/>
                    </a:lnTo>
                    <a:lnTo>
                      <a:pt x="1564" y="62"/>
                    </a:lnTo>
                    <a:lnTo>
                      <a:pt x="1551" y="49"/>
                    </a:lnTo>
                    <a:lnTo>
                      <a:pt x="1537" y="38"/>
                    </a:lnTo>
                    <a:lnTo>
                      <a:pt x="1521" y="27"/>
                    </a:lnTo>
                    <a:lnTo>
                      <a:pt x="1505" y="19"/>
                    </a:lnTo>
                    <a:lnTo>
                      <a:pt x="1487" y="11"/>
                    </a:lnTo>
                    <a:lnTo>
                      <a:pt x="1468" y="6"/>
                    </a:lnTo>
                    <a:lnTo>
                      <a:pt x="1446" y="3"/>
                    </a:lnTo>
                    <a:lnTo>
                      <a:pt x="1425" y="0"/>
                    </a:lnTo>
                    <a:lnTo>
                      <a:pt x="1382" y="3"/>
                    </a:lnTo>
                    <a:lnTo>
                      <a:pt x="1337" y="8"/>
                    </a:lnTo>
                    <a:lnTo>
                      <a:pt x="1294" y="16"/>
                    </a:lnTo>
                    <a:lnTo>
                      <a:pt x="1248" y="30"/>
                    </a:lnTo>
                    <a:lnTo>
                      <a:pt x="1205" y="46"/>
                    </a:lnTo>
                    <a:lnTo>
                      <a:pt x="1165" y="65"/>
                    </a:lnTo>
                    <a:lnTo>
                      <a:pt x="1128" y="83"/>
                    </a:lnTo>
                    <a:lnTo>
                      <a:pt x="1098" y="105"/>
                    </a:lnTo>
                    <a:lnTo>
                      <a:pt x="1071" y="124"/>
                    </a:lnTo>
                    <a:lnTo>
                      <a:pt x="1053" y="142"/>
                    </a:lnTo>
                    <a:lnTo>
                      <a:pt x="1039" y="158"/>
                    </a:lnTo>
                    <a:lnTo>
                      <a:pt x="1018" y="204"/>
                    </a:lnTo>
                    <a:lnTo>
                      <a:pt x="994" y="241"/>
                    </a:lnTo>
                    <a:lnTo>
                      <a:pt x="975" y="273"/>
                    </a:lnTo>
                    <a:lnTo>
                      <a:pt x="954" y="298"/>
                    </a:lnTo>
                    <a:lnTo>
                      <a:pt x="935" y="316"/>
                    </a:lnTo>
                    <a:lnTo>
                      <a:pt x="916" y="330"/>
                    </a:lnTo>
                    <a:lnTo>
                      <a:pt x="897" y="340"/>
                    </a:lnTo>
                    <a:lnTo>
                      <a:pt x="881" y="346"/>
                    </a:lnTo>
                    <a:lnTo>
                      <a:pt x="862" y="348"/>
                    </a:lnTo>
                    <a:lnTo>
                      <a:pt x="844" y="351"/>
                    </a:lnTo>
                    <a:lnTo>
                      <a:pt x="804" y="351"/>
                    </a:lnTo>
                    <a:lnTo>
                      <a:pt x="761" y="351"/>
                    </a:lnTo>
                    <a:lnTo>
                      <a:pt x="739" y="354"/>
                    </a:lnTo>
                    <a:lnTo>
                      <a:pt x="713" y="359"/>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2700000" scaled="1"/>
                <a:tileRect/>
              </a:gradFill>
              <a:ln w="5">
                <a:solidFill>
                  <a:srgbClr val="4F81BD"/>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5" name="Freeform 69">
                <a:extLst>
                  <a:ext uri="{FF2B5EF4-FFF2-40B4-BE49-F238E27FC236}">
                    <a16:creationId xmlns:a16="http://schemas.microsoft.com/office/drawing/2014/main" id="{5CB00BC8-D7C7-E3B0-70D6-6C82ABF1678A}"/>
                  </a:ext>
                </a:extLst>
              </p:cNvPr>
              <p:cNvSpPr>
                <a:spLocks/>
              </p:cNvSpPr>
              <p:nvPr/>
            </p:nvSpPr>
            <p:spPr bwMode="auto">
              <a:xfrm>
                <a:off x="3028279" y="2751604"/>
                <a:ext cx="1540009" cy="1920792"/>
              </a:xfrm>
              <a:custGeom>
                <a:avLst/>
                <a:gdLst>
                  <a:gd name="T0" fmla="*/ 105 w 972"/>
                  <a:gd name="T1" fmla="*/ 809 h 1213"/>
                  <a:gd name="T2" fmla="*/ 118 w 972"/>
                  <a:gd name="T3" fmla="*/ 889 h 1213"/>
                  <a:gd name="T4" fmla="*/ 148 w 972"/>
                  <a:gd name="T5" fmla="*/ 972 h 1213"/>
                  <a:gd name="T6" fmla="*/ 193 w 972"/>
                  <a:gd name="T7" fmla="*/ 1055 h 1213"/>
                  <a:gd name="T8" fmla="*/ 257 w 972"/>
                  <a:gd name="T9" fmla="*/ 1127 h 1213"/>
                  <a:gd name="T10" fmla="*/ 295 w 972"/>
                  <a:gd name="T11" fmla="*/ 1157 h 1213"/>
                  <a:gd name="T12" fmla="*/ 338 w 972"/>
                  <a:gd name="T13" fmla="*/ 1181 h 1213"/>
                  <a:gd name="T14" fmla="*/ 386 w 972"/>
                  <a:gd name="T15" fmla="*/ 1199 h 1213"/>
                  <a:gd name="T16" fmla="*/ 437 w 972"/>
                  <a:gd name="T17" fmla="*/ 1210 h 1213"/>
                  <a:gd name="T18" fmla="*/ 493 w 972"/>
                  <a:gd name="T19" fmla="*/ 1213 h 1213"/>
                  <a:gd name="T20" fmla="*/ 552 w 972"/>
                  <a:gd name="T21" fmla="*/ 1205 h 1213"/>
                  <a:gd name="T22" fmla="*/ 616 w 972"/>
                  <a:gd name="T23" fmla="*/ 1189 h 1213"/>
                  <a:gd name="T24" fmla="*/ 681 w 972"/>
                  <a:gd name="T25" fmla="*/ 1162 h 1213"/>
                  <a:gd name="T26" fmla="*/ 737 w 972"/>
                  <a:gd name="T27" fmla="*/ 1133 h 1213"/>
                  <a:gd name="T28" fmla="*/ 785 w 972"/>
                  <a:gd name="T29" fmla="*/ 1095 h 1213"/>
                  <a:gd name="T30" fmla="*/ 828 w 972"/>
                  <a:gd name="T31" fmla="*/ 1052 h 1213"/>
                  <a:gd name="T32" fmla="*/ 865 w 972"/>
                  <a:gd name="T33" fmla="*/ 1007 h 1213"/>
                  <a:gd name="T34" fmla="*/ 895 w 972"/>
                  <a:gd name="T35" fmla="*/ 956 h 1213"/>
                  <a:gd name="T36" fmla="*/ 940 w 972"/>
                  <a:gd name="T37" fmla="*/ 851 h 1213"/>
                  <a:gd name="T38" fmla="*/ 964 w 972"/>
                  <a:gd name="T39" fmla="*/ 739 h 1213"/>
                  <a:gd name="T40" fmla="*/ 972 w 972"/>
                  <a:gd name="T41" fmla="*/ 624 h 1213"/>
                  <a:gd name="T42" fmla="*/ 964 w 972"/>
                  <a:gd name="T43" fmla="*/ 517 h 1213"/>
                  <a:gd name="T44" fmla="*/ 943 w 972"/>
                  <a:gd name="T45" fmla="*/ 418 h 1213"/>
                  <a:gd name="T46" fmla="*/ 908 w 972"/>
                  <a:gd name="T47" fmla="*/ 324 h 1213"/>
                  <a:gd name="T48" fmla="*/ 849 w 972"/>
                  <a:gd name="T49" fmla="*/ 236 h 1213"/>
                  <a:gd name="T50" fmla="*/ 777 w 972"/>
                  <a:gd name="T51" fmla="*/ 158 h 1213"/>
                  <a:gd name="T52" fmla="*/ 689 w 972"/>
                  <a:gd name="T53" fmla="*/ 88 h 1213"/>
                  <a:gd name="T54" fmla="*/ 592 w 972"/>
                  <a:gd name="T55" fmla="*/ 38 h 1213"/>
                  <a:gd name="T56" fmla="*/ 485 w 972"/>
                  <a:gd name="T57" fmla="*/ 8 h 1213"/>
                  <a:gd name="T58" fmla="*/ 405 w 972"/>
                  <a:gd name="T59" fmla="*/ 0 h 1213"/>
                  <a:gd name="T60" fmla="*/ 348 w 972"/>
                  <a:gd name="T61" fmla="*/ 3 h 1213"/>
                  <a:gd name="T62" fmla="*/ 292 w 972"/>
                  <a:gd name="T63" fmla="*/ 14 h 1213"/>
                  <a:gd name="T64" fmla="*/ 214 w 972"/>
                  <a:gd name="T65" fmla="*/ 40 h 1213"/>
                  <a:gd name="T66" fmla="*/ 129 w 972"/>
                  <a:gd name="T67" fmla="*/ 86 h 1213"/>
                  <a:gd name="T68" fmla="*/ 67 w 972"/>
                  <a:gd name="T69" fmla="*/ 137 h 1213"/>
                  <a:gd name="T70" fmla="*/ 27 w 972"/>
                  <a:gd name="T71" fmla="*/ 193 h 1213"/>
                  <a:gd name="T72" fmla="*/ 6 w 972"/>
                  <a:gd name="T73" fmla="*/ 252 h 1213"/>
                  <a:gd name="T74" fmla="*/ 0 w 972"/>
                  <a:gd name="T75" fmla="*/ 316 h 1213"/>
                  <a:gd name="T76" fmla="*/ 8 w 972"/>
                  <a:gd name="T77" fmla="*/ 378 h 1213"/>
                  <a:gd name="T78" fmla="*/ 27 w 972"/>
                  <a:gd name="T79" fmla="*/ 439 h 1213"/>
                  <a:gd name="T80" fmla="*/ 67 w 972"/>
                  <a:gd name="T81" fmla="*/ 525 h 1213"/>
                  <a:gd name="T82" fmla="*/ 97 w 972"/>
                  <a:gd name="T83" fmla="*/ 613 h 1213"/>
                  <a:gd name="T84" fmla="*/ 105 w 972"/>
                  <a:gd name="T85" fmla="*/ 680 h 1213"/>
                  <a:gd name="T86" fmla="*/ 105 w 972"/>
                  <a:gd name="T87" fmla="*/ 776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2" h="1213">
                    <a:moveTo>
                      <a:pt x="105" y="776"/>
                    </a:moveTo>
                    <a:lnTo>
                      <a:pt x="105" y="809"/>
                    </a:lnTo>
                    <a:lnTo>
                      <a:pt x="110" y="849"/>
                    </a:lnTo>
                    <a:lnTo>
                      <a:pt x="118" y="889"/>
                    </a:lnTo>
                    <a:lnTo>
                      <a:pt x="131" y="929"/>
                    </a:lnTo>
                    <a:lnTo>
                      <a:pt x="148" y="972"/>
                    </a:lnTo>
                    <a:lnTo>
                      <a:pt x="169" y="1015"/>
                    </a:lnTo>
                    <a:lnTo>
                      <a:pt x="193" y="1055"/>
                    </a:lnTo>
                    <a:lnTo>
                      <a:pt x="223" y="1092"/>
                    </a:lnTo>
                    <a:lnTo>
                      <a:pt x="257" y="1127"/>
                    </a:lnTo>
                    <a:lnTo>
                      <a:pt x="276" y="1141"/>
                    </a:lnTo>
                    <a:lnTo>
                      <a:pt x="295" y="1157"/>
                    </a:lnTo>
                    <a:lnTo>
                      <a:pt x="316" y="1170"/>
                    </a:lnTo>
                    <a:lnTo>
                      <a:pt x="338" y="1181"/>
                    </a:lnTo>
                    <a:lnTo>
                      <a:pt x="362" y="1191"/>
                    </a:lnTo>
                    <a:lnTo>
                      <a:pt x="386" y="1199"/>
                    </a:lnTo>
                    <a:lnTo>
                      <a:pt x="410" y="1205"/>
                    </a:lnTo>
                    <a:lnTo>
                      <a:pt x="437" y="1210"/>
                    </a:lnTo>
                    <a:lnTo>
                      <a:pt x="464" y="1213"/>
                    </a:lnTo>
                    <a:lnTo>
                      <a:pt x="493" y="1213"/>
                    </a:lnTo>
                    <a:lnTo>
                      <a:pt x="522" y="1210"/>
                    </a:lnTo>
                    <a:lnTo>
                      <a:pt x="552" y="1205"/>
                    </a:lnTo>
                    <a:lnTo>
                      <a:pt x="584" y="1199"/>
                    </a:lnTo>
                    <a:lnTo>
                      <a:pt x="616" y="1189"/>
                    </a:lnTo>
                    <a:lnTo>
                      <a:pt x="648" y="1175"/>
                    </a:lnTo>
                    <a:lnTo>
                      <a:pt x="681" y="1162"/>
                    </a:lnTo>
                    <a:lnTo>
                      <a:pt x="710" y="1149"/>
                    </a:lnTo>
                    <a:lnTo>
                      <a:pt x="737" y="1133"/>
                    </a:lnTo>
                    <a:lnTo>
                      <a:pt x="761" y="1114"/>
                    </a:lnTo>
                    <a:lnTo>
                      <a:pt x="785" y="1095"/>
                    </a:lnTo>
                    <a:lnTo>
                      <a:pt x="809" y="1074"/>
                    </a:lnTo>
                    <a:lnTo>
                      <a:pt x="828" y="1052"/>
                    </a:lnTo>
                    <a:lnTo>
                      <a:pt x="847" y="1031"/>
                    </a:lnTo>
                    <a:lnTo>
                      <a:pt x="865" y="1007"/>
                    </a:lnTo>
                    <a:lnTo>
                      <a:pt x="881" y="983"/>
                    </a:lnTo>
                    <a:lnTo>
                      <a:pt x="895" y="956"/>
                    </a:lnTo>
                    <a:lnTo>
                      <a:pt x="922" y="905"/>
                    </a:lnTo>
                    <a:lnTo>
                      <a:pt x="940" y="851"/>
                    </a:lnTo>
                    <a:lnTo>
                      <a:pt x="956" y="795"/>
                    </a:lnTo>
                    <a:lnTo>
                      <a:pt x="964" y="739"/>
                    </a:lnTo>
                    <a:lnTo>
                      <a:pt x="970" y="683"/>
                    </a:lnTo>
                    <a:lnTo>
                      <a:pt x="972" y="624"/>
                    </a:lnTo>
                    <a:lnTo>
                      <a:pt x="970" y="570"/>
                    </a:lnTo>
                    <a:lnTo>
                      <a:pt x="964" y="517"/>
                    </a:lnTo>
                    <a:lnTo>
                      <a:pt x="956" y="466"/>
                    </a:lnTo>
                    <a:lnTo>
                      <a:pt x="943" y="418"/>
                    </a:lnTo>
                    <a:lnTo>
                      <a:pt x="927" y="370"/>
                    </a:lnTo>
                    <a:lnTo>
                      <a:pt x="908" y="324"/>
                    </a:lnTo>
                    <a:lnTo>
                      <a:pt x="881" y="279"/>
                    </a:lnTo>
                    <a:lnTo>
                      <a:pt x="849" y="236"/>
                    </a:lnTo>
                    <a:lnTo>
                      <a:pt x="814" y="196"/>
                    </a:lnTo>
                    <a:lnTo>
                      <a:pt x="777" y="158"/>
                    </a:lnTo>
                    <a:lnTo>
                      <a:pt x="734" y="121"/>
                    </a:lnTo>
                    <a:lnTo>
                      <a:pt x="689" y="88"/>
                    </a:lnTo>
                    <a:lnTo>
                      <a:pt x="640" y="62"/>
                    </a:lnTo>
                    <a:lnTo>
                      <a:pt x="592" y="38"/>
                    </a:lnTo>
                    <a:lnTo>
                      <a:pt x="539" y="19"/>
                    </a:lnTo>
                    <a:lnTo>
                      <a:pt x="485" y="8"/>
                    </a:lnTo>
                    <a:lnTo>
                      <a:pt x="431" y="0"/>
                    </a:lnTo>
                    <a:lnTo>
                      <a:pt x="405" y="0"/>
                    </a:lnTo>
                    <a:lnTo>
                      <a:pt x="375" y="0"/>
                    </a:lnTo>
                    <a:lnTo>
                      <a:pt x="348" y="3"/>
                    </a:lnTo>
                    <a:lnTo>
                      <a:pt x="322" y="8"/>
                    </a:lnTo>
                    <a:lnTo>
                      <a:pt x="292" y="14"/>
                    </a:lnTo>
                    <a:lnTo>
                      <a:pt x="265" y="22"/>
                    </a:lnTo>
                    <a:lnTo>
                      <a:pt x="214" y="40"/>
                    </a:lnTo>
                    <a:lnTo>
                      <a:pt x="169" y="62"/>
                    </a:lnTo>
                    <a:lnTo>
                      <a:pt x="129" y="86"/>
                    </a:lnTo>
                    <a:lnTo>
                      <a:pt x="94" y="110"/>
                    </a:lnTo>
                    <a:lnTo>
                      <a:pt x="67" y="137"/>
                    </a:lnTo>
                    <a:lnTo>
                      <a:pt x="46" y="163"/>
                    </a:lnTo>
                    <a:lnTo>
                      <a:pt x="27" y="193"/>
                    </a:lnTo>
                    <a:lnTo>
                      <a:pt x="14" y="222"/>
                    </a:lnTo>
                    <a:lnTo>
                      <a:pt x="6" y="252"/>
                    </a:lnTo>
                    <a:lnTo>
                      <a:pt x="0" y="284"/>
                    </a:lnTo>
                    <a:lnTo>
                      <a:pt x="0" y="316"/>
                    </a:lnTo>
                    <a:lnTo>
                      <a:pt x="3" y="345"/>
                    </a:lnTo>
                    <a:lnTo>
                      <a:pt x="8" y="378"/>
                    </a:lnTo>
                    <a:lnTo>
                      <a:pt x="16" y="410"/>
                    </a:lnTo>
                    <a:lnTo>
                      <a:pt x="27" y="439"/>
                    </a:lnTo>
                    <a:lnTo>
                      <a:pt x="40" y="471"/>
                    </a:lnTo>
                    <a:lnTo>
                      <a:pt x="67" y="525"/>
                    </a:lnTo>
                    <a:lnTo>
                      <a:pt x="83" y="573"/>
                    </a:lnTo>
                    <a:lnTo>
                      <a:pt x="97" y="613"/>
                    </a:lnTo>
                    <a:lnTo>
                      <a:pt x="102" y="648"/>
                    </a:lnTo>
                    <a:lnTo>
                      <a:pt x="105" y="680"/>
                    </a:lnTo>
                    <a:lnTo>
                      <a:pt x="107" y="710"/>
                    </a:lnTo>
                    <a:lnTo>
                      <a:pt x="105" y="776"/>
                    </a:lnTo>
                    <a:close/>
                  </a:path>
                </a:pathLst>
              </a:custGeom>
              <a:solidFill>
                <a:schemeClr val="tx2">
                  <a:lumMod val="40000"/>
                  <a:lumOff val="60000"/>
                </a:schemeClr>
              </a:solidFill>
              <a:ln w="5">
                <a:solidFill>
                  <a:schemeClr val="tx2">
                    <a:lumMod val="75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6" name="Freeform 71">
                <a:extLst>
                  <a:ext uri="{FF2B5EF4-FFF2-40B4-BE49-F238E27FC236}">
                    <a16:creationId xmlns:a16="http://schemas.microsoft.com/office/drawing/2014/main" id="{4B2E08D1-5C55-960A-0DE4-D3E51BA1D390}"/>
                  </a:ext>
                </a:extLst>
              </p:cNvPr>
              <p:cNvSpPr>
                <a:spLocks/>
              </p:cNvSpPr>
              <p:nvPr/>
            </p:nvSpPr>
            <p:spPr bwMode="auto">
              <a:xfrm>
                <a:off x="3895641" y="2105442"/>
                <a:ext cx="318623" cy="194734"/>
              </a:xfrm>
              <a:custGeom>
                <a:avLst/>
                <a:gdLst>
                  <a:gd name="T0" fmla="*/ 0 w 196"/>
                  <a:gd name="T1" fmla="*/ 72 h 118"/>
                  <a:gd name="T2" fmla="*/ 3 w 196"/>
                  <a:gd name="T3" fmla="*/ 86 h 118"/>
                  <a:gd name="T4" fmla="*/ 8 w 196"/>
                  <a:gd name="T5" fmla="*/ 94 h 118"/>
                  <a:gd name="T6" fmla="*/ 16 w 196"/>
                  <a:gd name="T7" fmla="*/ 99 h 118"/>
                  <a:gd name="T8" fmla="*/ 27 w 196"/>
                  <a:gd name="T9" fmla="*/ 104 h 118"/>
                  <a:gd name="T10" fmla="*/ 57 w 196"/>
                  <a:gd name="T11" fmla="*/ 110 h 118"/>
                  <a:gd name="T12" fmla="*/ 89 w 196"/>
                  <a:gd name="T13" fmla="*/ 115 h 118"/>
                  <a:gd name="T14" fmla="*/ 121 w 196"/>
                  <a:gd name="T15" fmla="*/ 118 h 118"/>
                  <a:gd name="T16" fmla="*/ 137 w 196"/>
                  <a:gd name="T17" fmla="*/ 118 h 118"/>
                  <a:gd name="T18" fmla="*/ 150 w 196"/>
                  <a:gd name="T19" fmla="*/ 115 h 118"/>
                  <a:gd name="T20" fmla="*/ 164 w 196"/>
                  <a:gd name="T21" fmla="*/ 110 h 118"/>
                  <a:gd name="T22" fmla="*/ 174 w 196"/>
                  <a:gd name="T23" fmla="*/ 104 h 118"/>
                  <a:gd name="T24" fmla="*/ 185 w 196"/>
                  <a:gd name="T25" fmla="*/ 96 h 118"/>
                  <a:gd name="T26" fmla="*/ 190 w 196"/>
                  <a:gd name="T27" fmla="*/ 86 h 118"/>
                  <a:gd name="T28" fmla="*/ 196 w 196"/>
                  <a:gd name="T29" fmla="*/ 75 h 118"/>
                  <a:gd name="T30" fmla="*/ 193 w 196"/>
                  <a:gd name="T31" fmla="*/ 61 h 118"/>
                  <a:gd name="T32" fmla="*/ 188 w 196"/>
                  <a:gd name="T33" fmla="*/ 48 h 118"/>
                  <a:gd name="T34" fmla="*/ 177 w 196"/>
                  <a:gd name="T35" fmla="*/ 35 h 118"/>
                  <a:gd name="T36" fmla="*/ 164 w 196"/>
                  <a:gd name="T37" fmla="*/ 24 h 118"/>
                  <a:gd name="T38" fmla="*/ 145 w 196"/>
                  <a:gd name="T39" fmla="*/ 13 h 118"/>
                  <a:gd name="T40" fmla="*/ 126 w 196"/>
                  <a:gd name="T41" fmla="*/ 5 h 118"/>
                  <a:gd name="T42" fmla="*/ 102 w 196"/>
                  <a:gd name="T43" fmla="*/ 0 h 118"/>
                  <a:gd name="T44" fmla="*/ 81 w 196"/>
                  <a:gd name="T45" fmla="*/ 0 h 118"/>
                  <a:gd name="T46" fmla="*/ 59 w 196"/>
                  <a:gd name="T47" fmla="*/ 3 h 118"/>
                  <a:gd name="T48" fmla="*/ 43 w 196"/>
                  <a:gd name="T49" fmla="*/ 5 h 118"/>
                  <a:gd name="T50" fmla="*/ 27 w 196"/>
                  <a:gd name="T51" fmla="*/ 13 h 118"/>
                  <a:gd name="T52" fmla="*/ 16 w 196"/>
                  <a:gd name="T53" fmla="*/ 24 h 118"/>
                  <a:gd name="T54" fmla="*/ 8 w 196"/>
                  <a:gd name="T55" fmla="*/ 37 h 118"/>
                  <a:gd name="T56" fmla="*/ 3 w 196"/>
                  <a:gd name="T57" fmla="*/ 53 h 118"/>
                  <a:gd name="T58" fmla="*/ 0 w 196"/>
                  <a:gd name="T59"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18">
                    <a:moveTo>
                      <a:pt x="0" y="72"/>
                    </a:moveTo>
                    <a:lnTo>
                      <a:pt x="3" y="86"/>
                    </a:lnTo>
                    <a:lnTo>
                      <a:pt x="8" y="94"/>
                    </a:lnTo>
                    <a:lnTo>
                      <a:pt x="16" y="99"/>
                    </a:lnTo>
                    <a:lnTo>
                      <a:pt x="27" y="104"/>
                    </a:lnTo>
                    <a:lnTo>
                      <a:pt x="57" y="110"/>
                    </a:lnTo>
                    <a:lnTo>
                      <a:pt x="89" y="115"/>
                    </a:lnTo>
                    <a:lnTo>
                      <a:pt x="121" y="118"/>
                    </a:lnTo>
                    <a:lnTo>
                      <a:pt x="137" y="118"/>
                    </a:lnTo>
                    <a:lnTo>
                      <a:pt x="150" y="115"/>
                    </a:lnTo>
                    <a:lnTo>
                      <a:pt x="164" y="110"/>
                    </a:lnTo>
                    <a:lnTo>
                      <a:pt x="174" y="104"/>
                    </a:lnTo>
                    <a:lnTo>
                      <a:pt x="185" y="96"/>
                    </a:lnTo>
                    <a:lnTo>
                      <a:pt x="190" y="86"/>
                    </a:lnTo>
                    <a:lnTo>
                      <a:pt x="196" y="75"/>
                    </a:lnTo>
                    <a:lnTo>
                      <a:pt x="193" y="61"/>
                    </a:lnTo>
                    <a:lnTo>
                      <a:pt x="188" y="48"/>
                    </a:lnTo>
                    <a:lnTo>
                      <a:pt x="177" y="35"/>
                    </a:lnTo>
                    <a:lnTo>
                      <a:pt x="164" y="24"/>
                    </a:lnTo>
                    <a:lnTo>
                      <a:pt x="145" y="13"/>
                    </a:lnTo>
                    <a:lnTo>
                      <a:pt x="126" y="5"/>
                    </a:lnTo>
                    <a:lnTo>
                      <a:pt x="102" y="0"/>
                    </a:lnTo>
                    <a:lnTo>
                      <a:pt x="81" y="0"/>
                    </a:lnTo>
                    <a:lnTo>
                      <a:pt x="59" y="3"/>
                    </a:lnTo>
                    <a:lnTo>
                      <a:pt x="43" y="5"/>
                    </a:lnTo>
                    <a:lnTo>
                      <a:pt x="27" y="13"/>
                    </a:lnTo>
                    <a:lnTo>
                      <a:pt x="16" y="24"/>
                    </a:lnTo>
                    <a:lnTo>
                      <a:pt x="8" y="37"/>
                    </a:lnTo>
                    <a:lnTo>
                      <a:pt x="3" y="53"/>
                    </a:lnTo>
                    <a:lnTo>
                      <a:pt x="0" y="72"/>
                    </a:lnTo>
                    <a:close/>
                  </a:path>
                </a:pathLst>
              </a:custGeom>
              <a:gradFill flip="none" rotWithShape="1">
                <a:gsLst>
                  <a:gs pos="0">
                    <a:srgbClr val="4F81BD">
                      <a:lumMod val="20000"/>
                      <a:lumOff val="80000"/>
                      <a:shade val="30000"/>
                      <a:satMod val="115000"/>
                    </a:srgbClr>
                  </a:gs>
                  <a:gs pos="50000">
                    <a:srgbClr val="4F81BD">
                      <a:lumMod val="20000"/>
                      <a:lumOff val="80000"/>
                      <a:shade val="67500"/>
                      <a:satMod val="115000"/>
                    </a:srgbClr>
                  </a:gs>
                  <a:gs pos="100000">
                    <a:srgbClr val="4F81BD">
                      <a:lumMod val="20000"/>
                      <a:lumOff val="80000"/>
                      <a:shade val="100000"/>
                      <a:satMod val="115000"/>
                    </a:srgbClr>
                  </a:gs>
                </a:gsLst>
                <a:lin ang="2700000" scaled="1"/>
                <a:tileRect/>
              </a:gradFill>
              <a:ln w="5">
                <a:solidFill>
                  <a:srgbClr val="4F81BD">
                    <a:lumMod val="20000"/>
                    <a:lumOff val="8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7" name="Freeform 73">
                <a:extLst>
                  <a:ext uri="{FF2B5EF4-FFF2-40B4-BE49-F238E27FC236}">
                    <a16:creationId xmlns:a16="http://schemas.microsoft.com/office/drawing/2014/main" id="{0F343356-615E-A3AF-D28D-C96157C0E49E}"/>
                  </a:ext>
                </a:extLst>
              </p:cNvPr>
              <p:cNvSpPr>
                <a:spLocks/>
              </p:cNvSpPr>
              <p:nvPr/>
            </p:nvSpPr>
            <p:spPr bwMode="auto">
              <a:xfrm>
                <a:off x="5895882" y="3105666"/>
                <a:ext cx="309775" cy="185886"/>
              </a:xfrm>
              <a:custGeom>
                <a:avLst/>
                <a:gdLst>
                  <a:gd name="T0" fmla="*/ 0 w 195"/>
                  <a:gd name="T1" fmla="*/ 73 h 118"/>
                  <a:gd name="T2" fmla="*/ 2 w 195"/>
                  <a:gd name="T3" fmla="*/ 86 h 118"/>
                  <a:gd name="T4" fmla="*/ 8 w 195"/>
                  <a:gd name="T5" fmla="*/ 94 h 118"/>
                  <a:gd name="T6" fmla="*/ 16 w 195"/>
                  <a:gd name="T7" fmla="*/ 99 h 118"/>
                  <a:gd name="T8" fmla="*/ 27 w 195"/>
                  <a:gd name="T9" fmla="*/ 105 h 118"/>
                  <a:gd name="T10" fmla="*/ 56 w 195"/>
                  <a:gd name="T11" fmla="*/ 110 h 118"/>
                  <a:gd name="T12" fmla="*/ 88 w 195"/>
                  <a:gd name="T13" fmla="*/ 115 h 118"/>
                  <a:gd name="T14" fmla="*/ 123 w 195"/>
                  <a:gd name="T15" fmla="*/ 118 h 118"/>
                  <a:gd name="T16" fmla="*/ 136 w 195"/>
                  <a:gd name="T17" fmla="*/ 115 h 118"/>
                  <a:gd name="T18" fmla="*/ 150 w 195"/>
                  <a:gd name="T19" fmla="*/ 115 h 118"/>
                  <a:gd name="T20" fmla="*/ 163 w 195"/>
                  <a:gd name="T21" fmla="*/ 110 h 118"/>
                  <a:gd name="T22" fmla="*/ 174 w 195"/>
                  <a:gd name="T23" fmla="*/ 105 h 118"/>
                  <a:gd name="T24" fmla="*/ 185 w 195"/>
                  <a:gd name="T25" fmla="*/ 97 h 118"/>
                  <a:gd name="T26" fmla="*/ 193 w 195"/>
                  <a:gd name="T27" fmla="*/ 86 h 118"/>
                  <a:gd name="T28" fmla="*/ 195 w 195"/>
                  <a:gd name="T29" fmla="*/ 75 h 118"/>
                  <a:gd name="T30" fmla="*/ 195 w 195"/>
                  <a:gd name="T31" fmla="*/ 62 h 118"/>
                  <a:gd name="T32" fmla="*/ 187 w 195"/>
                  <a:gd name="T33" fmla="*/ 48 h 118"/>
                  <a:gd name="T34" fmla="*/ 177 w 195"/>
                  <a:gd name="T35" fmla="*/ 35 h 118"/>
                  <a:gd name="T36" fmla="*/ 163 w 195"/>
                  <a:gd name="T37" fmla="*/ 24 h 118"/>
                  <a:gd name="T38" fmla="*/ 147 w 195"/>
                  <a:gd name="T39" fmla="*/ 14 h 118"/>
                  <a:gd name="T40" fmla="*/ 126 w 195"/>
                  <a:gd name="T41" fmla="*/ 6 h 118"/>
                  <a:gd name="T42" fmla="*/ 104 w 195"/>
                  <a:gd name="T43" fmla="*/ 0 h 118"/>
                  <a:gd name="T44" fmla="*/ 80 w 195"/>
                  <a:gd name="T45" fmla="*/ 0 h 118"/>
                  <a:gd name="T46" fmla="*/ 61 w 195"/>
                  <a:gd name="T47" fmla="*/ 3 h 118"/>
                  <a:gd name="T48" fmla="*/ 43 w 195"/>
                  <a:gd name="T49" fmla="*/ 6 h 118"/>
                  <a:gd name="T50" fmla="*/ 29 w 195"/>
                  <a:gd name="T51" fmla="*/ 14 h 118"/>
                  <a:gd name="T52" fmla="*/ 16 w 195"/>
                  <a:gd name="T53" fmla="*/ 24 h 118"/>
                  <a:gd name="T54" fmla="*/ 8 w 195"/>
                  <a:gd name="T55" fmla="*/ 38 h 118"/>
                  <a:gd name="T56" fmla="*/ 2 w 195"/>
                  <a:gd name="T57" fmla="*/ 54 h 118"/>
                  <a:gd name="T58" fmla="*/ 0 w 195"/>
                  <a:gd name="T59"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18">
                    <a:moveTo>
                      <a:pt x="0" y="73"/>
                    </a:moveTo>
                    <a:lnTo>
                      <a:pt x="2" y="86"/>
                    </a:lnTo>
                    <a:lnTo>
                      <a:pt x="8" y="94"/>
                    </a:lnTo>
                    <a:lnTo>
                      <a:pt x="16" y="99"/>
                    </a:lnTo>
                    <a:lnTo>
                      <a:pt x="27" y="105"/>
                    </a:lnTo>
                    <a:lnTo>
                      <a:pt x="56" y="110"/>
                    </a:lnTo>
                    <a:lnTo>
                      <a:pt x="88" y="115"/>
                    </a:lnTo>
                    <a:lnTo>
                      <a:pt x="123" y="118"/>
                    </a:lnTo>
                    <a:lnTo>
                      <a:pt x="136" y="115"/>
                    </a:lnTo>
                    <a:lnTo>
                      <a:pt x="150" y="115"/>
                    </a:lnTo>
                    <a:lnTo>
                      <a:pt x="163" y="110"/>
                    </a:lnTo>
                    <a:lnTo>
                      <a:pt x="174" y="105"/>
                    </a:lnTo>
                    <a:lnTo>
                      <a:pt x="185" y="97"/>
                    </a:lnTo>
                    <a:lnTo>
                      <a:pt x="193" y="86"/>
                    </a:lnTo>
                    <a:lnTo>
                      <a:pt x="195" y="75"/>
                    </a:lnTo>
                    <a:lnTo>
                      <a:pt x="195" y="62"/>
                    </a:lnTo>
                    <a:lnTo>
                      <a:pt x="187" y="48"/>
                    </a:lnTo>
                    <a:lnTo>
                      <a:pt x="177" y="35"/>
                    </a:lnTo>
                    <a:lnTo>
                      <a:pt x="163" y="24"/>
                    </a:lnTo>
                    <a:lnTo>
                      <a:pt x="147" y="14"/>
                    </a:lnTo>
                    <a:lnTo>
                      <a:pt x="126" y="6"/>
                    </a:lnTo>
                    <a:lnTo>
                      <a:pt x="104" y="0"/>
                    </a:lnTo>
                    <a:lnTo>
                      <a:pt x="80" y="0"/>
                    </a:lnTo>
                    <a:lnTo>
                      <a:pt x="61" y="3"/>
                    </a:lnTo>
                    <a:lnTo>
                      <a:pt x="43" y="6"/>
                    </a:lnTo>
                    <a:lnTo>
                      <a:pt x="29" y="14"/>
                    </a:lnTo>
                    <a:lnTo>
                      <a:pt x="16" y="24"/>
                    </a:lnTo>
                    <a:lnTo>
                      <a:pt x="8" y="38"/>
                    </a:lnTo>
                    <a:lnTo>
                      <a:pt x="2" y="54"/>
                    </a:lnTo>
                    <a:lnTo>
                      <a:pt x="0" y="73"/>
                    </a:lnTo>
                    <a:close/>
                  </a:path>
                </a:pathLst>
              </a:custGeom>
              <a:gradFill flip="none" rotWithShape="1">
                <a:gsLst>
                  <a:gs pos="0">
                    <a:srgbClr val="4F81BD">
                      <a:lumMod val="20000"/>
                      <a:lumOff val="80000"/>
                      <a:shade val="30000"/>
                      <a:satMod val="115000"/>
                    </a:srgbClr>
                  </a:gs>
                  <a:gs pos="50000">
                    <a:srgbClr val="4F81BD">
                      <a:lumMod val="20000"/>
                      <a:lumOff val="80000"/>
                      <a:shade val="67500"/>
                      <a:satMod val="115000"/>
                    </a:srgbClr>
                  </a:gs>
                  <a:gs pos="100000">
                    <a:srgbClr val="4F81BD">
                      <a:lumMod val="20000"/>
                      <a:lumOff val="80000"/>
                      <a:shade val="100000"/>
                      <a:satMod val="115000"/>
                    </a:srgbClr>
                  </a:gs>
                </a:gsLst>
                <a:lin ang="2700000" scaled="1"/>
                <a:tileRect/>
              </a:gradFill>
              <a:ln w="5">
                <a:solidFill>
                  <a:srgbClr val="4F81BD">
                    <a:lumMod val="20000"/>
                    <a:lumOff val="8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8" name="Freeform 75">
                <a:extLst>
                  <a:ext uri="{FF2B5EF4-FFF2-40B4-BE49-F238E27FC236}">
                    <a16:creationId xmlns:a16="http://schemas.microsoft.com/office/drawing/2014/main" id="{90CA9EC3-42FF-E32C-9C30-AE6DF87C46E9}"/>
                  </a:ext>
                </a:extLst>
              </p:cNvPr>
              <p:cNvSpPr>
                <a:spLocks/>
              </p:cNvSpPr>
              <p:nvPr/>
            </p:nvSpPr>
            <p:spPr bwMode="auto">
              <a:xfrm>
                <a:off x="5391399" y="4229817"/>
                <a:ext cx="309769" cy="194734"/>
              </a:xfrm>
              <a:custGeom>
                <a:avLst/>
                <a:gdLst>
                  <a:gd name="T0" fmla="*/ 0 w 198"/>
                  <a:gd name="T1" fmla="*/ 75 h 118"/>
                  <a:gd name="T2" fmla="*/ 2 w 198"/>
                  <a:gd name="T3" fmla="*/ 86 h 118"/>
                  <a:gd name="T4" fmla="*/ 8 w 198"/>
                  <a:gd name="T5" fmla="*/ 97 h 118"/>
                  <a:gd name="T6" fmla="*/ 16 w 198"/>
                  <a:gd name="T7" fmla="*/ 102 h 118"/>
                  <a:gd name="T8" fmla="*/ 29 w 198"/>
                  <a:gd name="T9" fmla="*/ 107 h 118"/>
                  <a:gd name="T10" fmla="*/ 56 w 198"/>
                  <a:gd name="T11" fmla="*/ 113 h 118"/>
                  <a:gd name="T12" fmla="*/ 91 w 198"/>
                  <a:gd name="T13" fmla="*/ 116 h 118"/>
                  <a:gd name="T14" fmla="*/ 123 w 198"/>
                  <a:gd name="T15" fmla="*/ 118 h 118"/>
                  <a:gd name="T16" fmla="*/ 136 w 198"/>
                  <a:gd name="T17" fmla="*/ 118 h 118"/>
                  <a:gd name="T18" fmla="*/ 152 w 198"/>
                  <a:gd name="T19" fmla="*/ 116 h 118"/>
                  <a:gd name="T20" fmla="*/ 163 w 198"/>
                  <a:gd name="T21" fmla="*/ 113 h 118"/>
                  <a:gd name="T22" fmla="*/ 177 w 198"/>
                  <a:gd name="T23" fmla="*/ 107 h 118"/>
                  <a:gd name="T24" fmla="*/ 185 w 198"/>
                  <a:gd name="T25" fmla="*/ 99 h 118"/>
                  <a:gd name="T26" fmla="*/ 193 w 198"/>
                  <a:gd name="T27" fmla="*/ 89 h 118"/>
                  <a:gd name="T28" fmla="*/ 198 w 198"/>
                  <a:gd name="T29" fmla="*/ 75 h 118"/>
                  <a:gd name="T30" fmla="*/ 195 w 198"/>
                  <a:gd name="T31" fmla="*/ 65 h 118"/>
                  <a:gd name="T32" fmla="*/ 190 w 198"/>
                  <a:gd name="T33" fmla="*/ 49 h 118"/>
                  <a:gd name="T34" fmla="*/ 179 w 198"/>
                  <a:gd name="T35" fmla="*/ 38 h 118"/>
                  <a:gd name="T36" fmla="*/ 163 w 198"/>
                  <a:gd name="T37" fmla="*/ 24 h 118"/>
                  <a:gd name="T38" fmla="*/ 147 w 198"/>
                  <a:gd name="T39" fmla="*/ 14 h 118"/>
                  <a:gd name="T40" fmla="*/ 126 w 198"/>
                  <a:gd name="T41" fmla="*/ 6 h 118"/>
                  <a:gd name="T42" fmla="*/ 104 w 198"/>
                  <a:gd name="T43" fmla="*/ 3 h 118"/>
                  <a:gd name="T44" fmla="*/ 80 w 198"/>
                  <a:gd name="T45" fmla="*/ 0 h 118"/>
                  <a:gd name="T46" fmla="*/ 61 w 198"/>
                  <a:gd name="T47" fmla="*/ 3 h 118"/>
                  <a:gd name="T48" fmla="*/ 43 w 198"/>
                  <a:gd name="T49" fmla="*/ 8 h 118"/>
                  <a:gd name="T50" fmla="*/ 29 w 198"/>
                  <a:gd name="T51" fmla="*/ 16 h 118"/>
                  <a:gd name="T52" fmla="*/ 16 w 198"/>
                  <a:gd name="T53" fmla="*/ 27 h 118"/>
                  <a:gd name="T54" fmla="*/ 8 w 198"/>
                  <a:gd name="T55" fmla="*/ 41 h 118"/>
                  <a:gd name="T56" fmla="*/ 2 w 198"/>
                  <a:gd name="T57" fmla="*/ 57 h 118"/>
                  <a:gd name="T58" fmla="*/ 0 w 198"/>
                  <a:gd name="T59"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18">
                    <a:moveTo>
                      <a:pt x="0" y="75"/>
                    </a:moveTo>
                    <a:lnTo>
                      <a:pt x="2" y="86"/>
                    </a:lnTo>
                    <a:lnTo>
                      <a:pt x="8" y="97"/>
                    </a:lnTo>
                    <a:lnTo>
                      <a:pt x="16" y="102"/>
                    </a:lnTo>
                    <a:lnTo>
                      <a:pt x="29" y="107"/>
                    </a:lnTo>
                    <a:lnTo>
                      <a:pt x="56" y="113"/>
                    </a:lnTo>
                    <a:lnTo>
                      <a:pt x="91" y="116"/>
                    </a:lnTo>
                    <a:lnTo>
                      <a:pt x="123" y="118"/>
                    </a:lnTo>
                    <a:lnTo>
                      <a:pt x="136" y="118"/>
                    </a:lnTo>
                    <a:lnTo>
                      <a:pt x="152" y="116"/>
                    </a:lnTo>
                    <a:lnTo>
                      <a:pt x="163" y="113"/>
                    </a:lnTo>
                    <a:lnTo>
                      <a:pt x="177" y="107"/>
                    </a:lnTo>
                    <a:lnTo>
                      <a:pt x="185" y="99"/>
                    </a:lnTo>
                    <a:lnTo>
                      <a:pt x="193" y="89"/>
                    </a:lnTo>
                    <a:lnTo>
                      <a:pt x="198" y="75"/>
                    </a:lnTo>
                    <a:lnTo>
                      <a:pt x="195" y="65"/>
                    </a:lnTo>
                    <a:lnTo>
                      <a:pt x="190" y="49"/>
                    </a:lnTo>
                    <a:lnTo>
                      <a:pt x="179" y="38"/>
                    </a:lnTo>
                    <a:lnTo>
                      <a:pt x="163" y="24"/>
                    </a:lnTo>
                    <a:lnTo>
                      <a:pt x="147" y="14"/>
                    </a:lnTo>
                    <a:lnTo>
                      <a:pt x="126" y="6"/>
                    </a:lnTo>
                    <a:lnTo>
                      <a:pt x="104" y="3"/>
                    </a:lnTo>
                    <a:lnTo>
                      <a:pt x="80" y="0"/>
                    </a:lnTo>
                    <a:lnTo>
                      <a:pt x="61" y="3"/>
                    </a:lnTo>
                    <a:lnTo>
                      <a:pt x="43" y="8"/>
                    </a:lnTo>
                    <a:lnTo>
                      <a:pt x="29" y="16"/>
                    </a:lnTo>
                    <a:lnTo>
                      <a:pt x="16" y="27"/>
                    </a:lnTo>
                    <a:lnTo>
                      <a:pt x="8" y="41"/>
                    </a:lnTo>
                    <a:lnTo>
                      <a:pt x="2" y="57"/>
                    </a:lnTo>
                    <a:lnTo>
                      <a:pt x="0" y="75"/>
                    </a:lnTo>
                    <a:close/>
                  </a:path>
                </a:pathLst>
              </a:custGeom>
              <a:gradFill flip="none" rotWithShape="1">
                <a:gsLst>
                  <a:gs pos="0">
                    <a:srgbClr val="4F81BD">
                      <a:lumMod val="20000"/>
                      <a:lumOff val="80000"/>
                      <a:shade val="30000"/>
                      <a:satMod val="115000"/>
                    </a:srgbClr>
                  </a:gs>
                  <a:gs pos="50000">
                    <a:srgbClr val="4F81BD">
                      <a:lumMod val="20000"/>
                      <a:lumOff val="80000"/>
                      <a:shade val="67500"/>
                      <a:satMod val="115000"/>
                    </a:srgbClr>
                  </a:gs>
                  <a:gs pos="100000">
                    <a:srgbClr val="4F81BD">
                      <a:lumMod val="20000"/>
                      <a:lumOff val="80000"/>
                      <a:shade val="100000"/>
                      <a:satMod val="115000"/>
                    </a:srgbClr>
                  </a:gs>
                </a:gsLst>
                <a:lin ang="2700000" scaled="1"/>
                <a:tileRect/>
              </a:gradFill>
              <a:ln w="5">
                <a:solidFill>
                  <a:srgbClr val="4F81BD">
                    <a:lumMod val="20000"/>
                    <a:lumOff val="8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9" name="Freeform 77">
                <a:extLst>
                  <a:ext uri="{FF2B5EF4-FFF2-40B4-BE49-F238E27FC236}">
                    <a16:creationId xmlns:a16="http://schemas.microsoft.com/office/drawing/2014/main" id="{E45A1364-C9B4-7A9C-66BD-40C333DF75C5}"/>
                  </a:ext>
                </a:extLst>
              </p:cNvPr>
              <p:cNvSpPr>
                <a:spLocks/>
              </p:cNvSpPr>
              <p:nvPr/>
            </p:nvSpPr>
            <p:spPr bwMode="auto">
              <a:xfrm>
                <a:off x="4214263" y="2468354"/>
                <a:ext cx="177013" cy="177031"/>
              </a:xfrm>
              <a:custGeom>
                <a:avLst/>
                <a:gdLst>
                  <a:gd name="T0" fmla="*/ 112 w 112"/>
                  <a:gd name="T1" fmla="*/ 56 h 112"/>
                  <a:gd name="T2" fmla="*/ 110 w 112"/>
                  <a:gd name="T3" fmla="*/ 67 h 112"/>
                  <a:gd name="T4" fmla="*/ 107 w 112"/>
                  <a:gd name="T5" fmla="*/ 77 h 112"/>
                  <a:gd name="T6" fmla="*/ 102 w 112"/>
                  <a:gd name="T7" fmla="*/ 85 h 112"/>
                  <a:gd name="T8" fmla="*/ 96 w 112"/>
                  <a:gd name="T9" fmla="*/ 93 h 112"/>
                  <a:gd name="T10" fmla="*/ 88 w 112"/>
                  <a:gd name="T11" fmla="*/ 101 h 112"/>
                  <a:gd name="T12" fmla="*/ 77 w 112"/>
                  <a:gd name="T13" fmla="*/ 107 h 112"/>
                  <a:gd name="T14" fmla="*/ 67 w 112"/>
                  <a:gd name="T15" fmla="*/ 110 h 112"/>
                  <a:gd name="T16" fmla="*/ 56 w 112"/>
                  <a:gd name="T17" fmla="*/ 112 h 112"/>
                  <a:gd name="T18" fmla="*/ 45 w 112"/>
                  <a:gd name="T19" fmla="*/ 110 h 112"/>
                  <a:gd name="T20" fmla="*/ 35 w 112"/>
                  <a:gd name="T21" fmla="*/ 107 h 112"/>
                  <a:gd name="T22" fmla="*/ 24 w 112"/>
                  <a:gd name="T23" fmla="*/ 101 h 112"/>
                  <a:gd name="T24" fmla="*/ 16 w 112"/>
                  <a:gd name="T25" fmla="*/ 93 h 112"/>
                  <a:gd name="T26" fmla="*/ 11 w 112"/>
                  <a:gd name="T27" fmla="*/ 85 h 112"/>
                  <a:gd name="T28" fmla="*/ 5 w 112"/>
                  <a:gd name="T29" fmla="*/ 77 h 112"/>
                  <a:gd name="T30" fmla="*/ 0 w 112"/>
                  <a:gd name="T31" fmla="*/ 67 h 112"/>
                  <a:gd name="T32" fmla="*/ 0 w 112"/>
                  <a:gd name="T33" fmla="*/ 56 h 112"/>
                  <a:gd name="T34" fmla="*/ 0 w 112"/>
                  <a:gd name="T35" fmla="*/ 45 h 112"/>
                  <a:gd name="T36" fmla="*/ 5 w 112"/>
                  <a:gd name="T37" fmla="*/ 35 h 112"/>
                  <a:gd name="T38" fmla="*/ 11 w 112"/>
                  <a:gd name="T39" fmla="*/ 24 h 112"/>
                  <a:gd name="T40" fmla="*/ 16 w 112"/>
                  <a:gd name="T41" fmla="*/ 16 h 112"/>
                  <a:gd name="T42" fmla="*/ 24 w 112"/>
                  <a:gd name="T43" fmla="*/ 8 h 112"/>
                  <a:gd name="T44" fmla="*/ 35 w 112"/>
                  <a:gd name="T45" fmla="*/ 5 h 112"/>
                  <a:gd name="T46" fmla="*/ 45 w 112"/>
                  <a:gd name="T47" fmla="*/ 0 h 112"/>
                  <a:gd name="T48" fmla="*/ 56 w 112"/>
                  <a:gd name="T49" fmla="*/ 0 h 112"/>
                  <a:gd name="T50" fmla="*/ 67 w 112"/>
                  <a:gd name="T51" fmla="*/ 0 h 112"/>
                  <a:gd name="T52" fmla="*/ 77 w 112"/>
                  <a:gd name="T53" fmla="*/ 5 h 112"/>
                  <a:gd name="T54" fmla="*/ 88 w 112"/>
                  <a:gd name="T55" fmla="*/ 8 h 112"/>
                  <a:gd name="T56" fmla="*/ 96 w 112"/>
                  <a:gd name="T57" fmla="*/ 16 h 112"/>
                  <a:gd name="T58" fmla="*/ 102 w 112"/>
                  <a:gd name="T59" fmla="*/ 24 h 112"/>
                  <a:gd name="T60" fmla="*/ 107 w 112"/>
                  <a:gd name="T61" fmla="*/ 35 h 112"/>
                  <a:gd name="T62" fmla="*/ 110 w 112"/>
                  <a:gd name="T63" fmla="*/ 45 h 112"/>
                  <a:gd name="T64" fmla="*/ 112 w 112"/>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12">
                    <a:moveTo>
                      <a:pt x="112" y="56"/>
                    </a:moveTo>
                    <a:lnTo>
                      <a:pt x="110" y="67"/>
                    </a:lnTo>
                    <a:lnTo>
                      <a:pt x="107" y="77"/>
                    </a:lnTo>
                    <a:lnTo>
                      <a:pt x="102" y="85"/>
                    </a:lnTo>
                    <a:lnTo>
                      <a:pt x="96" y="93"/>
                    </a:lnTo>
                    <a:lnTo>
                      <a:pt x="88" y="101"/>
                    </a:lnTo>
                    <a:lnTo>
                      <a:pt x="77" y="107"/>
                    </a:lnTo>
                    <a:lnTo>
                      <a:pt x="67" y="110"/>
                    </a:lnTo>
                    <a:lnTo>
                      <a:pt x="56" y="112"/>
                    </a:lnTo>
                    <a:lnTo>
                      <a:pt x="45" y="110"/>
                    </a:lnTo>
                    <a:lnTo>
                      <a:pt x="35" y="107"/>
                    </a:lnTo>
                    <a:lnTo>
                      <a:pt x="24" y="101"/>
                    </a:lnTo>
                    <a:lnTo>
                      <a:pt x="16" y="93"/>
                    </a:lnTo>
                    <a:lnTo>
                      <a:pt x="11" y="85"/>
                    </a:lnTo>
                    <a:lnTo>
                      <a:pt x="5" y="77"/>
                    </a:lnTo>
                    <a:lnTo>
                      <a:pt x="0" y="67"/>
                    </a:lnTo>
                    <a:lnTo>
                      <a:pt x="0" y="56"/>
                    </a:lnTo>
                    <a:lnTo>
                      <a:pt x="0" y="45"/>
                    </a:lnTo>
                    <a:lnTo>
                      <a:pt x="5" y="35"/>
                    </a:lnTo>
                    <a:lnTo>
                      <a:pt x="11" y="24"/>
                    </a:lnTo>
                    <a:lnTo>
                      <a:pt x="16" y="16"/>
                    </a:lnTo>
                    <a:lnTo>
                      <a:pt x="24" y="8"/>
                    </a:lnTo>
                    <a:lnTo>
                      <a:pt x="35" y="5"/>
                    </a:lnTo>
                    <a:lnTo>
                      <a:pt x="45" y="0"/>
                    </a:lnTo>
                    <a:lnTo>
                      <a:pt x="56" y="0"/>
                    </a:lnTo>
                    <a:lnTo>
                      <a:pt x="67" y="0"/>
                    </a:lnTo>
                    <a:lnTo>
                      <a:pt x="77" y="5"/>
                    </a:lnTo>
                    <a:lnTo>
                      <a:pt x="88" y="8"/>
                    </a:lnTo>
                    <a:lnTo>
                      <a:pt x="96" y="16"/>
                    </a:lnTo>
                    <a:lnTo>
                      <a:pt x="102" y="24"/>
                    </a:lnTo>
                    <a:lnTo>
                      <a:pt x="107" y="35"/>
                    </a:lnTo>
                    <a:lnTo>
                      <a:pt x="110" y="45"/>
                    </a:lnTo>
                    <a:lnTo>
                      <a:pt x="112" y="56"/>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0" name="Freeform 79">
                <a:extLst>
                  <a:ext uri="{FF2B5EF4-FFF2-40B4-BE49-F238E27FC236}">
                    <a16:creationId xmlns:a16="http://schemas.microsoft.com/office/drawing/2014/main" id="{7B3A59DF-54BB-0A81-F18D-CE8CE5427995}"/>
                  </a:ext>
                </a:extLst>
              </p:cNvPr>
              <p:cNvSpPr>
                <a:spLocks/>
              </p:cNvSpPr>
              <p:nvPr/>
            </p:nvSpPr>
            <p:spPr bwMode="auto">
              <a:xfrm>
                <a:off x="4886911" y="2698494"/>
                <a:ext cx="221268" cy="221292"/>
              </a:xfrm>
              <a:custGeom>
                <a:avLst/>
                <a:gdLst>
                  <a:gd name="T0" fmla="*/ 136 w 136"/>
                  <a:gd name="T1" fmla="*/ 67 h 137"/>
                  <a:gd name="T2" fmla="*/ 136 w 136"/>
                  <a:gd name="T3" fmla="*/ 80 h 137"/>
                  <a:gd name="T4" fmla="*/ 131 w 136"/>
                  <a:gd name="T5" fmla="*/ 94 h 137"/>
                  <a:gd name="T6" fmla="*/ 126 w 136"/>
                  <a:gd name="T7" fmla="*/ 104 h 137"/>
                  <a:gd name="T8" fmla="*/ 118 w 136"/>
                  <a:gd name="T9" fmla="*/ 115 h 137"/>
                  <a:gd name="T10" fmla="*/ 107 w 136"/>
                  <a:gd name="T11" fmla="*/ 123 h 137"/>
                  <a:gd name="T12" fmla="*/ 96 w 136"/>
                  <a:gd name="T13" fmla="*/ 131 h 137"/>
                  <a:gd name="T14" fmla="*/ 83 w 136"/>
                  <a:gd name="T15" fmla="*/ 134 h 137"/>
                  <a:gd name="T16" fmla="*/ 69 w 136"/>
                  <a:gd name="T17" fmla="*/ 137 h 137"/>
                  <a:gd name="T18" fmla="*/ 56 w 136"/>
                  <a:gd name="T19" fmla="*/ 134 h 137"/>
                  <a:gd name="T20" fmla="*/ 43 w 136"/>
                  <a:gd name="T21" fmla="*/ 131 h 137"/>
                  <a:gd name="T22" fmla="*/ 32 w 136"/>
                  <a:gd name="T23" fmla="*/ 123 h 137"/>
                  <a:gd name="T24" fmla="*/ 21 w 136"/>
                  <a:gd name="T25" fmla="*/ 115 h 137"/>
                  <a:gd name="T26" fmla="*/ 13 w 136"/>
                  <a:gd name="T27" fmla="*/ 104 h 137"/>
                  <a:gd name="T28" fmla="*/ 5 w 136"/>
                  <a:gd name="T29" fmla="*/ 94 h 137"/>
                  <a:gd name="T30" fmla="*/ 2 w 136"/>
                  <a:gd name="T31" fmla="*/ 80 h 137"/>
                  <a:gd name="T32" fmla="*/ 0 w 136"/>
                  <a:gd name="T33" fmla="*/ 67 h 137"/>
                  <a:gd name="T34" fmla="*/ 2 w 136"/>
                  <a:gd name="T35" fmla="*/ 54 h 137"/>
                  <a:gd name="T36" fmla="*/ 5 w 136"/>
                  <a:gd name="T37" fmla="*/ 40 h 137"/>
                  <a:gd name="T38" fmla="*/ 13 w 136"/>
                  <a:gd name="T39" fmla="*/ 29 h 137"/>
                  <a:gd name="T40" fmla="*/ 21 w 136"/>
                  <a:gd name="T41" fmla="*/ 19 h 137"/>
                  <a:gd name="T42" fmla="*/ 32 w 136"/>
                  <a:gd name="T43" fmla="*/ 11 h 137"/>
                  <a:gd name="T44" fmla="*/ 43 w 136"/>
                  <a:gd name="T45" fmla="*/ 5 h 137"/>
                  <a:gd name="T46" fmla="*/ 56 w 136"/>
                  <a:gd name="T47" fmla="*/ 0 h 137"/>
                  <a:gd name="T48" fmla="*/ 69 w 136"/>
                  <a:gd name="T49" fmla="*/ 0 h 137"/>
                  <a:gd name="T50" fmla="*/ 83 w 136"/>
                  <a:gd name="T51" fmla="*/ 0 h 137"/>
                  <a:gd name="T52" fmla="*/ 96 w 136"/>
                  <a:gd name="T53" fmla="*/ 5 h 137"/>
                  <a:gd name="T54" fmla="*/ 107 w 136"/>
                  <a:gd name="T55" fmla="*/ 11 h 137"/>
                  <a:gd name="T56" fmla="*/ 118 w 136"/>
                  <a:gd name="T57" fmla="*/ 19 h 137"/>
                  <a:gd name="T58" fmla="*/ 126 w 136"/>
                  <a:gd name="T59" fmla="*/ 29 h 137"/>
                  <a:gd name="T60" fmla="*/ 131 w 136"/>
                  <a:gd name="T61" fmla="*/ 40 h 137"/>
                  <a:gd name="T62" fmla="*/ 136 w 136"/>
                  <a:gd name="T63" fmla="*/ 54 h 137"/>
                  <a:gd name="T64" fmla="*/ 136 w 136"/>
                  <a:gd name="T65" fmla="*/ 6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37">
                    <a:moveTo>
                      <a:pt x="136" y="67"/>
                    </a:moveTo>
                    <a:lnTo>
                      <a:pt x="136" y="80"/>
                    </a:lnTo>
                    <a:lnTo>
                      <a:pt x="131" y="94"/>
                    </a:lnTo>
                    <a:lnTo>
                      <a:pt x="126" y="104"/>
                    </a:lnTo>
                    <a:lnTo>
                      <a:pt x="118" y="115"/>
                    </a:lnTo>
                    <a:lnTo>
                      <a:pt x="107" y="123"/>
                    </a:lnTo>
                    <a:lnTo>
                      <a:pt x="96" y="131"/>
                    </a:lnTo>
                    <a:lnTo>
                      <a:pt x="83" y="134"/>
                    </a:lnTo>
                    <a:lnTo>
                      <a:pt x="69" y="137"/>
                    </a:lnTo>
                    <a:lnTo>
                      <a:pt x="56" y="134"/>
                    </a:lnTo>
                    <a:lnTo>
                      <a:pt x="43" y="131"/>
                    </a:lnTo>
                    <a:lnTo>
                      <a:pt x="32" y="123"/>
                    </a:lnTo>
                    <a:lnTo>
                      <a:pt x="21" y="115"/>
                    </a:lnTo>
                    <a:lnTo>
                      <a:pt x="13" y="104"/>
                    </a:lnTo>
                    <a:lnTo>
                      <a:pt x="5" y="94"/>
                    </a:lnTo>
                    <a:lnTo>
                      <a:pt x="2" y="80"/>
                    </a:lnTo>
                    <a:lnTo>
                      <a:pt x="0" y="67"/>
                    </a:lnTo>
                    <a:lnTo>
                      <a:pt x="2" y="54"/>
                    </a:lnTo>
                    <a:lnTo>
                      <a:pt x="5" y="40"/>
                    </a:lnTo>
                    <a:lnTo>
                      <a:pt x="13" y="29"/>
                    </a:lnTo>
                    <a:lnTo>
                      <a:pt x="21" y="19"/>
                    </a:lnTo>
                    <a:lnTo>
                      <a:pt x="32" y="11"/>
                    </a:lnTo>
                    <a:lnTo>
                      <a:pt x="43" y="5"/>
                    </a:lnTo>
                    <a:lnTo>
                      <a:pt x="56" y="0"/>
                    </a:lnTo>
                    <a:lnTo>
                      <a:pt x="69" y="0"/>
                    </a:lnTo>
                    <a:lnTo>
                      <a:pt x="83" y="0"/>
                    </a:lnTo>
                    <a:lnTo>
                      <a:pt x="96" y="5"/>
                    </a:lnTo>
                    <a:lnTo>
                      <a:pt x="107" y="11"/>
                    </a:lnTo>
                    <a:lnTo>
                      <a:pt x="118" y="19"/>
                    </a:lnTo>
                    <a:lnTo>
                      <a:pt x="126" y="29"/>
                    </a:lnTo>
                    <a:lnTo>
                      <a:pt x="131" y="40"/>
                    </a:lnTo>
                    <a:lnTo>
                      <a:pt x="136" y="54"/>
                    </a:lnTo>
                    <a:lnTo>
                      <a:pt x="136" y="67"/>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1" name="Freeform 81">
                <a:extLst>
                  <a:ext uri="{FF2B5EF4-FFF2-40B4-BE49-F238E27FC236}">
                    <a16:creationId xmlns:a16="http://schemas.microsoft.com/office/drawing/2014/main" id="{E4083EE7-0D75-A4E6-DCAA-C8AAA967E41A}"/>
                  </a:ext>
                </a:extLst>
              </p:cNvPr>
              <p:cNvSpPr>
                <a:spLocks/>
              </p:cNvSpPr>
              <p:nvPr/>
            </p:nvSpPr>
            <p:spPr bwMode="auto">
              <a:xfrm>
                <a:off x="5364845" y="3565947"/>
                <a:ext cx="185866" cy="177031"/>
              </a:xfrm>
              <a:custGeom>
                <a:avLst/>
                <a:gdLst>
                  <a:gd name="T0" fmla="*/ 113 w 113"/>
                  <a:gd name="T1" fmla="*/ 56 h 113"/>
                  <a:gd name="T2" fmla="*/ 113 w 113"/>
                  <a:gd name="T3" fmla="*/ 67 h 113"/>
                  <a:gd name="T4" fmla="*/ 108 w 113"/>
                  <a:gd name="T5" fmla="*/ 78 h 113"/>
                  <a:gd name="T6" fmla="*/ 102 w 113"/>
                  <a:gd name="T7" fmla="*/ 86 h 113"/>
                  <a:gd name="T8" fmla="*/ 97 w 113"/>
                  <a:gd name="T9" fmla="*/ 94 h 113"/>
                  <a:gd name="T10" fmla="*/ 89 w 113"/>
                  <a:gd name="T11" fmla="*/ 102 h 113"/>
                  <a:gd name="T12" fmla="*/ 78 w 113"/>
                  <a:gd name="T13" fmla="*/ 107 h 113"/>
                  <a:gd name="T14" fmla="*/ 67 w 113"/>
                  <a:gd name="T15" fmla="*/ 110 h 113"/>
                  <a:gd name="T16" fmla="*/ 57 w 113"/>
                  <a:gd name="T17" fmla="*/ 113 h 113"/>
                  <a:gd name="T18" fmla="*/ 46 w 113"/>
                  <a:gd name="T19" fmla="*/ 110 h 113"/>
                  <a:gd name="T20" fmla="*/ 35 w 113"/>
                  <a:gd name="T21" fmla="*/ 107 h 113"/>
                  <a:gd name="T22" fmla="*/ 24 w 113"/>
                  <a:gd name="T23" fmla="*/ 102 h 113"/>
                  <a:gd name="T24" fmla="*/ 16 w 113"/>
                  <a:gd name="T25" fmla="*/ 94 h 113"/>
                  <a:gd name="T26" fmla="*/ 11 w 113"/>
                  <a:gd name="T27" fmla="*/ 86 h 113"/>
                  <a:gd name="T28" fmla="*/ 6 w 113"/>
                  <a:gd name="T29" fmla="*/ 78 h 113"/>
                  <a:gd name="T30" fmla="*/ 3 w 113"/>
                  <a:gd name="T31" fmla="*/ 67 h 113"/>
                  <a:gd name="T32" fmla="*/ 0 w 113"/>
                  <a:gd name="T33" fmla="*/ 56 h 113"/>
                  <a:gd name="T34" fmla="*/ 3 w 113"/>
                  <a:gd name="T35" fmla="*/ 43 h 113"/>
                  <a:gd name="T36" fmla="*/ 6 w 113"/>
                  <a:gd name="T37" fmla="*/ 35 h 113"/>
                  <a:gd name="T38" fmla="*/ 11 w 113"/>
                  <a:gd name="T39" fmla="*/ 24 h 113"/>
                  <a:gd name="T40" fmla="*/ 16 w 113"/>
                  <a:gd name="T41" fmla="*/ 16 h 113"/>
                  <a:gd name="T42" fmla="*/ 24 w 113"/>
                  <a:gd name="T43" fmla="*/ 8 h 113"/>
                  <a:gd name="T44" fmla="*/ 35 w 113"/>
                  <a:gd name="T45" fmla="*/ 5 h 113"/>
                  <a:gd name="T46" fmla="*/ 46 w 113"/>
                  <a:gd name="T47" fmla="*/ 0 h 113"/>
                  <a:gd name="T48" fmla="*/ 57 w 113"/>
                  <a:gd name="T49" fmla="*/ 0 h 113"/>
                  <a:gd name="T50" fmla="*/ 67 w 113"/>
                  <a:gd name="T51" fmla="*/ 0 h 113"/>
                  <a:gd name="T52" fmla="*/ 78 w 113"/>
                  <a:gd name="T53" fmla="*/ 5 h 113"/>
                  <a:gd name="T54" fmla="*/ 89 w 113"/>
                  <a:gd name="T55" fmla="*/ 8 h 113"/>
                  <a:gd name="T56" fmla="*/ 97 w 113"/>
                  <a:gd name="T57" fmla="*/ 16 h 113"/>
                  <a:gd name="T58" fmla="*/ 102 w 113"/>
                  <a:gd name="T59" fmla="*/ 24 h 113"/>
                  <a:gd name="T60" fmla="*/ 108 w 113"/>
                  <a:gd name="T61" fmla="*/ 35 h 113"/>
                  <a:gd name="T62" fmla="*/ 113 w 113"/>
                  <a:gd name="T63" fmla="*/ 43 h 113"/>
                  <a:gd name="T64" fmla="*/ 113 w 113"/>
                  <a:gd name="T6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113" y="56"/>
                    </a:moveTo>
                    <a:lnTo>
                      <a:pt x="113" y="67"/>
                    </a:lnTo>
                    <a:lnTo>
                      <a:pt x="108" y="78"/>
                    </a:lnTo>
                    <a:lnTo>
                      <a:pt x="102" y="86"/>
                    </a:lnTo>
                    <a:lnTo>
                      <a:pt x="97" y="94"/>
                    </a:lnTo>
                    <a:lnTo>
                      <a:pt x="89" y="102"/>
                    </a:lnTo>
                    <a:lnTo>
                      <a:pt x="78" y="107"/>
                    </a:lnTo>
                    <a:lnTo>
                      <a:pt x="67" y="110"/>
                    </a:lnTo>
                    <a:lnTo>
                      <a:pt x="57" y="113"/>
                    </a:lnTo>
                    <a:lnTo>
                      <a:pt x="46" y="110"/>
                    </a:lnTo>
                    <a:lnTo>
                      <a:pt x="35" y="107"/>
                    </a:lnTo>
                    <a:lnTo>
                      <a:pt x="24" y="102"/>
                    </a:lnTo>
                    <a:lnTo>
                      <a:pt x="16" y="94"/>
                    </a:lnTo>
                    <a:lnTo>
                      <a:pt x="11" y="86"/>
                    </a:lnTo>
                    <a:lnTo>
                      <a:pt x="6" y="78"/>
                    </a:lnTo>
                    <a:lnTo>
                      <a:pt x="3" y="67"/>
                    </a:lnTo>
                    <a:lnTo>
                      <a:pt x="0" y="56"/>
                    </a:lnTo>
                    <a:lnTo>
                      <a:pt x="3" y="43"/>
                    </a:lnTo>
                    <a:lnTo>
                      <a:pt x="6" y="35"/>
                    </a:lnTo>
                    <a:lnTo>
                      <a:pt x="11" y="24"/>
                    </a:lnTo>
                    <a:lnTo>
                      <a:pt x="16" y="16"/>
                    </a:lnTo>
                    <a:lnTo>
                      <a:pt x="24" y="8"/>
                    </a:lnTo>
                    <a:lnTo>
                      <a:pt x="35" y="5"/>
                    </a:lnTo>
                    <a:lnTo>
                      <a:pt x="46" y="0"/>
                    </a:lnTo>
                    <a:lnTo>
                      <a:pt x="57" y="0"/>
                    </a:lnTo>
                    <a:lnTo>
                      <a:pt x="67" y="0"/>
                    </a:lnTo>
                    <a:lnTo>
                      <a:pt x="78" y="5"/>
                    </a:lnTo>
                    <a:lnTo>
                      <a:pt x="89" y="8"/>
                    </a:lnTo>
                    <a:lnTo>
                      <a:pt x="97" y="16"/>
                    </a:lnTo>
                    <a:lnTo>
                      <a:pt x="102" y="24"/>
                    </a:lnTo>
                    <a:lnTo>
                      <a:pt x="108" y="35"/>
                    </a:lnTo>
                    <a:lnTo>
                      <a:pt x="113" y="43"/>
                    </a:lnTo>
                    <a:lnTo>
                      <a:pt x="113" y="56"/>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2" name="Freeform 83">
                <a:extLst>
                  <a:ext uri="{FF2B5EF4-FFF2-40B4-BE49-F238E27FC236}">
                    <a16:creationId xmlns:a16="http://schemas.microsoft.com/office/drawing/2014/main" id="{B2BDEFB3-5682-03E6-5F48-C4ADBE430DC2}"/>
                  </a:ext>
                </a:extLst>
              </p:cNvPr>
              <p:cNvSpPr>
                <a:spLocks/>
              </p:cNvSpPr>
              <p:nvPr/>
            </p:nvSpPr>
            <p:spPr bwMode="auto">
              <a:xfrm>
                <a:off x="5364845" y="2556869"/>
                <a:ext cx="185866" cy="177031"/>
              </a:xfrm>
              <a:custGeom>
                <a:avLst/>
                <a:gdLst>
                  <a:gd name="T0" fmla="*/ 113 w 113"/>
                  <a:gd name="T1" fmla="*/ 54 h 112"/>
                  <a:gd name="T2" fmla="*/ 113 w 113"/>
                  <a:gd name="T3" fmla="*/ 67 h 112"/>
                  <a:gd name="T4" fmla="*/ 108 w 113"/>
                  <a:gd name="T5" fmla="*/ 78 h 112"/>
                  <a:gd name="T6" fmla="*/ 102 w 113"/>
                  <a:gd name="T7" fmla="*/ 86 h 112"/>
                  <a:gd name="T8" fmla="*/ 97 w 113"/>
                  <a:gd name="T9" fmla="*/ 94 h 112"/>
                  <a:gd name="T10" fmla="*/ 89 w 113"/>
                  <a:gd name="T11" fmla="*/ 102 h 112"/>
                  <a:gd name="T12" fmla="*/ 78 w 113"/>
                  <a:gd name="T13" fmla="*/ 107 h 112"/>
                  <a:gd name="T14" fmla="*/ 67 w 113"/>
                  <a:gd name="T15" fmla="*/ 110 h 112"/>
                  <a:gd name="T16" fmla="*/ 57 w 113"/>
                  <a:gd name="T17" fmla="*/ 112 h 112"/>
                  <a:gd name="T18" fmla="*/ 46 w 113"/>
                  <a:gd name="T19" fmla="*/ 110 h 112"/>
                  <a:gd name="T20" fmla="*/ 35 w 113"/>
                  <a:gd name="T21" fmla="*/ 107 h 112"/>
                  <a:gd name="T22" fmla="*/ 24 w 113"/>
                  <a:gd name="T23" fmla="*/ 102 h 112"/>
                  <a:gd name="T24" fmla="*/ 16 w 113"/>
                  <a:gd name="T25" fmla="*/ 94 h 112"/>
                  <a:gd name="T26" fmla="*/ 11 w 113"/>
                  <a:gd name="T27" fmla="*/ 86 h 112"/>
                  <a:gd name="T28" fmla="*/ 6 w 113"/>
                  <a:gd name="T29" fmla="*/ 78 h 112"/>
                  <a:gd name="T30" fmla="*/ 3 w 113"/>
                  <a:gd name="T31" fmla="*/ 67 h 112"/>
                  <a:gd name="T32" fmla="*/ 0 w 113"/>
                  <a:gd name="T33" fmla="*/ 54 h 112"/>
                  <a:gd name="T34" fmla="*/ 3 w 113"/>
                  <a:gd name="T35" fmla="*/ 43 h 112"/>
                  <a:gd name="T36" fmla="*/ 6 w 113"/>
                  <a:gd name="T37" fmla="*/ 32 h 112"/>
                  <a:gd name="T38" fmla="*/ 11 w 113"/>
                  <a:gd name="T39" fmla="*/ 24 h 112"/>
                  <a:gd name="T40" fmla="*/ 16 w 113"/>
                  <a:gd name="T41" fmla="*/ 16 h 112"/>
                  <a:gd name="T42" fmla="*/ 24 w 113"/>
                  <a:gd name="T43" fmla="*/ 8 h 112"/>
                  <a:gd name="T44" fmla="*/ 35 w 113"/>
                  <a:gd name="T45" fmla="*/ 3 h 112"/>
                  <a:gd name="T46" fmla="*/ 46 w 113"/>
                  <a:gd name="T47" fmla="*/ 0 h 112"/>
                  <a:gd name="T48" fmla="*/ 57 w 113"/>
                  <a:gd name="T49" fmla="*/ 0 h 112"/>
                  <a:gd name="T50" fmla="*/ 67 w 113"/>
                  <a:gd name="T51" fmla="*/ 0 h 112"/>
                  <a:gd name="T52" fmla="*/ 78 w 113"/>
                  <a:gd name="T53" fmla="*/ 3 h 112"/>
                  <a:gd name="T54" fmla="*/ 89 w 113"/>
                  <a:gd name="T55" fmla="*/ 8 h 112"/>
                  <a:gd name="T56" fmla="*/ 97 w 113"/>
                  <a:gd name="T57" fmla="*/ 16 h 112"/>
                  <a:gd name="T58" fmla="*/ 102 w 113"/>
                  <a:gd name="T59" fmla="*/ 24 h 112"/>
                  <a:gd name="T60" fmla="*/ 108 w 113"/>
                  <a:gd name="T61" fmla="*/ 32 h 112"/>
                  <a:gd name="T62" fmla="*/ 113 w 113"/>
                  <a:gd name="T63" fmla="*/ 43 h 112"/>
                  <a:gd name="T64" fmla="*/ 113 w 113"/>
                  <a:gd name="T65"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4"/>
                    </a:moveTo>
                    <a:lnTo>
                      <a:pt x="113" y="67"/>
                    </a:lnTo>
                    <a:lnTo>
                      <a:pt x="108" y="78"/>
                    </a:lnTo>
                    <a:lnTo>
                      <a:pt x="102" y="86"/>
                    </a:lnTo>
                    <a:lnTo>
                      <a:pt x="97" y="94"/>
                    </a:lnTo>
                    <a:lnTo>
                      <a:pt x="89" y="102"/>
                    </a:lnTo>
                    <a:lnTo>
                      <a:pt x="78" y="107"/>
                    </a:lnTo>
                    <a:lnTo>
                      <a:pt x="67" y="110"/>
                    </a:lnTo>
                    <a:lnTo>
                      <a:pt x="57" y="112"/>
                    </a:lnTo>
                    <a:lnTo>
                      <a:pt x="46" y="110"/>
                    </a:lnTo>
                    <a:lnTo>
                      <a:pt x="35" y="107"/>
                    </a:lnTo>
                    <a:lnTo>
                      <a:pt x="24" y="102"/>
                    </a:lnTo>
                    <a:lnTo>
                      <a:pt x="16" y="94"/>
                    </a:lnTo>
                    <a:lnTo>
                      <a:pt x="11" y="86"/>
                    </a:lnTo>
                    <a:lnTo>
                      <a:pt x="6" y="78"/>
                    </a:lnTo>
                    <a:lnTo>
                      <a:pt x="3" y="67"/>
                    </a:lnTo>
                    <a:lnTo>
                      <a:pt x="0" y="54"/>
                    </a:lnTo>
                    <a:lnTo>
                      <a:pt x="3" y="43"/>
                    </a:lnTo>
                    <a:lnTo>
                      <a:pt x="6" y="32"/>
                    </a:lnTo>
                    <a:lnTo>
                      <a:pt x="11" y="24"/>
                    </a:lnTo>
                    <a:lnTo>
                      <a:pt x="16" y="16"/>
                    </a:lnTo>
                    <a:lnTo>
                      <a:pt x="24" y="8"/>
                    </a:lnTo>
                    <a:lnTo>
                      <a:pt x="35" y="3"/>
                    </a:lnTo>
                    <a:lnTo>
                      <a:pt x="46" y="0"/>
                    </a:lnTo>
                    <a:lnTo>
                      <a:pt x="57" y="0"/>
                    </a:lnTo>
                    <a:lnTo>
                      <a:pt x="67" y="0"/>
                    </a:lnTo>
                    <a:lnTo>
                      <a:pt x="78" y="3"/>
                    </a:lnTo>
                    <a:lnTo>
                      <a:pt x="89" y="8"/>
                    </a:lnTo>
                    <a:lnTo>
                      <a:pt x="97" y="16"/>
                    </a:lnTo>
                    <a:lnTo>
                      <a:pt x="102" y="24"/>
                    </a:lnTo>
                    <a:lnTo>
                      <a:pt x="108" y="32"/>
                    </a:lnTo>
                    <a:lnTo>
                      <a:pt x="113" y="43"/>
                    </a:lnTo>
                    <a:lnTo>
                      <a:pt x="113" y="54"/>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63" name="Freeform 85">
                <a:extLst>
                  <a:ext uri="{FF2B5EF4-FFF2-40B4-BE49-F238E27FC236}">
                    <a16:creationId xmlns:a16="http://schemas.microsoft.com/office/drawing/2014/main" id="{7BA350FE-7B4B-A0D0-6F7F-50E3C26E8471}"/>
                  </a:ext>
                </a:extLst>
              </p:cNvPr>
              <p:cNvSpPr>
                <a:spLocks/>
              </p:cNvSpPr>
              <p:nvPr/>
            </p:nvSpPr>
            <p:spPr bwMode="auto">
              <a:xfrm>
                <a:off x="4639093" y="2016927"/>
                <a:ext cx="177013" cy="177031"/>
              </a:xfrm>
              <a:custGeom>
                <a:avLst/>
                <a:gdLst>
                  <a:gd name="T0" fmla="*/ 113 w 113"/>
                  <a:gd name="T1" fmla="*/ 56 h 112"/>
                  <a:gd name="T2" fmla="*/ 113 w 113"/>
                  <a:gd name="T3" fmla="*/ 67 h 112"/>
                  <a:gd name="T4" fmla="*/ 107 w 113"/>
                  <a:gd name="T5" fmla="*/ 77 h 112"/>
                  <a:gd name="T6" fmla="*/ 102 w 113"/>
                  <a:gd name="T7" fmla="*/ 88 h 112"/>
                  <a:gd name="T8" fmla="*/ 97 w 113"/>
                  <a:gd name="T9" fmla="*/ 96 h 112"/>
                  <a:gd name="T10" fmla="*/ 89 w 113"/>
                  <a:gd name="T11" fmla="*/ 101 h 112"/>
                  <a:gd name="T12" fmla="*/ 78 w 113"/>
                  <a:gd name="T13" fmla="*/ 107 h 112"/>
                  <a:gd name="T14" fmla="*/ 67 w 113"/>
                  <a:gd name="T15" fmla="*/ 112 h 112"/>
                  <a:gd name="T16" fmla="*/ 57 w 113"/>
                  <a:gd name="T17" fmla="*/ 112 h 112"/>
                  <a:gd name="T18" fmla="*/ 46 w 113"/>
                  <a:gd name="T19" fmla="*/ 112 h 112"/>
                  <a:gd name="T20" fmla="*/ 35 w 113"/>
                  <a:gd name="T21" fmla="*/ 107 h 112"/>
                  <a:gd name="T22" fmla="*/ 24 w 113"/>
                  <a:gd name="T23" fmla="*/ 101 h 112"/>
                  <a:gd name="T24" fmla="*/ 16 w 113"/>
                  <a:gd name="T25" fmla="*/ 96 h 112"/>
                  <a:gd name="T26" fmla="*/ 11 w 113"/>
                  <a:gd name="T27" fmla="*/ 88 h 112"/>
                  <a:gd name="T28" fmla="*/ 6 w 113"/>
                  <a:gd name="T29" fmla="*/ 77 h 112"/>
                  <a:gd name="T30" fmla="*/ 3 w 113"/>
                  <a:gd name="T31" fmla="*/ 67 h 112"/>
                  <a:gd name="T32" fmla="*/ 0 w 113"/>
                  <a:gd name="T33" fmla="*/ 56 h 112"/>
                  <a:gd name="T34" fmla="*/ 3 w 113"/>
                  <a:gd name="T35" fmla="*/ 45 h 112"/>
                  <a:gd name="T36" fmla="*/ 6 w 113"/>
                  <a:gd name="T37" fmla="*/ 34 h 112"/>
                  <a:gd name="T38" fmla="*/ 11 w 113"/>
                  <a:gd name="T39" fmla="*/ 24 h 112"/>
                  <a:gd name="T40" fmla="*/ 16 w 113"/>
                  <a:gd name="T41" fmla="*/ 16 h 112"/>
                  <a:gd name="T42" fmla="*/ 24 w 113"/>
                  <a:gd name="T43" fmla="*/ 10 h 112"/>
                  <a:gd name="T44" fmla="*/ 35 w 113"/>
                  <a:gd name="T45" fmla="*/ 5 h 112"/>
                  <a:gd name="T46" fmla="*/ 46 w 113"/>
                  <a:gd name="T47" fmla="*/ 2 h 112"/>
                  <a:gd name="T48" fmla="*/ 57 w 113"/>
                  <a:gd name="T49" fmla="*/ 0 h 112"/>
                  <a:gd name="T50" fmla="*/ 67 w 113"/>
                  <a:gd name="T51" fmla="*/ 2 h 112"/>
                  <a:gd name="T52" fmla="*/ 78 w 113"/>
                  <a:gd name="T53" fmla="*/ 5 h 112"/>
                  <a:gd name="T54" fmla="*/ 89 w 113"/>
                  <a:gd name="T55" fmla="*/ 10 h 112"/>
                  <a:gd name="T56" fmla="*/ 97 w 113"/>
                  <a:gd name="T57" fmla="*/ 16 h 112"/>
                  <a:gd name="T58" fmla="*/ 102 w 113"/>
                  <a:gd name="T59" fmla="*/ 24 h 112"/>
                  <a:gd name="T60" fmla="*/ 107 w 113"/>
                  <a:gd name="T61" fmla="*/ 34 h 112"/>
                  <a:gd name="T62" fmla="*/ 113 w 113"/>
                  <a:gd name="T63" fmla="*/ 45 h 112"/>
                  <a:gd name="T64" fmla="*/ 113 w 113"/>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6"/>
                    </a:moveTo>
                    <a:lnTo>
                      <a:pt x="113" y="67"/>
                    </a:lnTo>
                    <a:lnTo>
                      <a:pt x="107" y="77"/>
                    </a:lnTo>
                    <a:lnTo>
                      <a:pt x="102" y="88"/>
                    </a:lnTo>
                    <a:lnTo>
                      <a:pt x="97" y="96"/>
                    </a:lnTo>
                    <a:lnTo>
                      <a:pt x="89" y="101"/>
                    </a:lnTo>
                    <a:lnTo>
                      <a:pt x="78" y="107"/>
                    </a:lnTo>
                    <a:lnTo>
                      <a:pt x="67" y="112"/>
                    </a:lnTo>
                    <a:lnTo>
                      <a:pt x="57" y="112"/>
                    </a:lnTo>
                    <a:lnTo>
                      <a:pt x="46" y="112"/>
                    </a:lnTo>
                    <a:lnTo>
                      <a:pt x="35" y="107"/>
                    </a:lnTo>
                    <a:lnTo>
                      <a:pt x="24" y="101"/>
                    </a:lnTo>
                    <a:lnTo>
                      <a:pt x="16" y="96"/>
                    </a:lnTo>
                    <a:lnTo>
                      <a:pt x="11" y="88"/>
                    </a:lnTo>
                    <a:lnTo>
                      <a:pt x="6" y="77"/>
                    </a:lnTo>
                    <a:lnTo>
                      <a:pt x="3" y="67"/>
                    </a:lnTo>
                    <a:lnTo>
                      <a:pt x="0" y="56"/>
                    </a:lnTo>
                    <a:lnTo>
                      <a:pt x="3" y="45"/>
                    </a:lnTo>
                    <a:lnTo>
                      <a:pt x="6" y="34"/>
                    </a:lnTo>
                    <a:lnTo>
                      <a:pt x="11" y="24"/>
                    </a:lnTo>
                    <a:lnTo>
                      <a:pt x="16" y="16"/>
                    </a:lnTo>
                    <a:lnTo>
                      <a:pt x="24" y="10"/>
                    </a:lnTo>
                    <a:lnTo>
                      <a:pt x="35" y="5"/>
                    </a:lnTo>
                    <a:lnTo>
                      <a:pt x="46" y="2"/>
                    </a:lnTo>
                    <a:lnTo>
                      <a:pt x="57" y="0"/>
                    </a:lnTo>
                    <a:lnTo>
                      <a:pt x="67" y="2"/>
                    </a:lnTo>
                    <a:lnTo>
                      <a:pt x="78" y="5"/>
                    </a:lnTo>
                    <a:lnTo>
                      <a:pt x="89" y="10"/>
                    </a:lnTo>
                    <a:lnTo>
                      <a:pt x="97" y="16"/>
                    </a:lnTo>
                    <a:lnTo>
                      <a:pt x="102" y="24"/>
                    </a:lnTo>
                    <a:lnTo>
                      <a:pt x="107" y="34"/>
                    </a:lnTo>
                    <a:lnTo>
                      <a:pt x="113" y="45"/>
                    </a:lnTo>
                    <a:lnTo>
                      <a:pt x="113" y="56"/>
                    </a:lnTo>
                    <a:close/>
                  </a:path>
                </a:pathLst>
              </a:cu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5">
                <a:solidFill>
                  <a:sysClr val="window" lastClr="FFFFFF">
                    <a:lumMod val="95000"/>
                  </a:sys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590" name="Group 49">
              <a:extLst>
                <a:ext uri="{FF2B5EF4-FFF2-40B4-BE49-F238E27FC236}">
                  <a16:creationId xmlns:a16="http://schemas.microsoft.com/office/drawing/2014/main" id="{62FE0E12-CC31-E0EF-9938-3F15AB1C4511}"/>
                </a:ext>
              </a:extLst>
            </p:cNvPr>
            <p:cNvGrpSpPr>
              <a:grpSpLocks noChangeAspect="1"/>
            </p:cNvGrpSpPr>
            <p:nvPr/>
          </p:nvGrpSpPr>
          <p:grpSpPr bwMode="auto">
            <a:xfrm rot="2258120">
              <a:off x="457269" y="1733707"/>
              <a:ext cx="131344" cy="123769"/>
              <a:chOff x="2252663" y="1220788"/>
              <a:chExt cx="4643438" cy="4416425"/>
            </a:xfrm>
            <a:solidFill>
              <a:schemeClr val="bg1">
                <a:lumMod val="75000"/>
              </a:schemeClr>
            </a:solidFill>
          </p:grpSpPr>
          <p:sp>
            <p:nvSpPr>
              <p:cNvPr id="642" name="Freeform 67">
                <a:extLst>
                  <a:ext uri="{FF2B5EF4-FFF2-40B4-BE49-F238E27FC236}">
                    <a16:creationId xmlns:a16="http://schemas.microsoft.com/office/drawing/2014/main" id="{48A04B7A-BF26-F1C2-C890-E3C23C32CA3C}"/>
                  </a:ext>
                </a:extLst>
              </p:cNvPr>
              <p:cNvSpPr>
                <a:spLocks/>
              </p:cNvSpPr>
              <p:nvPr/>
            </p:nvSpPr>
            <p:spPr bwMode="auto">
              <a:xfrm>
                <a:off x="2249424" y="1220286"/>
                <a:ext cx="4646582" cy="4416927"/>
              </a:xfrm>
              <a:custGeom>
                <a:avLst/>
                <a:gdLst>
                  <a:gd name="T0" fmla="*/ 576 w 2925"/>
                  <a:gd name="T1" fmla="*/ 421 h 2782"/>
                  <a:gd name="T2" fmla="*/ 512 w 2925"/>
                  <a:gd name="T3" fmla="*/ 536 h 2782"/>
                  <a:gd name="T4" fmla="*/ 442 w 2925"/>
                  <a:gd name="T5" fmla="*/ 619 h 2782"/>
                  <a:gd name="T6" fmla="*/ 182 w 2925"/>
                  <a:gd name="T7" fmla="*/ 729 h 2782"/>
                  <a:gd name="T8" fmla="*/ 54 w 2925"/>
                  <a:gd name="T9" fmla="*/ 828 h 2782"/>
                  <a:gd name="T10" fmla="*/ 0 w 2925"/>
                  <a:gd name="T11" fmla="*/ 996 h 2782"/>
                  <a:gd name="T12" fmla="*/ 21 w 2925"/>
                  <a:gd name="T13" fmla="*/ 1240 h 2782"/>
                  <a:gd name="T14" fmla="*/ 96 w 2925"/>
                  <a:gd name="T15" fmla="*/ 1438 h 2782"/>
                  <a:gd name="T16" fmla="*/ 206 w 2925"/>
                  <a:gd name="T17" fmla="*/ 1548 h 2782"/>
                  <a:gd name="T18" fmla="*/ 228 w 2925"/>
                  <a:gd name="T19" fmla="*/ 1623 h 2782"/>
                  <a:gd name="T20" fmla="*/ 166 w 2925"/>
                  <a:gd name="T21" fmla="*/ 1797 h 2782"/>
                  <a:gd name="T22" fmla="*/ 86 w 2925"/>
                  <a:gd name="T23" fmla="*/ 2048 h 2782"/>
                  <a:gd name="T24" fmla="*/ 107 w 2925"/>
                  <a:gd name="T25" fmla="*/ 2163 h 2782"/>
                  <a:gd name="T26" fmla="*/ 185 w 2925"/>
                  <a:gd name="T27" fmla="*/ 2289 h 2782"/>
                  <a:gd name="T28" fmla="*/ 279 w 2925"/>
                  <a:gd name="T29" fmla="*/ 2353 h 2782"/>
                  <a:gd name="T30" fmla="*/ 453 w 2925"/>
                  <a:gd name="T31" fmla="*/ 2372 h 2782"/>
                  <a:gd name="T32" fmla="*/ 763 w 2925"/>
                  <a:gd name="T33" fmla="*/ 2353 h 2782"/>
                  <a:gd name="T34" fmla="*/ 983 w 2925"/>
                  <a:gd name="T35" fmla="*/ 2412 h 2782"/>
                  <a:gd name="T36" fmla="*/ 1074 w 2925"/>
                  <a:gd name="T37" fmla="*/ 2533 h 2782"/>
                  <a:gd name="T38" fmla="*/ 1160 w 2925"/>
                  <a:gd name="T39" fmla="*/ 2664 h 2782"/>
                  <a:gd name="T40" fmla="*/ 1329 w 2925"/>
                  <a:gd name="T41" fmla="*/ 2758 h 2782"/>
                  <a:gd name="T42" fmla="*/ 1537 w 2925"/>
                  <a:gd name="T43" fmla="*/ 2774 h 2782"/>
                  <a:gd name="T44" fmla="*/ 1671 w 2925"/>
                  <a:gd name="T45" fmla="*/ 2726 h 2782"/>
                  <a:gd name="T46" fmla="*/ 1813 w 2925"/>
                  <a:gd name="T47" fmla="*/ 2619 h 2782"/>
                  <a:gd name="T48" fmla="*/ 1934 w 2925"/>
                  <a:gd name="T49" fmla="*/ 2482 h 2782"/>
                  <a:gd name="T50" fmla="*/ 2046 w 2925"/>
                  <a:gd name="T51" fmla="*/ 2428 h 2782"/>
                  <a:gd name="T52" fmla="*/ 2357 w 2925"/>
                  <a:gd name="T53" fmla="*/ 2394 h 2782"/>
                  <a:gd name="T54" fmla="*/ 2529 w 2925"/>
                  <a:gd name="T55" fmla="*/ 2340 h 2782"/>
                  <a:gd name="T56" fmla="*/ 2654 w 2925"/>
                  <a:gd name="T57" fmla="*/ 2236 h 2782"/>
                  <a:gd name="T58" fmla="*/ 2732 w 2925"/>
                  <a:gd name="T59" fmla="*/ 2099 h 2782"/>
                  <a:gd name="T60" fmla="*/ 2719 w 2925"/>
                  <a:gd name="T61" fmla="*/ 1984 h 2782"/>
                  <a:gd name="T62" fmla="*/ 2625 w 2925"/>
                  <a:gd name="T63" fmla="*/ 1818 h 2782"/>
                  <a:gd name="T64" fmla="*/ 2641 w 2925"/>
                  <a:gd name="T65" fmla="*/ 1748 h 2782"/>
                  <a:gd name="T66" fmla="*/ 2740 w 2925"/>
                  <a:gd name="T67" fmla="*/ 1671 h 2782"/>
                  <a:gd name="T68" fmla="*/ 2882 w 2925"/>
                  <a:gd name="T69" fmla="*/ 1591 h 2782"/>
                  <a:gd name="T70" fmla="*/ 2925 w 2925"/>
                  <a:gd name="T71" fmla="*/ 1398 h 2782"/>
                  <a:gd name="T72" fmla="*/ 2866 w 2925"/>
                  <a:gd name="T73" fmla="*/ 1130 h 2782"/>
                  <a:gd name="T74" fmla="*/ 2716 w 2925"/>
                  <a:gd name="T75" fmla="*/ 908 h 2782"/>
                  <a:gd name="T76" fmla="*/ 2638 w 2925"/>
                  <a:gd name="T77" fmla="*/ 753 h 2782"/>
                  <a:gd name="T78" fmla="*/ 2593 w 2925"/>
                  <a:gd name="T79" fmla="*/ 597 h 2782"/>
                  <a:gd name="T80" fmla="*/ 2472 w 2925"/>
                  <a:gd name="T81" fmla="*/ 528 h 2782"/>
                  <a:gd name="T82" fmla="*/ 2089 w 2925"/>
                  <a:gd name="T83" fmla="*/ 496 h 2782"/>
                  <a:gd name="T84" fmla="*/ 1878 w 2925"/>
                  <a:gd name="T85" fmla="*/ 429 h 2782"/>
                  <a:gd name="T86" fmla="*/ 1685 w 2925"/>
                  <a:gd name="T87" fmla="*/ 265 h 2782"/>
                  <a:gd name="T88" fmla="*/ 1564 w 2925"/>
                  <a:gd name="T89" fmla="*/ 62 h 2782"/>
                  <a:gd name="T90" fmla="*/ 1487 w 2925"/>
                  <a:gd name="T91" fmla="*/ 11 h 2782"/>
                  <a:gd name="T92" fmla="*/ 1337 w 2925"/>
                  <a:gd name="T93" fmla="*/ 8 h 2782"/>
                  <a:gd name="T94" fmla="*/ 1128 w 2925"/>
                  <a:gd name="T95" fmla="*/ 83 h 2782"/>
                  <a:gd name="T96" fmla="*/ 1018 w 2925"/>
                  <a:gd name="T97" fmla="*/ 204 h 2782"/>
                  <a:gd name="T98" fmla="*/ 916 w 2925"/>
                  <a:gd name="T99" fmla="*/ 330 h 2782"/>
                  <a:gd name="T100" fmla="*/ 804 w 2925"/>
                  <a:gd name="T101" fmla="*/ 351 h 2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25" h="2782">
                    <a:moveTo>
                      <a:pt x="713" y="359"/>
                    </a:moveTo>
                    <a:lnTo>
                      <a:pt x="667" y="372"/>
                    </a:lnTo>
                    <a:lnTo>
                      <a:pt x="629" y="386"/>
                    </a:lnTo>
                    <a:lnTo>
                      <a:pt x="600" y="402"/>
                    </a:lnTo>
                    <a:lnTo>
                      <a:pt x="576" y="421"/>
                    </a:lnTo>
                    <a:lnTo>
                      <a:pt x="560" y="439"/>
                    </a:lnTo>
                    <a:lnTo>
                      <a:pt x="544" y="458"/>
                    </a:lnTo>
                    <a:lnTo>
                      <a:pt x="536" y="477"/>
                    </a:lnTo>
                    <a:lnTo>
                      <a:pt x="528" y="498"/>
                    </a:lnTo>
                    <a:lnTo>
                      <a:pt x="512" y="536"/>
                    </a:lnTo>
                    <a:lnTo>
                      <a:pt x="504" y="555"/>
                    </a:lnTo>
                    <a:lnTo>
                      <a:pt x="496" y="573"/>
                    </a:lnTo>
                    <a:lnTo>
                      <a:pt x="482" y="589"/>
                    </a:lnTo>
                    <a:lnTo>
                      <a:pt x="463" y="605"/>
                    </a:lnTo>
                    <a:lnTo>
                      <a:pt x="442" y="619"/>
                    </a:lnTo>
                    <a:lnTo>
                      <a:pt x="413" y="632"/>
                    </a:lnTo>
                    <a:lnTo>
                      <a:pt x="346" y="656"/>
                    </a:lnTo>
                    <a:lnTo>
                      <a:pt x="279" y="683"/>
                    </a:lnTo>
                    <a:lnTo>
                      <a:pt x="214" y="712"/>
                    </a:lnTo>
                    <a:lnTo>
                      <a:pt x="182" y="729"/>
                    </a:lnTo>
                    <a:lnTo>
                      <a:pt x="153" y="747"/>
                    </a:lnTo>
                    <a:lnTo>
                      <a:pt x="123" y="766"/>
                    </a:lnTo>
                    <a:lnTo>
                      <a:pt x="99" y="785"/>
                    </a:lnTo>
                    <a:lnTo>
                      <a:pt x="75" y="806"/>
                    </a:lnTo>
                    <a:lnTo>
                      <a:pt x="54" y="828"/>
                    </a:lnTo>
                    <a:lnTo>
                      <a:pt x="38" y="852"/>
                    </a:lnTo>
                    <a:lnTo>
                      <a:pt x="21" y="876"/>
                    </a:lnTo>
                    <a:lnTo>
                      <a:pt x="13" y="903"/>
                    </a:lnTo>
                    <a:lnTo>
                      <a:pt x="5" y="932"/>
                    </a:lnTo>
                    <a:lnTo>
                      <a:pt x="0" y="996"/>
                    </a:lnTo>
                    <a:lnTo>
                      <a:pt x="0" y="1071"/>
                    </a:lnTo>
                    <a:lnTo>
                      <a:pt x="3" y="1114"/>
                    </a:lnTo>
                    <a:lnTo>
                      <a:pt x="5" y="1154"/>
                    </a:lnTo>
                    <a:lnTo>
                      <a:pt x="13" y="1197"/>
                    </a:lnTo>
                    <a:lnTo>
                      <a:pt x="21" y="1240"/>
                    </a:lnTo>
                    <a:lnTo>
                      <a:pt x="29" y="1283"/>
                    </a:lnTo>
                    <a:lnTo>
                      <a:pt x="43" y="1326"/>
                    </a:lnTo>
                    <a:lnTo>
                      <a:pt x="59" y="1366"/>
                    </a:lnTo>
                    <a:lnTo>
                      <a:pt x="78" y="1403"/>
                    </a:lnTo>
                    <a:lnTo>
                      <a:pt x="96" y="1438"/>
                    </a:lnTo>
                    <a:lnTo>
                      <a:pt x="121" y="1470"/>
                    </a:lnTo>
                    <a:lnTo>
                      <a:pt x="150" y="1500"/>
                    </a:lnTo>
                    <a:lnTo>
                      <a:pt x="179" y="1524"/>
                    </a:lnTo>
                    <a:lnTo>
                      <a:pt x="196" y="1537"/>
                    </a:lnTo>
                    <a:lnTo>
                      <a:pt x="206" y="1548"/>
                    </a:lnTo>
                    <a:lnTo>
                      <a:pt x="214" y="1561"/>
                    </a:lnTo>
                    <a:lnTo>
                      <a:pt x="222" y="1577"/>
                    </a:lnTo>
                    <a:lnTo>
                      <a:pt x="225" y="1591"/>
                    </a:lnTo>
                    <a:lnTo>
                      <a:pt x="228" y="1607"/>
                    </a:lnTo>
                    <a:lnTo>
                      <a:pt x="228" y="1623"/>
                    </a:lnTo>
                    <a:lnTo>
                      <a:pt x="225" y="1641"/>
                    </a:lnTo>
                    <a:lnTo>
                      <a:pt x="217" y="1676"/>
                    </a:lnTo>
                    <a:lnTo>
                      <a:pt x="204" y="1714"/>
                    </a:lnTo>
                    <a:lnTo>
                      <a:pt x="188" y="1754"/>
                    </a:lnTo>
                    <a:lnTo>
                      <a:pt x="166" y="1797"/>
                    </a:lnTo>
                    <a:lnTo>
                      <a:pt x="126" y="1885"/>
                    </a:lnTo>
                    <a:lnTo>
                      <a:pt x="110" y="1931"/>
                    </a:lnTo>
                    <a:lnTo>
                      <a:pt x="96" y="1976"/>
                    </a:lnTo>
                    <a:lnTo>
                      <a:pt x="88" y="2024"/>
                    </a:lnTo>
                    <a:lnTo>
                      <a:pt x="86" y="2048"/>
                    </a:lnTo>
                    <a:lnTo>
                      <a:pt x="86" y="2070"/>
                    </a:lnTo>
                    <a:lnTo>
                      <a:pt x="86" y="2094"/>
                    </a:lnTo>
                    <a:lnTo>
                      <a:pt x="91" y="2118"/>
                    </a:lnTo>
                    <a:lnTo>
                      <a:pt x="96" y="2142"/>
                    </a:lnTo>
                    <a:lnTo>
                      <a:pt x="107" y="2163"/>
                    </a:lnTo>
                    <a:lnTo>
                      <a:pt x="121" y="2196"/>
                    </a:lnTo>
                    <a:lnTo>
                      <a:pt x="137" y="2222"/>
                    </a:lnTo>
                    <a:lnTo>
                      <a:pt x="153" y="2249"/>
                    </a:lnTo>
                    <a:lnTo>
                      <a:pt x="169" y="2271"/>
                    </a:lnTo>
                    <a:lnTo>
                      <a:pt x="185" y="2289"/>
                    </a:lnTo>
                    <a:lnTo>
                      <a:pt x="204" y="2308"/>
                    </a:lnTo>
                    <a:lnTo>
                      <a:pt x="220" y="2321"/>
                    </a:lnTo>
                    <a:lnTo>
                      <a:pt x="238" y="2335"/>
                    </a:lnTo>
                    <a:lnTo>
                      <a:pt x="257" y="2345"/>
                    </a:lnTo>
                    <a:lnTo>
                      <a:pt x="279" y="2353"/>
                    </a:lnTo>
                    <a:lnTo>
                      <a:pt x="297" y="2362"/>
                    </a:lnTo>
                    <a:lnTo>
                      <a:pt x="319" y="2367"/>
                    </a:lnTo>
                    <a:lnTo>
                      <a:pt x="362" y="2372"/>
                    </a:lnTo>
                    <a:lnTo>
                      <a:pt x="404" y="2375"/>
                    </a:lnTo>
                    <a:lnTo>
                      <a:pt x="453" y="2372"/>
                    </a:lnTo>
                    <a:lnTo>
                      <a:pt x="498" y="2370"/>
                    </a:lnTo>
                    <a:lnTo>
                      <a:pt x="600" y="2359"/>
                    </a:lnTo>
                    <a:lnTo>
                      <a:pt x="654" y="2353"/>
                    </a:lnTo>
                    <a:lnTo>
                      <a:pt x="707" y="2351"/>
                    </a:lnTo>
                    <a:lnTo>
                      <a:pt x="763" y="2353"/>
                    </a:lnTo>
                    <a:lnTo>
                      <a:pt x="820" y="2359"/>
                    </a:lnTo>
                    <a:lnTo>
                      <a:pt x="873" y="2370"/>
                    </a:lnTo>
                    <a:lnTo>
                      <a:pt x="916" y="2383"/>
                    </a:lnTo>
                    <a:lnTo>
                      <a:pt x="954" y="2396"/>
                    </a:lnTo>
                    <a:lnTo>
                      <a:pt x="983" y="2412"/>
                    </a:lnTo>
                    <a:lnTo>
                      <a:pt x="1007" y="2428"/>
                    </a:lnTo>
                    <a:lnTo>
                      <a:pt x="1026" y="2447"/>
                    </a:lnTo>
                    <a:lnTo>
                      <a:pt x="1042" y="2469"/>
                    </a:lnTo>
                    <a:lnTo>
                      <a:pt x="1055" y="2490"/>
                    </a:lnTo>
                    <a:lnTo>
                      <a:pt x="1074" y="2533"/>
                    </a:lnTo>
                    <a:lnTo>
                      <a:pt x="1093" y="2578"/>
                    </a:lnTo>
                    <a:lnTo>
                      <a:pt x="1104" y="2600"/>
                    </a:lnTo>
                    <a:lnTo>
                      <a:pt x="1120" y="2621"/>
                    </a:lnTo>
                    <a:lnTo>
                      <a:pt x="1138" y="2643"/>
                    </a:lnTo>
                    <a:lnTo>
                      <a:pt x="1160" y="2664"/>
                    </a:lnTo>
                    <a:lnTo>
                      <a:pt x="1187" y="2685"/>
                    </a:lnTo>
                    <a:lnTo>
                      <a:pt x="1216" y="2704"/>
                    </a:lnTo>
                    <a:lnTo>
                      <a:pt x="1251" y="2726"/>
                    </a:lnTo>
                    <a:lnTo>
                      <a:pt x="1288" y="2742"/>
                    </a:lnTo>
                    <a:lnTo>
                      <a:pt x="1329" y="2758"/>
                    </a:lnTo>
                    <a:lnTo>
                      <a:pt x="1371" y="2771"/>
                    </a:lnTo>
                    <a:lnTo>
                      <a:pt x="1417" y="2779"/>
                    </a:lnTo>
                    <a:lnTo>
                      <a:pt x="1462" y="2782"/>
                    </a:lnTo>
                    <a:lnTo>
                      <a:pt x="1513" y="2779"/>
                    </a:lnTo>
                    <a:lnTo>
                      <a:pt x="1537" y="2774"/>
                    </a:lnTo>
                    <a:lnTo>
                      <a:pt x="1564" y="2768"/>
                    </a:lnTo>
                    <a:lnTo>
                      <a:pt x="1591" y="2760"/>
                    </a:lnTo>
                    <a:lnTo>
                      <a:pt x="1618" y="2752"/>
                    </a:lnTo>
                    <a:lnTo>
                      <a:pt x="1645" y="2739"/>
                    </a:lnTo>
                    <a:lnTo>
                      <a:pt x="1671" y="2726"/>
                    </a:lnTo>
                    <a:lnTo>
                      <a:pt x="1698" y="2710"/>
                    </a:lnTo>
                    <a:lnTo>
                      <a:pt x="1728" y="2691"/>
                    </a:lnTo>
                    <a:lnTo>
                      <a:pt x="1754" y="2669"/>
                    </a:lnTo>
                    <a:lnTo>
                      <a:pt x="1784" y="2645"/>
                    </a:lnTo>
                    <a:lnTo>
                      <a:pt x="1813" y="2619"/>
                    </a:lnTo>
                    <a:lnTo>
                      <a:pt x="1840" y="2586"/>
                    </a:lnTo>
                    <a:lnTo>
                      <a:pt x="1870" y="2554"/>
                    </a:lnTo>
                    <a:lnTo>
                      <a:pt x="1899" y="2519"/>
                    </a:lnTo>
                    <a:lnTo>
                      <a:pt x="1915" y="2498"/>
                    </a:lnTo>
                    <a:lnTo>
                      <a:pt x="1934" y="2482"/>
                    </a:lnTo>
                    <a:lnTo>
                      <a:pt x="1955" y="2466"/>
                    </a:lnTo>
                    <a:lnTo>
                      <a:pt x="1977" y="2453"/>
                    </a:lnTo>
                    <a:lnTo>
                      <a:pt x="1998" y="2445"/>
                    </a:lnTo>
                    <a:lnTo>
                      <a:pt x="2022" y="2434"/>
                    </a:lnTo>
                    <a:lnTo>
                      <a:pt x="2046" y="2428"/>
                    </a:lnTo>
                    <a:lnTo>
                      <a:pt x="2073" y="2423"/>
                    </a:lnTo>
                    <a:lnTo>
                      <a:pt x="2127" y="2412"/>
                    </a:lnTo>
                    <a:lnTo>
                      <a:pt x="2180" y="2410"/>
                    </a:lnTo>
                    <a:lnTo>
                      <a:pt x="2298" y="2399"/>
                    </a:lnTo>
                    <a:lnTo>
                      <a:pt x="2357" y="2394"/>
                    </a:lnTo>
                    <a:lnTo>
                      <a:pt x="2413" y="2383"/>
                    </a:lnTo>
                    <a:lnTo>
                      <a:pt x="2443" y="2375"/>
                    </a:lnTo>
                    <a:lnTo>
                      <a:pt x="2472" y="2364"/>
                    </a:lnTo>
                    <a:lnTo>
                      <a:pt x="2499" y="2353"/>
                    </a:lnTo>
                    <a:lnTo>
                      <a:pt x="2529" y="2340"/>
                    </a:lnTo>
                    <a:lnTo>
                      <a:pt x="2555" y="2324"/>
                    </a:lnTo>
                    <a:lnTo>
                      <a:pt x="2582" y="2308"/>
                    </a:lnTo>
                    <a:lnTo>
                      <a:pt x="2606" y="2287"/>
                    </a:lnTo>
                    <a:lnTo>
                      <a:pt x="2630" y="2262"/>
                    </a:lnTo>
                    <a:lnTo>
                      <a:pt x="2654" y="2236"/>
                    </a:lnTo>
                    <a:lnTo>
                      <a:pt x="2679" y="2204"/>
                    </a:lnTo>
                    <a:lnTo>
                      <a:pt x="2700" y="2169"/>
                    </a:lnTo>
                    <a:lnTo>
                      <a:pt x="2719" y="2131"/>
                    </a:lnTo>
                    <a:lnTo>
                      <a:pt x="2727" y="2115"/>
                    </a:lnTo>
                    <a:lnTo>
                      <a:pt x="2732" y="2099"/>
                    </a:lnTo>
                    <a:lnTo>
                      <a:pt x="2735" y="2083"/>
                    </a:lnTo>
                    <a:lnTo>
                      <a:pt x="2737" y="2067"/>
                    </a:lnTo>
                    <a:lnTo>
                      <a:pt x="2735" y="2038"/>
                    </a:lnTo>
                    <a:lnTo>
                      <a:pt x="2729" y="2011"/>
                    </a:lnTo>
                    <a:lnTo>
                      <a:pt x="2719" y="1984"/>
                    </a:lnTo>
                    <a:lnTo>
                      <a:pt x="2705" y="1960"/>
                    </a:lnTo>
                    <a:lnTo>
                      <a:pt x="2673" y="1912"/>
                    </a:lnTo>
                    <a:lnTo>
                      <a:pt x="2644" y="1864"/>
                    </a:lnTo>
                    <a:lnTo>
                      <a:pt x="2633" y="1842"/>
                    </a:lnTo>
                    <a:lnTo>
                      <a:pt x="2625" y="1818"/>
                    </a:lnTo>
                    <a:lnTo>
                      <a:pt x="2625" y="1797"/>
                    </a:lnTo>
                    <a:lnTo>
                      <a:pt x="2625" y="1783"/>
                    </a:lnTo>
                    <a:lnTo>
                      <a:pt x="2628" y="1773"/>
                    </a:lnTo>
                    <a:lnTo>
                      <a:pt x="2633" y="1762"/>
                    </a:lnTo>
                    <a:lnTo>
                      <a:pt x="2641" y="1748"/>
                    </a:lnTo>
                    <a:lnTo>
                      <a:pt x="2649" y="1735"/>
                    </a:lnTo>
                    <a:lnTo>
                      <a:pt x="2660" y="1724"/>
                    </a:lnTo>
                    <a:lnTo>
                      <a:pt x="2687" y="1703"/>
                    </a:lnTo>
                    <a:lnTo>
                      <a:pt x="2713" y="1684"/>
                    </a:lnTo>
                    <a:lnTo>
                      <a:pt x="2740" y="1671"/>
                    </a:lnTo>
                    <a:lnTo>
                      <a:pt x="2767" y="1657"/>
                    </a:lnTo>
                    <a:lnTo>
                      <a:pt x="2818" y="1636"/>
                    </a:lnTo>
                    <a:lnTo>
                      <a:pt x="2842" y="1623"/>
                    </a:lnTo>
                    <a:lnTo>
                      <a:pt x="2863" y="1609"/>
                    </a:lnTo>
                    <a:lnTo>
                      <a:pt x="2882" y="1591"/>
                    </a:lnTo>
                    <a:lnTo>
                      <a:pt x="2898" y="1566"/>
                    </a:lnTo>
                    <a:lnTo>
                      <a:pt x="2912" y="1537"/>
                    </a:lnTo>
                    <a:lnTo>
                      <a:pt x="2920" y="1500"/>
                    </a:lnTo>
                    <a:lnTo>
                      <a:pt x="2925" y="1454"/>
                    </a:lnTo>
                    <a:lnTo>
                      <a:pt x="2925" y="1398"/>
                    </a:lnTo>
                    <a:lnTo>
                      <a:pt x="2920" y="1331"/>
                    </a:lnTo>
                    <a:lnTo>
                      <a:pt x="2906" y="1251"/>
                    </a:lnTo>
                    <a:lnTo>
                      <a:pt x="2898" y="1208"/>
                    </a:lnTo>
                    <a:lnTo>
                      <a:pt x="2885" y="1168"/>
                    </a:lnTo>
                    <a:lnTo>
                      <a:pt x="2866" y="1130"/>
                    </a:lnTo>
                    <a:lnTo>
                      <a:pt x="2847" y="1095"/>
                    </a:lnTo>
                    <a:lnTo>
                      <a:pt x="2829" y="1060"/>
                    </a:lnTo>
                    <a:lnTo>
                      <a:pt x="2804" y="1028"/>
                    </a:lnTo>
                    <a:lnTo>
                      <a:pt x="2759" y="967"/>
                    </a:lnTo>
                    <a:lnTo>
                      <a:pt x="2716" y="908"/>
                    </a:lnTo>
                    <a:lnTo>
                      <a:pt x="2695" y="878"/>
                    </a:lnTo>
                    <a:lnTo>
                      <a:pt x="2676" y="846"/>
                    </a:lnTo>
                    <a:lnTo>
                      <a:pt x="2660" y="817"/>
                    </a:lnTo>
                    <a:lnTo>
                      <a:pt x="2646" y="785"/>
                    </a:lnTo>
                    <a:lnTo>
                      <a:pt x="2638" y="753"/>
                    </a:lnTo>
                    <a:lnTo>
                      <a:pt x="2633" y="718"/>
                    </a:lnTo>
                    <a:lnTo>
                      <a:pt x="2628" y="680"/>
                    </a:lnTo>
                    <a:lnTo>
                      <a:pt x="2620" y="648"/>
                    </a:lnTo>
                    <a:lnTo>
                      <a:pt x="2609" y="619"/>
                    </a:lnTo>
                    <a:lnTo>
                      <a:pt x="2593" y="597"/>
                    </a:lnTo>
                    <a:lnTo>
                      <a:pt x="2574" y="576"/>
                    </a:lnTo>
                    <a:lnTo>
                      <a:pt x="2553" y="560"/>
                    </a:lnTo>
                    <a:lnTo>
                      <a:pt x="2529" y="546"/>
                    </a:lnTo>
                    <a:lnTo>
                      <a:pt x="2502" y="536"/>
                    </a:lnTo>
                    <a:lnTo>
                      <a:pt x="2472" y="528"/>
                    </a:lnTo>
                    <a:lnTo>
                      <a:pt x="2440" y="522"/>
                    </a:lnTo>
                    <a:lnTo>
                      <a:pt x="2370" y="517"/>
                    </a:lnTo>
                    <a:lnTo>
                      <a:pt x="2215" y="506"/>
                    </a:lnTo>
                    <a:lnTo>
                      <a:pt x="2132" y="501"/>
                    </a:lnTo>
                    <a:lnTo>
                      <a:pt x="2089" y="496"/>
                    </a:lnTo>
                    <a:lnTo>
                      <a:pt x="2046" y="488"/>
                    </a:lnTo>
                    <a:lnTo>
                      <a:pt x="2004" y="477"/>
                    </a:lnTo>
                    <a:lnTo>
                      <a:pt x="1961" y="464"/>
                    </a:lnTo>
                    <a:lnTo>
                      <a:pt x="1921" y="447"/>
                    </a:lnTo>
                    <a:lnTo>
                      <a:pt x="1878" y="429"/>
                    </a:lnTo>
                    <a:lnTo>
                      <a:pt x="1837" y="405"/>
                    </a:lnTo>
                    <a:lnTo>
                      <a:pt x="1797" y="378"/>
                    </a:lnTo>
                    <a:lnTo>
                      <a:pt x="1757" y="346"/>
                    </a:lnTo>
                    <a:lnTo>
                      <a:pt x="1720" y="308"/>
                    </a:lnTo>
                    <a:lnTo>
                      <a:pt x="1685" y="265"/>
                    </a:lnTo>
                    <a:lnTo>
                      <a:pt x="1650" y="215"/>
                    </a:lnTo>
                    <a:lnTo>
                      <a:pt x="1618" y="161"/>
                    </a:lnTo>
                    <a:lnTo>
                      <a:pt x="1586" y="99"/>
                    </a:lnTo>
                    <a:lnTo>
                      <a:pt x="1578" y="81"/>
                    </a:lnTo>
                    <a:lnTo>
                      <a:pt x="1564" y="62"/>
                    </a:lnTo>
                    <a:lnTo>
                      <a:pt x="1551" y="49"/>
                    </a:lnTo>
                    <a:lnTo>
                      <a:pt x="1537" y="38"/>
                    </a:lnTo>
                    <a:lnTo>
                      <a:pt x="1521" y="27"/>
                    </a:lnTo>
                    <a:lnTo>
                      <a:pt x="1505" y="19"/>
                    </a:lnTo>
                    <a:lnTo>
                      <a:pt x="1487" y="11"/>
                    </a:lnTo>
                    <a:lnTo>
                      <a:pt x="1468" y="6"/>
                    </a:lnTo>
                    <a:lnTo>
                      <a:pt x="1446" y="3"/>
                    </a:lnTo>
                    <a:lnTo>
                      <a:pt x="1425" y="0"/>
                    </a:lnTo>
                    <a:lnTo>
                      <a:pt x="1382" y="3"/>
                    </a:lnTo>
                    <a:lnTo>
                      <a:pt x="1337" y="8"/>
                    </a:lnTo>
                    <a:lnTo>
                      <a:pt x="1294" y="16"/>
                    </a:lnTo>
                    <a:lnTo>
                      <a:pt x="1248" y="30"/>
                    </a:lnTo>
                    <a:lnTo>
                      <a:pt x="1205" y="46"/>
                    </a:lnTo>
                    <a:lnTo>
                      <a:pt x="1165" y="65"/>
                    </a:lnTo>
                    <a:lnTo>
                      <a:pt x="1128" y="83"/>
                    </a:lnTo>
                    <a:lnTo>
                      <a:pt x="1098" y="105"/>
                    </a:lnTo>
                    <a:lnTo>
                      <a:pt x="1071" y="124"/>
                    </a:lnTo>
                    <a:lnTo>
                      <a:pt x="1053" y="142"/>
                    </a:lnTo>
                    <a:lnTo>
                      <a:pt x="1039" y="158"/>
                    </a:lnTo>
                    <a:lnTo>
                      <a:pt x="1018" y="204"/>
                    </a:lnTo>
                    <a:lnTo>
                      <a:pt x="994" y="241"/>
                    </a:lnTo>
                    <a:lnTo>
                      <a:pt x="975" y="273"/>
                    </a:lnTo>
                    <a:lnTo>
                      <a:pt x="954" y="298"/>
                    </a:lnTo>
                    <a:lnTo>
                      <a:pt x="935" y="316"/>
                    </a:lnTo>
                    <a:lnTo>
                      <a:pt x="916" y="330"/>
                    </a:lnTo>
                    <a:lnTo>
                      <a:pt x="897" y="340"/>
                    </a:lnTo>
                    <a:lnTo>
                      <a:pt x="881" y="346"/>
                    </a:lnTo>
                    <a:lnTo>
                      <a:pt x="862" y="348"/>
                    </a:lnTo>
                    <a:lnTo>
                      <a:pt x="844" y="351"/>
                    </a:lnTo>
                    <a:lnTo>
                      <a:pt x="804" y="351"/>
                    </a:lnTo>
                    <a:lnTo>
                      <a:pt x="761" y="351"/>
                    </a:lnTo>
                    <a:lnTo>
                      <a:pt x="739" y="354"/>
                    </a:lnTo>
                    <a:lnTo>
                      <a:pt x="713" y="359"/>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3" name="Freeform 69">
                <a:extLst>
                  <a:ext uri="{FF2B5EF4-FFF2-40B4-BE49-F238E27FC236}">
                    <a16:creationId xmlns:a16="http://schemas.microsoft.com/office/drawing/2014/main" id="{EF750E61-D003-706B-6A20-2CEAF379B7B3}"/>
                  </a:ext>
                </a:extLst>
              </p:cNvPr>
              <p:cNvSpPr>
                <a:spLocks/>
              </p:cNvSpPr>
              <p:nvPr/>
            </p:nvSpPr>
            <p:spPr bwMode="auto">
              <a:xfrm>
                <a:off x="3028279" y="2751604"/>
                <a:ext cx="1540009" cy="1920792"/>
              </a:xfrm>
              <a:custGeom>
                <a:avLst/>
                <a:gdLst>
                  <a:gd name="T0" fmla="*/ 105 w 972"/>
                  <a:gd name="T1" fmla="*/ 809 h 1213"/>
                  <a:gd name="T2" fmla="*/ 118 w 972"/>
                  <a:gd name="T3" fmla="*/ 889 h 1213"/>
                  <a:gd name="T4" fmla="*/ 148 w 972"/>
                  <a:gd name="T5" fmla="*/ 972 h 1213"/>
                  <a:gd name="T6" fmla="*/ 193 w 972"/>
                  <a:gd name="T7" fmla="*/ 1055 h 1213"/>
                  <a:gd name="T8" fmla="*/ 257 w 972"/>
                  <a:gd name="T9" fmla="*/ 1127 h 1213"/>
                  <a:gd name="T10" fmla="*/ 295 w 972"/>
                  <a:gd name="T11" fmla="*/ 1157 h 1213"/>
                  <a:gd name="T12" fmla="*/ 338 w 972"/>
                  <a:gd name="T13" fmla="*/ 1181 h 1213"/>
                  <a:gd name="T14" fmla="*/ 386 w 972"/>
                  <a:gd name="T15" fmla="*/ 1199 h 1213"/>
                  <a:gd name="T16" fmla="*/ 437 w 972"/>
                  <a:gd name="T17" fmla="*/ 1210 h 1213"/>
                  <a:gd name="T18" fmla="*/ 493 w 972"/>
                  <a:gd name="T19" fmla="*/ 1213 h 1213"/>
                  <a:gd name="T20" fmla="*/ 552 w 972"/>
                  <a:gd name="T21" fmla="*/ 1205 h 1213"/>
                  <a:gd name="T22" fmla="*/ 616 w 972"/>
                  <a:gd name="T23" fmla="*/ 1189 h 1213"/>
                  <a:gd name="T24" fmla="*/ 681 w 972"/>
                  <a:gd name="T25" fmla="*/ 1162 h 1213"/>
                  <a:gd name="T26" fmla="*/ 737 w 972"/>
                  <a:gd name="T27" fmla="*/ 1133 h 1213"/>
                  <a:gd name="T28" fmla="*/ 785 w 972"/>
                  <a:gd name="T29" fmla="*/ 1095 h 1213"/>
                  <a:gd name="T30" fmla="*/ 828 w 972"/>
                  <a:gd name="T31" fmla="*/ 1052 h 1213"/>
                  <a:gd name="T32" fmla="*/ 865 w 972"/>
                  <a:gd name="T33" fmla="*/ 1007 h 1213"/>
                  <a:gd name="T34" fmla="*/ 895 w 972"/>
                  <a:gd name="T35" fmla="*/ 956 h 1213"/>
                  <a:gd name="T36" fmla="*/ 940 w 972"/>
                  <a:gd name="T37" fmla="*/ 851 h 1213"/>
                  <a:gd name="T38" fmla="*/ 964 w 972"/>
                  <a:gd name="T39" fmla="*/ 739 h 1213"/>
                  <a:gd name="T40" fmla="*/ 972 w 972"/>
                  <a:gd name="T41" fmla="*/ 624 h 1213"/>
                  <a:gd name="T42" fmla="*/ 964 w 972"/>
                  <a:gd name="T43" fmla="*/ 517 h 1213"/>
                  <a:gd name="T44" fmla="*/ 943 w 972"/>
                  <a:gd name="T45" fmla="*/ 418 h 1213"/>
                  <a:gd name="T46" fmla="*/ 908 w 972"/>
                  <a:gd name="T47" fmla="*/ 324 h 1213"/>
                  <a:gd name="T48" fmla="*/ 849 w 972"/>
                  <a:gd name="T49" fmla="*/ 236 h 1213"/>
                  <a:gd name="T50" fmla="*/ 777 w 972"/>
                  <a:gd name="T51" fmla="*/ 158 h 1213"/>
                  <a:gd name="T52" fmla="*/ 689 w 972"/>
                  <a:gd name="T53" fmla="*/ 88 h 1213"/>
                  <a:gd name="T54" fmla="*/ 592 w 972"/>
                  <a:gd name="T55" fmla="*/ 38 h 1213"/>
                  <a:gd name="T56" fmla="*/ 485 w 972"/>
                  <a:gd name="T57" fmla="*/ 8 h 1213"/>
                  <a:gd name="T58" fmla="*/ 405 w 972"/>
                  <a:gd name="T59" fmla="*/ 0 h 1213"/>
                  <a:gd name="T60" fmla="*/ 348 w 972"/>
                  <a:gd name="T61" fmla="*/ 3 h 1213"/>
                  <a:gd name="T62" fmla="*/ 292 w 972"/>
                  <a:gd name="T63" fmla="*/ 14 h 1213"/>
                  <a:gd name="T64" fmla="*/ 214 w 972"/>
                  <a:gd name="T65" fmla="*/ 40 h 1213"/>
                  <a:gd name="T66" fmla="*/ 129 w 972"/>
                  <a:gd name="T67" fmla="*/ 86 h 1213"/>
                  <a:gd name="T68" fmla="*/ 67 w 972"/>
                  <a:gd name="T69" fmla="*/ 137 h 1213"/>
                  <a:gd name="T70" fmla="*/ 27 w 972"/>
                  <a:gd name="T71" fmla="*/ 193 h 1213"/>
                  <a:gd name="T72" fmla="*/ 6 w 972"/>
                  <a:gd name="T73" fmla="*/ 252 h 1213"/>
                  <a:gd name="T74" fmla="*/ 0 w 972"/>
                  <a:gd name="T75" fmla="*/ 316 h 1213"/>
                  <a:gd name="T76" fmla="*/ 8 w 972"/>
                  <a:gd name="T77" fmla="*/ 378 h 1213"/>
                  <a:gd name="T78" fmla="*/ 27 w 972"/>
                  <a:gd name="T79" fmla="*/ 439 h 1213"/>
                  <a:gd name="T80" fmla="*/ 67 w 972"/>
                  <a:gd name="T81" fmla="*/ 525 h 1213"/>
                  <a:gd name="T82" fmla="*/ 97 w 972"/>
                  <a:gd name="T83" fmla="*/ 613 h 1213"/>
                  <a:gd name="T84" fmla="*/ 105 w 972"/>
                  <a:gd name="T85" fmla="*/ 680 h 1213"/>
                  <a:gd name="T86" fmla="*/ 105 w 972"/>
                  <a:gd name="T87" fmla="*/ 776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2" h="1213">
                    <a:moveTo>
                      <a:pt x="105" y="776"/>
                    </a:moveTo>
                    <a:lnTo>
                      <a:pt x="105" y="809"/>
                    </a:lnTo>
                    <a:lnTo>
                      <a:pt x="110" y="849"/>
                    </a:lnTo>
                    <a:lnTo>
                      <a:pt x="118" y="889"/>
                    </a:lnTo>
                    <a:lnTo>
                      <a:pt x="131" y="929"/>
                    </a:lnTo>
                    <a:lnTo>
                      <a:pt x="148" y="972"/>
                    </a:lnTo>
                    <a:lnTo>
                      <a:pt x="169" y="1015"/>
                    </a:lnTo>
                    <a:lnTo>
                      <a:pt x="193" y="1055"/>
                    </a:lnTo>
                    <a:lnTo>
                      <a:pt x="223" y="1092"/>
                    </a:lnTo>
                    <a:lnTo>
                      <a:pt x="257" y="1127"/>
                    </a:lnTo>
                    <a:lnTo>
                      <a:pt x="276" y="1141"/>
                    </a:lnTo>
                    <a:lnTo>
                      <a:pt x="295" y="1157"/>
                    </a:lnTo>
                    <a:lnTo>
                      <a:pt x="316" y="1170"/>
                    </a:lnTo>
                    <a:lnTo>
                      <a:pt x="338" y="1181"/>
                    </a:lnTo>
                    <a:lnTo>
                      <a:pt x="362" y="1191"/>
                    </a:lnTo>
                    <a:lnTo>
                      <a:pt x="386" y="1199"/>
                    </a:lnTo>
                    <a:lnTo>
                      <a:pt x="410" y="1205"/>
                    </a:lnTo>
                    <a:lnTo>
                      <a:pt x="437" y="1210"/>
                    </a:lnTo>
                    <a:lnTo>
                      <a:pt x="464" y="1213"/>
                    </a:lnTo>
                    <a:lnTo>
                      <a:pt x="493" y="1213"/>
                    </a:lnTo>
                    <a:lnTo>
                      <a:pt x="522" y="1210"/>
                    </a:lnTo>
                    <a:lnTo>
                      <a:pt x="552" y="1205"/>
                    </a:lnTo>
                    <a:lnTo>
                      <a:pt x="584" y="1199"/>
                    </a:lnTo>
                    <a:lnTo>
                      <a:pt x="616" y="1189"/>
                    </a:lnTo>
                    <a:lnTo>
                      <a:pt x="648" y="1175"/>
                    </a:lnTo>
                    <a:lnTo>
                      <a:pt x="681" y="1162"/>
                    </a:lnTo>
                    <a:lnTo>
                      <a:pt x="710" y="1149"/>
                    </a:lnTo>
                    <a:lnTo>
                      <a:pt x="737" y="1133"/>
                    </a:lnTo>
                    <a:lnTo>
                      <a:pt x="761" y="1114"/>
                    </a:lnTo>
                    <a:lnTo>
                      <a:pt x="785" y="1095"/>
                    </a:lnTo>
                    <a:lnTo>
                      <a:pt x="809" y="1074"/>
                    </a:lnTo>
                    <a:lnTo>
                      <a:pt x="828" y="1052"/>
                    </a:lnTo>
                    <a:lnTo>
                      <a:pt x="847" y="1031"/>
                    </a:lnTo>
                    <a:lnTo>
                      <a:pt x="865" y="1007"/>
                    </a:lnTo>
                    <a:lnTo>
                      <a:pt x="881" y="983"/>
                    </a:lnTo>
                    <a:lnTo>
                      <a:pt x="895" y="956"/>
                    </a:lnTo>
                    <a:lnTo>
                      <a:pt x="922" y="905"/>
                    </a:lnTo>
                    <a:lnTo>
                      <a:pt x="940" y="851"/>
                    </a:lnTo>
                    <a:lnTo>
                      <a:pt x="956" y="795"/>
                    </a:lnTo>
                    <a:lnTo>
                      <a:pt x="964" y="739"/>
                    </a:lnTo>
                    <a:lnTo>
                      <a:pt x="970" y="683"/>
                    </a:lnTo>
                    <a:lnTo>
                      <a:pt x="972" y="624"/>
                    </a:lnTo>
                    <a:lnTo>
                      <a:pt x="970" y="570"/>
                    </a:lnTo>
                    <a:lnTo>
                      <a:pt x="964" y="517"/>
                    </a:lnTo>
                    <a:lnTo>
                      <a:pt x="956" y="466"/>
                    </a:lnTo>
                    <a:lnTo>
                      <a:pt x="943" y="418"/>
                    </a:lnTo>
                    <a:lnTo>
                      <a:pt x="927" y="370"/>
                    </a:lnTo>
                    <a:lnTo>
                      <a:pt x="908" y="324"/>
                    </a:lnTo>
                    <a:lnTo>
                      <a:pt x="881" y="279"/>
                    </a:lnTo>
                    <a:lnTo>
                      <a:pt x="849" y="236"/>
                    </a:lnTo>
                    <a:lnTo>
                      <a:pt x="814" y="196"/>
                    </a:lnTo>
                    <a:lnTo>
                      <a:pt x="777" y="158"/>
                    </a:lnTo>
                    <a:lnTo>
                      <a:pt x="734" y="121"/>
                    </a:lnTo>
                    <a:lnTo>
                      <a:pt x="689" y="88"/>
                    </a:lnTo>
                    <a:lnTo>
                      <a:pt x="640" y="62"/>
                    </a:lnTo>
                    <a:lnTo>
                      <a:pt x="592" y="38"/>
                    </a:lnTo>
                    <a:lnTo>
                      <a:pt x="539" y="19"/>
                    </a:lnTo>
                    <a:lnTo>
                      <a:pt x="485" y="8"/>
                    </a:lnTo>
                    <a:lnTo>
                      <a:pt x="431" y="0"/>
                    </a:lnTo>
                    <a:lnTo>
                      <a:pt x="405" y="0"/>
                    </a:lnTo>
                    <a:lnTo>
                      <a:pt x="375" y="0"/>
                    </a:lnTo>
                    <a:lnTo>
                      <a:pt x="348" y="3"/>
                    </a:lnTo>
                    <a:lnTo>
                      <a:pt x="322" y="8"/>
                    </a:lnTo>
                    <a:lnTo>
                      <a:pt x="292" y="14"/>
                    </a:lnTo>
                    <a:lnTo>
                      <a:pt x="265" y="22"/>
                    </a:lnTo>
                    <a:lnTo>
                      <a:pt x="214" y="40"/>
                    </a:lnTo>
                    <a:lnTo>
                      <a:pt x="169" y="62"/>
                    </a:lnTo>
                    <a:lnTo>
                      <a:pt x="129" y="86"/>
                    </a:lnTo>
                    <a:lnTo>
                      <a:pt x="94" y="110"/>
                    </a:lnTo>
                    <a:lnTo>
                      <a:pt x="67" y="137"/>
                    </a:lnTo>
                    <a:lnTo>
                      <a:pt x="46" y="163"/>
                    </a:lnTo>
                    <a:lnTo>
                      <a:pt x="27" y="193"/>
                    </a:lnTo>
                    <a:lnTo>
                      <a:pt x="14" y="222"/>
                    </a:lnTo>
                    <a:lnTo>
                      <a:pt x="6" y="252"/>
                    </a:lnTo>
                    <a:lnTo>
                      <a:pt x="0" y="284"/>
                    </a:lnTo>
                    <a:lnTo>
                      <a:pt x="0" y="316"/>
                    </a:lnTo>
                    <a:lnTo>
                      <a:pt x="3" y="345"/>
                    </a:lnTo>
                    <a:lnTo>
                      <a:pt x="8" y="378"/>
                    </a:lnTo>
                    <a:lnTo>
                      <a:pt x="16" y="410"/>
                    </a:lnTo>
                    <a:lnTo>
                      <a:pt x="27" y="439"/>
                    </a:lnTo>
                    <a:lnTo>
                      <a:pt x="40" y="471"/>
                    </a:lnTo>
                    <a:lnTo>
                      <a:pt x="67" y="525"/>
                    </a:lnTo>
                    <a:lnTo>
                      <a:pt x="83" y="573"/>
                    </a:lnTo>
                    <a:lnTo>
                      <a:pt x="97" y="613"/>
                    </a:lnTo>
                    <a:lnTo>
                      <a:pt x="102" y="648"/>
                    </a:lnTo>
                    <a:lnTo>
                      <a:pt x="105" y="680"/>
                    </a:lnTo>
                    <a:lnTo>
                      <a:pt x="107" y="710"/>
                    </a:lnTo>
                    <a:lnTo>
                      <a:pt x="105" y="77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4" name="Freeform 71">
                <a:extLst>
                  <a:ext uri="{FF2B5EF4-FFF2-40B4-BE49-F238E27FC236}">
                    <a16:creationId xmlns:a16="http://schemas.microsoft.com/office/drawing/2014/main" id="{4328D890-6B13-16B1-B896-6CC3410BBD04}"/>
                  </a:ext>
                </a:extLst>
              </p:cNvPr>
              <p:cNvSpPr>
                <a:spLocks/>
              </p:cNvSpPr>
              <p:nvPr/>
            </p:nvSpPr>
            <p:spPr bwMode="auto">
              <a:xfrm>
                <a:off x="3895641" y="2105442"/>
                <a:ext cx="318623" cy="194734"/>
              </a:xfrm>
              <a:custGeom>
                <a:avLst/>
                <a:gdLst>
                  <a:gd name="T0" fmla="*/ 0 w 196"/>
                  <a:gd name="T1" fmla="*/ 72 h 118"/>
                  <a:gd name="T2" fmla="*/ 3 w 196"/>
                  <a:gd name="T3" fmla="*/ 86 h 118"/>
                  <a:gd name="T4" fmla="*/ 8 w 196"/>
                  <a:gd name="T5" fmla="*/ 94 h 118"/>
                  <a:gd name="T6" fmla="*/ 16 w 196"/>
                  <a:gd name="T7" fmla="*/ 99 h 118"/>
                  <a:gd name="T8" fmla="*/ 27 w 196"/>
                  <a:gd name="T9" fmla="*/ 104 h 118"/>
                  <a:gd name="T10" fmla="*/ 57 w 196"/>
                  <a:gd name="T11" fmla="*/ 110 h 118"/>
                  <a:gd name="T12" fmla="*/ 89 w 196"/>
                  <a:gd name="T13" fmla="*/ 115 h 118"/>
                  <a:gd name="T14" fmla="*/ 121 w 196"/>
                  <a:gd name="T15" fmla="*/ 118 h 118"/>
                  <a:gd name="T16" fmla="*/ 137 w 196"/>
                  <a:gd name="T17" fmla="*/ 118 h 118"/>
                  <a:gd name="T18" fmla="*/ 150 w 196"/>
                  <a:gd name="T19" fmla="*/ 115 h 118"/>
                  <a:gd name="T20" fmla="*/ 164 w 196"/>
                  <a:gd name="T21" fmla="*/ 110 h 118"/>
                  <a:gd name="T22" fmla="*/ 174 w 196"/>
                  <a:gd name="T23" fmla="*/ 104 h 118"/>
                  <a:gd name="T24" fmla="*/ 185 w 196"/>
                  <a:gd name="T25" fmla="*/ 96 h 118"/>
                  <a:gd name="T26" fmla="*/ 190 w 196"/>
                  <a:gd name="T27" fmla="*/ 86 h 118"/>
                  <a:gd name="T28" fmla="*/ 196 w 196"/>
                  <a:gd name="T29" fmla="*/ 75 h 118"/>
                  <a:gd name="T30" fmla="*/ 193 w 196"/>
                  <a:gd name="T31" fmla="*/ 61 h 118"/>
                  <a:gd name="T32" fmla="*/ 188 w 196"/>
                  <a:gd name="T33" fmla="*/ 48 h 118"/>
                  <a:gd name="T34" fmla="*/ 177 w 196"/>
                  <a:gd name="T35" fmla="*/ 35 h 118"/>
                  <a:gd name="T36" fmla="*/ 164 w 196"/>
                  <a:gd name="T37" fmla="*/ 24 h 118"/>
                  <a:gd name="T38" fmla="*/ 145 w 196"/>
                  <a:gd name="T39" fmla="*/ 13 h 118"/>
                  <a:gd name="T40" fmla="*/ 126 w 196"/>
                  <a:gd name="T41" fmla="*/ 5 h 118"/>
                  <a:gd name="T42" fmla="*/ 102 w 196"/>
                  <a:gd name="T43" fmla="*/ 0 h 118"/>
                  <a:gd name="T44" fmla="*/ 81 w 196"/>
                  <a:gd name="T45" fmla="*/ 0 h 118"/>
                  <a:gd name="T46" fmla="*/ 59 w 196"/>
                  <a:gd name="T47" fmla="*/ 3 h 118"/>
                  <a:gd name="T48" fmla="*/ 43 w 196"/>
                  <a:gd name="T49" fmla="*/ 5 h 118"/>
                  <a:gd name="T50" fmla="*/ 27 w 196"/>
                  <a:gd name="T51" fmla="*/ 13 h 118"/>
                  <a:gd name="T52" fmla="*/ 16 w 196"/>
                  <a:gd name="T53" fmla="*/ 24 h 118"/>
                  <a:gd name="T54" fmla="*/ 8 w 196"/>
                  <a:gd name="T55" fmla="*/ 37 h 118"/>
                  <a:gd name="T56" fmla="*/ 3 w 196"/>
                  <a:gd name="T57" fmla="*/ 53 h 118"/>
                  <a:gd name="T58" fmla="*/ 0 w 196"/>
                  <a:gd name="T59"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18">
                    <a:moveTo>
                      <a:pt x="0" y="72"/>
                    </a:moveTo>
                    <a:lnTo>
                      <a:pt x="3" y="86"/>
                    </a:lnTo>
                    <a:lnTo>
                      <a:pt x="8" y="94"/>
                    </a:lnTo>
                    <a:lnTo>
                      <a:pt x="16" y="99"/>
                    </a:lnTo>
                    <a:lnTo>
                      <a:pt x="27" y="104"/>
                    </a:lnTo>
                    <a:lnTo>
                      <a:pt x="57" y="110"/>
                    </a:lnTo>
                    <a:lnTo>
                      <a:pt x="89" y="115"/>
                    </a:lnTo>
                    <a:lnTo>
                      <a:pt x="121" y="118"/>
                    </a:lnTo>
                    <a:lnTo>
                      <a:pt x="137" y="118"/>
                    </a:lnTo>
                    <a:lnTo>
                      <a:pt x="150" y="115"/>
                    </a:lnTo>
                    <a:lnTo>
                      <a:pt x="164" y="110"/>
                    </a:lnTo>
                    <a:lnTo>
                      <a:pt x="174" y="104"/>
                    </a:lnTo>
                    <a:lnTo>
                      <a:pt x="185" y="96"/>
                    </a:lnTo>
                    <a:lnTo>
                      <a:pt x="190" y="86"/>
                    </a:lnTo>
                    <a:lnTo>
                      <a:pt x="196" y="75"/>
                    </a:lnTo>
                    <a:lnTo>
                      <a:pt x="193" y="61"/>
                    </a:lnTo>
                    <a:lnTo>
                      <a:pt x="188" y="48"/>
                    </a:lnTo>
                    <a:lnTo>
                      <a:pt x="177" y="35"/>
                    </a:lnTo>
                    <a:lnTo>
                      <a:pt x="164" y="24"/>
                    </a:lnTo>
                    <a:lnTo>
                      <a:pt x="145" y="13"/>
                    </a:lnTo>
                    <a:lnTo>
                      <a:pt x="126" y="5"/>
                    </a:lnTo>
                    <a:lnTo>
                      <a:pt x="102" y="0"/>
                    </a:lnTo>
                    <a:lnTo>
                      <a:pt x="81" y="0"/>
                    </a:lnTo>
                    <a:lnTo>
                      <a:pt x="59" y="3"/>
                    </a:lnTo>
                    <a:lnTo>
                      <a:pt x="43" y="5"/>
                    </a:lnTo>
                    <a:lnTo>
                      <a:pt x="27" y="13"/>
                    </a:lnTo>
                    <a:lnTo>
                      <a:pt x="16" y="24"/>
                    </a:lnTo>
                    <a:lnTo>
                      <a:pt x="8" y="37"/>
                    </a:lnTo>
                    <a:lnTo>
                      <a:pt x="3" y="53"/>
                    </a:lnTo>
                    <a:lnTo>
                      <a:pt x="0" y="72"/>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5" name="Freeform 73">
                <a:extLst>
                  <a:ext uri="{FF2B5EF4-FFF2-40B4-BE49-F238E27FC236}">
                    <a16:creationId xmlns:a16="http://schemas.microsoft.com/office/drawing/2014/main" id="{0FCF133C-0198-FEAD-68CB-357F43532AF1}"/>
                  </a:ext>
                </a:extLst>
              </p:cNvPr>
              <p:cNvSpPr>
                <a:spLocks/>
              </p:cNvSpPr>
              <p:nvPr/>
            </p:nvSpPr>
            <p:spPr bwMode="auto">
              <a:xfrm>
                <a:off x="5895882" y="3105666"/>
                <a:ext cx="309775" cy="185886"/>
              </a:xfrm>
              <a:custGeom>
                <a:avLst/>
                <a:gdLst>
                  <a:gd name="T0" fmla="*/ 0 w 195"/>
                  <a:gd name="T1" fmla="*/ 73 h 118"/>
                  <a:gd name="T2" fmla="*/ 2 w 195"/>
                  <a:gd name="T3" fmla="*/ 86 h 118"/>
                  <a:gd name="T4" fmla="*/ 8 w 195"/>
                  <a:gd name="T5" fmla="*/ 94 h 118"/>
                  <a:gd name="T6" fmla="*/ 16 w 195"/>
                  <a:gd name="T7" fmla="*/ 99 h 118"/>
                  <a:gd name="T8" fmla="*/ 27 w 195"/>
                  <a:gd name="T9" fmla="*/ 105 h 118"/>
                  <a:gd name="T10" fmla="*/ 56 w 195"/>
                  <a:gd name="T11" fmla="*/ 110 h 118"/>
                  <a:gd name="T12" fmla="*/ 88 w 195"/>
                  <a:gd name="T13" fmla="*/ 115 h 118"/>
                  <a:gd name="T14" fmla="*/ 123 w 195"/>
                  <a:gd name="T15" fmla="*/ 118 h 118"/>
                  <a:gd name="T16" fmla="*/ 136 w 195"/>
                  <a:gd name="T17" fmla="*/ 115 h 118"/>
                  <a:gd name="T18" fmla="*/ 150 w 195"/>
                  <a:gd name="T19" fmla="*/ 115 h 118"/>
                  <a:gd name="T20" fmla="*/ 163 w 195"/>
                  <a:gd name="T21" fmla="*/ 110 h 118"/>
                  <a:gd name="T22" fmla="*/ 174 w 195"/>
                  <a:gd name="T23" fmla="*/ 105 h 118"/>
                  <a:gd name="T24" fmla="*/ 185 w 195"/>
                  <a:gd name="T25" fmla="*/ 97 h 118"/>
                  <a:gd name="T26" fmla="*/ 193 w 195"/>
                  <a:gd name="T27" fmla="*/ 86 h 118"/>
                  <a:gd name="T28" fmla="*/ 195 w 195"/>
                  <a:gd name="T29" fmla="*/ 75 h 118"/>
                  <a:gd name="T30" fmla="*/ 195 w 195"/>
                  <a:gd name="T31" fmla="*/ 62 h 118"/>
                  <a:gd name="T32" fmla="*/ 187 w 195"/>
                  <a:gd name="T33" fmla="*/ 48 h 118"/>
                  <a:gd name="T34" fmla="*/ 177 w 195"/>
                  <a:gd name="T35" fmla="*/ 35 h 118"/>
                  <a:gd name="T36" fmla="*/ 163 w 195"/>
                  <a:gd name="T37" fmla="*/ 24 h 118"/>
                  <a:gd name="T38" fmla="*/ 147 w 195"/>
                  <a:gd name="T39" fmla="*/ 14 h 118"/>
                  <a:gd name="T40" fmla="*/ 126 w 195"/>
                  <a:gd name="T41" fmla="*/ 6 h 118"/>
                  <a:gd name="T42" fmla="*/ 104 w 195"/>
                  <a:gd name="T43" fmla="*/ 0 h 118"/>
                  <a:gd name="T44" fmla="*/ 80 w 195"/>
                  <a:gd name="T45" fmla="*/ 0 h 118"/>
                  <a:gd name="T46" fmla="*/ 61 w 195"/>
                  <a:gd name="T47" fmla="*/ 3 h 118"/>
                  <a:gd name="T48" fmla="*/ 43 w 195"/>
                  <a:gd name="T49" fmla="*/ 6 h 118"/>
                  <a:gd name="T50" fmla="*/ 29 w 195"/>
                  <a:gd name="T51" fmla="*/ 14 h 118"/>
                  <a:gd name="T52" fmla="*/ 16 w 195"/>
                  <a:gd name="T53" fmla="*/ 24 h 118"/>
                  <a:gd name="T54" fmla="*/ 8 w 195"/>
                  <a:gd name="T55" fmla="*/ 38 h 118"/>
                  <a:gd name="T56" fmla="*/ 2 w 195"/>
                  <a:gd name="T57" fmla="*/ 54 h 118"/>
                  <a:gd name="T58" fmla="*/ 0 w 195"/>
                  <a:gd name="T59"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18">
                    <a:moveTo>
                      <a:pt x="0" y="73"/>
                    </a:moveTo>
                    <a:lnTo>
                      <a:pt x="2" y="86"/>
                    </a:lnTo>
                    <a:lnTo>
                      <a:pt x="8" y="94"/>
                    </a:lnTo>
                    <a:lnTo>
                      <a:pt x="16" y="99"/>
                    </a:lnTo>
                    <a:lnTo>
                      <a:pt x="27" y="105"/>
                    </a:lnTo>
                    <a:lnTo>
                      <a:pt x="56" y="110"/>
                    </a:lnTo>
                    <a:lnTo>
                      <a:pt x="88" y="115"/>
                    </a:lnTo>
                    <a:lnTo>
                      <a:pt x="123" y="118"/>
                    </a:lnTo>
                    <a:lnTo>
                      <a:pt x="136" y="115"/>
                    </a:lnTo>
                    <a:lnTo>
                      <a:pt x="150" y="115"/>
                    </a:lnTo>
                    <a:lnTo>
                      <a:pt x="163" y="110"/>
                    </a:lnTo>
                    <a:lnTo>
                      <a:pt x="174" y="105"/>
                    </a:lnTo>
                    <a:lnTo>
                      <a:pt x="185" y="97"/>
                    </a:lnTo>
                    <a:lnTo>
                      <a:pt x="193" y="86"/>
                    </a:lnTo>
                    <a:lnTo>
                      <a:pt x="195" y="75"/>
                    </a:lnTo>
                    <a:lnTo>
                      <a:pt x="195" y="62"/>
                    </a:lnTo>
                    <a:lnTo>
                      <a:pt x="187" y="48"/>
                    </a:lnTo>
                    <a:lnTo>
                      <a:pt x="177" y="35"/>
                    </a:lnTo>
                    <a:lnTo>
                      <a:pt x="163" y="24"/>
                    </a:lnTo>
                    <a:lnTo>
                      <a:pt x="147" y="14"/>
                    </a:lnTo>
                    <a:lnTo>
                      <a:pt x="126" y="6"/>
                    </a:lnTo>
                    <a:lnTo>
                      <a:pt x="104" y="0"/>
                    </a:lnTo>
                    <a:lnTo>
                      <a:pt x="80" y="0"/>
                    </a:lnTo>
                    <a:lnTo>
                      <a:pt x="61" y="3"/>
                    </a:lnTo>
                    <a:lnTo>
                      <a:pt x="43" y="6"/>
                    </a:lnTo>
                    <a:lnTo>
                      <a:pt x="29" y="14"/>
                    </a:lnTo>
                    <a:lnTo>
                      <a:pt x="16" y="24"/>
                    </a:lnTo>
                    <a:lnTo>
                      <a:pt x="8" y="38"/>
                    </a:lnTo>
                    <a:lnTo>
                      <a:pt x="2" y="54"/>
                    </a:lnTo>
                    <a:lnTo>
                      <a:pt x="0" y="73"/>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6" name="Freeform 75">
                <a:extLst>
                  <a:ext uri="{FF2B5EF4-FFF2-40B4-BE49-F238E27FC236}">
                    <a16:creationId xmlns:a16="http://schemas.microsoft.com/office/drawing/2014/main" id="{8B968539-5A7B-E8F8-27B9-3781EB0B76FF}"/>
                  </a:ext>
                </a:extLst>
              </p:cNvPr>
              <p:cNvSpPr>
                <a:spLocks/>
              </p:cNvSpPr>
              <p:nvPr/>
            </p:nvSpPr>
            <p:spPr bwMode="auto">
              <a:xfrm>
                <a:off x="5391399" y="4229817"/>
                <a:ext cx="309769" cy="194734"/>
              </a:xfrm>
              <a:custGeom>
                <a:avLst/>
                <a:gdLst>
                  <a:gd name="T0" fmla="*/ 0 w 198"/>
                  <a:gd name="T1" fmla="*/ 75 h 118"/>
                  <a:gd name="T2" fmla="*/ 2 w 198"/>
                  <a:gd name="T3" fmla="*/ 86 h 118"/>
                  <a:gd name="T4" fmla="*/ 8 w 198"/>
                  <a:gd name="T5" fmla="*/ 97 h 118"/>
                  <a:gd name="T6" fmla="*/ 16 w 198"/>
                  <a:gd name="T7" fmla="*/ 102 h 118"/>
                  <a:gd name="T8" fmla="*/ 29 w 198"/>
                  <a:gd name="T9" fmla="*/ 107 h 118"/>
                  <a:gd name="T10" fmla="*/ 56 w 198"/>
                  <a:gd name="T11" fmla="*/ 113 h 118"/>
                  <a:gd name="T12" fmla="*/ 91 w 198"/>
                  <a:gd name="T13" fmla="*/ 116 h 118"/>
                  <a:gd name="T14" fmla="*/ 123 w 198"/>
                  <a:gd name="T15" fmla="*/ 118 h 118"/>
                  <a:gd name="T16" fmla="*/ 136 w 198"/>
                  <a:gd name="T17" fmla="*/ 118 h 118"/>
                  <a:gd name="T18" fmla="*/ 152 w 198"/>
                  <a:gd name="T19" fmla="*/ 116 h 118"/>
                  <a:gd name="T20" fmla="*/ 163 w 198"/>
                  <a:gd name="T21" fmla="*/ 113 h 118"/>
                  <a:gd name="T22" fmla="*/ 177 w 198"/>
                  <a:gd name="T23" fmla="*/ 107 h 118"/>
                  <a:gd name="T24" fmla="*/ 185 w 198"/>
                  <a:gd name="T25" fmla="*/ 99 h 118"/>
                  <a:gd name="T26" fmla="*/ 193 w 198"/>
                  <a:gd name="T27" fmla="*/ 89 h 118"/>
                  <a:gd name="T28" fmla="*/ 198 w 198"/>
                  <a:gd name="T29" fmla="*/ 75 h 118"/>
                  <a:gd name="T30" fmla="*/ 195 w 198"/>
                  <a:gd name="T31" fmla="*/ 65 h 118"/>
                  <a:gd name="T32" fmla="*/ 190 w 198"/>
                  <a:gd name="T33" fmla="*/ 49 h 118"/>
                  <a:gd name="T34" fmla="*/ 179 w 198"/>
                  <a:gd name="T35" fmla="*/ 38 h 118"/>
                  <a:gd name="T36" fmla="*/ 163 w 198"/>
                  <a:gd name="T37" fmla="*/ 24 h 118"/>
                  <a:gd name="T38" fmla="*/ 147 w 198"/>
                  <a:gd name="T39" fmla="*/ 14 h 118"/>
                  <a:gd name="T40" fmla="*/ 126 w 198"/>
                  <a:gd name="T41" fmla="*/ 6 h 118"/>
                  <a:gd name="T42" fmla="*/ 104 w 198"/>
                  <a:gd name="T43" fmla="*/ 3 h 118"/>
                  <a:gd name="T44" fmla="*/ 80 w 198"/>
                  <a:gd name="T45" fmla="*/ 0 h 118"/>
                  <a:gd name="T46" fmla="*/ 61 w 198"/>
                  <a:gd name="T47" fmla="*/ 3 h 118"/>
                  <a:gd name="T48" fmla="*/ 43 w 198"/>
                  <a:gd name="T49" fmla="*/ 8 h 118"/>
                  <a:gd name="T50" fmla="*/ 29 w 198"/>
                  <a:gd name="T51" fmla="*/ 16 h 118"/>
                  <a:gd name="T52" fmla="*/ 16 w 198"/>
                  <a:gd name="T53" fmla="*/ 27 h 118"/>
                  <a:gd name="T54" fmla="*/ 8 w 198"/>
                  <a:gd name="T55" fmla="*/ 41 h 118"/>
                  <a:gd name="T56" fmla="*/ 2 w 198"/>
                  <a:gd name="T57" fmla="*/ 57 h 118"/>
                  <a:gd name="T58" fmla="*/ 0 w 198"/>
                  <a:gd name="T59"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18">
                    <a:moveTo>
                      <a:pt x="0" y="75"/>
                    </a:moveTo>
                    <a:lnTo>
                      <a:pt x="2" y="86"/>
                    </a:lnTo>
                    <a:lnTo>
                      <a:pt x="8" y="97"/>
                    </a:lnTo>
                    <a:lnTo>
                      <a:pt x="16" y="102"/>
                    </a:lnTo>
                    <a:lnTo>
                      <a:pt x="29" y="107"/>
                    </a:lnTo>
                    <a:lnTo>
                      <a:pt x="56" y="113"/>
                    </a:lnTo>
                    <a:lnTo>
                      <a:pt x="91" y="116"/>
                    </a:lnTo>
                    <a:lnTo>
                      <a:pt x="123" y="118"/>
                    </a:lnTo>
                    <a:lnTo>
                      <a:pt x="136" y="118"/>
                    </a:lnTo>
                    <a:lnTo>
                      <a:pt x="152" y="116"/>
                    </a:lnTo>
                    <a:lnTo>
                      <a:pt x="163" y="113"/>
                    </a:lnTo>
                    <a:lnTo>
                      <a:pt x="177" y="107"/>
                    </a:lnTo>
                    <a:lnTo>
                      <a:pt x="185" y="99"/>
                    </a:lnTo>
                    <a:lnTo>
                      <a:pt x="193" y="89"/>
                    </a:lnTo>
                    <a:lnTo>
                      <a:pt x="198" y="75"/>
                    </a:lnTo>
                    <a:lnTo>
                      <a:pt x="195" y="65"/>
                    </a:lnTo>
                    <a:lnTo>
                      <a:pt x="190" y="49"/>
                    </a:lnTo>
                    <a:lnTo>
                      <a:pt x="179" y="38"/>
                    </a:lnTo>
                    <a:lnTo>
                      <a:pt x="163" y="24"/>
                    </a:lnTo>
                    <a:lnTo>
                      <a:pt x="147" y="14"/>
                    </a:lnTo>
                    <a:lnTo>
                      <a:pt x="126" y="6"/>
                    </a:lnTo>
                    <a:lnTo>
                      <a:pt x="104" y="3"/>
                    </a:lnTo>
                    <a:lnTo>
                      <a:pt x="80" y="0"/>
                    </a:lnTo>
                    <a:lnTo>
                      <a:pt x="61" y="3"/>
                    </a:lnTo>
                    <a:lnTo>
                      <a:pt x="43" y="8"/>
                    </a:lnTo>
                    <a:lnTo>
                      <a:pt x="29" y="16"/>
                    </a:lnTo>
                    <a:lnTo>
                      <a:pt x="16" y="27"/>
                    </a:lnTo>
                    <a:lnTo>
                      <a:pt x="8" y="41"/>
                    </a:lnTo>
                    <a:lnTo>
                      <a:pt x="2" y="57"/>
                    </a:lnTo>
                    <a:lnTo>
                      <a:pt x="0" y="75"/>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7" name="Freeform 77">
                <a:extLst>
                  <a:ext uri="{FF2B5EF4-FFF2-40B4-BE49-F238E27FC236}">
                    <a16:creationId xmlns:a16="http://schemas.microsoft.com/office/drawing/2014/main" id="{1E2EFE01-0563-E71C-FC60-B44B35EB50F3}"/>
                  </a:ext>
                </a:extLst>
              </p:cNvPr>
              <p:cNvSpPr>
                <a:spLocks/>
              </p:cNvSpPr>
              <p:nvPr/>
            </p:nvSpPr>
            <p:spPr bwMode="auto">
              <a:xfrm>
                <a:off x="4214263" y="2468354"/>
                <a:ext cx="177013" cy="177031"/>
              </a:xfrm>
              <a:custGeom>
                <a:avLst/>
                <a:gdLst>
                  <a:gd name="T0" fmla="*/ 112 w 112"/>
                  <a:gd name="T1" fmla="*/ 56 h 112"/>
                  <a:gd name="T2" fmla="*/ 110 w 112"/>
                  <a:gd name="T3" fmla="*/ 67 h 112"/>
                  <a:gd name="T4" fmla="*/ 107 w 112"/>
                  <a:gd name="T5" fmla="*/ 77 h 112"/>
                  <a:gd name="T6" fmla="*/ 102 w 112"/>
                  <a:gd name="T7" fmla="*/ 85 h 112"/>
                  <a:gd name="T8" fmla="*/ 96 w 112"/>
                  <a:gd name="T9" fmla="*/ 93 h 112"/>
                  <a:gd name="T10" fmla="*/ 88 w 112"/>
                  <a:gd name="T11" fmla="*/ 101 h 112"/>
                  <a:gd name="T12" fmla="*/ 77 w 112"/>
                  <a:gd name="T13" fmla="*/ 107 h 112"/>
                  <a:gd name="T14" fmla="*/ 67 w 112"/>
                  <a:gd name="T15" fmla="*/ 110 h 112"/>
                  <a:gd name="T16" fmla="*/ 56 w 112"/>
                  <a:gd name="T17" fmla="*/ 112 h 112"/>
                  <a:gd name="T18" fmla="*/ 45 w 112"/>
                  <a:gd name="T19" fmla="*/ 110 h 112"/>
                  <a:gd name="T20" fmla="*/ 35 w 112"/>
                  <a:gd name="T21" fmla="*/ 107 h 112"/>
                  <a:gd name="T22" fmla="*/ 24 w 112"/>
                  <a:gd name="T23" fmla="*/ 101 h 112"/>
                  <a:gd name="T24" fmla="*/ 16 w 112"/>
                  <a:gd name="T25" fmla="*/ 93 h 112"/>
                  <a:gd name="T26" fmla="*/ 11 w 112"/>
                  <a:gd name="T27" fmla="*/ 85 h 112"/>
                  <a:gd name="T28" fmla="*/ 5 w 112"/>
                  <a:gd name="T29" fmla="*/ 77 h 112"/>
                  <a:gd name="T30" fmla="*/ 0 w 112"/>
                  <a:gd name="T31" fmla="*/ 67 h 112"/>
                  <a:gd name="T32" fmla="*/ 0 w 112"/>
                  <a:gd name="T33" fmla="*/ 56 h 112"/>
                  <a:gd name="T34" fmla="*/ 0 w 112"/>
                  <a:gd name="T35" fmla="*/ 45 h 112"/>
                  <a:gd name="T36" fmla="*/ 5 w 112"/>
                  <a:gd name="T37" fmla="*/ 35 h 112"/>
                  <a:gd name="T38" fmla="*/ 11 w 112"/>
                  <a:gd name="T39" fmla="*/ 24 h 112"/>
                  <a:gd name="T40" fmla="*/ 16 w 112"/>
                  <a:gd name="T41" fmla="*/ 16 h 112"/>
                  <a:gd name="T42" fmla="*/ 24 w 112"/>
                  <a:gd name="T43" fmla="*/ 8 h 112"/>
                  <a:gd name="T44" fmla="*/ 35 w 112"/>
                  <a:gd name="T45" fmla="*/ 5 h 112"/>
                  <a:gd name="T46" fmla="*/ 45 w 112"/>
                  <a:gd name="T47" fmla="*/ 0 h 112"/>
                  <a:gd name="T48" fmla="*/ 56 w 112"/>
                  <a:gd name="T49" fmla="*/ 0 h 112"/>
                  <a:gd name="T50" fmla="*/ 67 w 112"/>
                  <a:gd name="T51" fmla="*/ 0 h 112"/>
                  <a:gd name="T52" fmla="*/ 77 w 112"/>
                  <a:gd name="T53" fmla="*/ 5 h 112"/>
                  <a:gd name="T54" fmla="*/ 88 w 112"/>
                  <a:gd name="T55" fmla="*/ 8 h 112"/>
                  <a:gd name="T56" fmla="*/ 96 w 112"/>
                  <a:gd name="T57" fmla="*/ 16 h 112"/>
                  <a:gd name="T58" fmla="*/ 102 w 112"/>
                  <a:gd name="T59" fmla="*/ 24 h 112"/>
                  <a:gd name="T60" fmla="*/ 107 w 112"/>
                  <a:gd name="T61" fmla="*/ 35 h 112"/>
                  <a:gd name="T62" fmla="*/ 110 w 112"/>
                  <a:gd name="T63" fmla="*/ 45 h 112"/>
                  <a:gd name="T64" fmla="*/ 112 w 112"/>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12">
                    <a:moveTo>
                      <a:pt x="112" y="56"/>
                    </a:moveTo>
                    <a:lnTo>
                      <a:pt x="110" y="67"/>
                    </a:lnTo>
                    <a:lnTo>
                      <a:pt x="107" y="77"/>
                    </a:lnTo>
                    <a:lnTo>
                      <a:pt x="102" y="85"/>
                    </a:lnTo>
                    <a:lnTo>
                      <a:pt x="96" y="93"/>
                    </a:lnTo>
                    <a:lnTo>
                      <a:pt x="88" y="101"/>
                    </a:lnTo>
                    <a:lnTo>
                      <a:pt x="77" y="107"/>
                    </a:lnTo>
                    <a:lnTo>
                      <a:pt x="67" y="110"/>
                    </a:lnTo>
                    <a:lnTo>
                      <a:pt x="56" y="112"/>
                    </a:lnTo>
                    <a:lnTo>
                      <a:pt x="45" y="110"/>
                    </a:lnTo>
                    <a:lnTo>
                      <a:pt x="35" y="107"/>
                    </a:lnTo>
                    <a:lnTo>
                      <a:pt x="24" y="101"/>
                    </a:lnTo>
                    <a:lnTo>
                      <a:pt x="16" y="93"/>
                    </a:lnTo>
                    <a:lnTo>
                      <a:pt x="11" y="85"/>
                    </a:lnTo>
                    <a:lnTo>
                      <a:pt x="5" y="77"/>
                    </a:lnTo>
                    <a:lnTo>
                      <a:pt x="0" y="67"/>
                    </a:lnTo>
                    <a:lnTo>
                      <a:pt x="0" y="56"/>
                    </a:lnTo>
                    <a:lnTo>
                      <a:pt x="0" y="45"/>
                    </a:lnTo>
                    <a:lnTo>
                      <a:pt x="5" y="35"/>
                    </a:lnTo>
                    <a:lnTo>
                      <a:pt x="11" y="24"/>
                    </a:lnTo>
                    <a:lnTo>
                      <a:pt x="16" y="16"/>
                    </a:lnTo>
                    <a:lnTo>
                      <a:pt x="24" y="8"/>
                    </a:lnTo>
                    <a:lnTo>
                      <a:pt x="35" y="5"/>
                    </a:lnTo>
                    <a:lnTo>
                      <a:pt x="45" y="0"/>
                    </a:lnTo>
                    <a:lnTo>
                      <a:pt x="56" y="0"/>
                    </a:lnTo>
                    <a:lnTo>
                      <a:pt x="67" y="0"/>
                    </a:lnTo>
                    <a:lnTo>
                      <a:pt x="77" y="5"/>
                    </a:lnTo>
                    <a:lnTo>
                      <a:pt x="88" y="8"/>
                    </a:lnTo>
                    <a:lnTo>
                      <a:pt x="96" y="16"/>
                    </a:lnTo>
                    <a:lnTo>
                      <a:pt x="102" y="24"/>
                    </a:lnTo>
                    <a:lnTo>
                      <a:pt x="107" y="35"/>
                    </a:lnTo>
                    <a:lnTo>
                      <a:pt x="110" y="45"/>
                    </a:lnTo>
                    <a:lnTo>
                      <a:pt x="112" y="5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8" name="Freeform 79">
                <a:extLst>
                  <a:ext uri="{FF2B5EF4-FFF2-40B4-BE49-F238E27FC236}">
                    <a16:creationId xmlns:a16="http://schemas.microsoft.com/office/drawing/2014/main" id="{E448DC9B-00CB-1E3C-8805-868ECB68CAB6}"/>
                  </a:ext>
                </a:extLst>
              </p:cNvPr>
              <p:cNvSpPr>
                <a:spLocks/>
              </p:cNvSpPr>
              <p:nvPr/>
            </p:nvSpPr>
            <p:spPr bwMode="auto">
              <a:xfrm>
                <a:off x="4886911" y="2698494"/>
                <a:ext cx="221268" cy="221292"/>
              </a:xfrm>
              <a:custGeom>
                <a:avLst/>
                <a:gdLst>
                  <a:gd name="T0" fmla="*/ 136 w 136"/>
                  <a:gd name="T1" fmla="*/ 67 h 137"/>
                  <a:gd name="T2" fmla="*/ 136 w 136"/>
                  <a:gd name="T3" fmla="*/ 80 h 137"/>
                  <a:gd name="T4" fmla="*/ 131 w 136"/>
                  <a:gd name="T5" fmla="*/ 94 h 137"/>
                  <a:gd name="T6" fmla="*/ 126 w 136"/>
                  <a:gd name="T7" fmla="*/ 104 h 137"/>
                  <a:gd name="T8" fmla="*/ 118 w 136"/>
                  <a:gd name="T9" fmla="*/ 115 h 137"/>
                  <a:gd name="T10" fmla="*/ 107 w 136"/>
                  <a:gd name="T11" fmla="*/ 123 h 137"/>
                  <a:gd name="T12" fmla="*/ 96 w 136"/>
                  <a:gd name="T13" fmla="*/ 131 h 137"/>
                  <a:gd name="T14" fmla="*/ 83 w 136"/>
                  <a:gd name="T15" fmla="*/ 134 h 137"/>
                  <a:gd name="T16" fmla="*/ 69 w 136"/>
                  <a:gd name="T17" fmla="*/ 137 h 137"/>
                  <a:gd name="T18" fmla="*/ 56 w 136"/>
                  <a:gd name="T19" fmla="*/ 134 h 137"/>
                  <a:gd name="T20" fmla="*/ 43 w 136"/>
                  <a:gd name="T21" fmla="*/ 131 h 137"/>
                  <a:gd name="T22" fmla="*/ 32 w 136"/>
                  <a:gd name="T23" fmla="*/ 123 h 137"/>
                  <a:gd name="T24" fmla="*/ 21 w 136"/>
                  <a:gd name="T25" fmla="*/ 115 h 137"/>
                  <a:gd name="T26" fmla="*/ 13 w 136"/>
                  <a:gd name="T27" fmla="*/ 104 h 137"/>
                  <a:gd name="T28" fmla="*/ 5 w 136"/>
                  <a:gd name="T29" fmla="*/ 94 h 137"/>
                  <a:gd name="T30" fmla="*/ 2 w 136"/>
                  <a:gd name="T31" fmla="*/ 80 h 137"/>
                  <a:gd name="T32" fmla="*/ 0 w 136"/>
                  <a:gd name="T33" fmla="*/ 67 h 137"/>
                  <a:gd name="T34" fmla="*/ 2 w 136"/>
                  <a:gd name="T35" fmla="*/ 54 h 137"/>
                  <a:gd name="T36" fmla="*/ 5 w 136"/>
                  <a:gd name="T37" fmla="*/ 40 h 137"/>
                  <a:gd name="T38" fmla="*/ 13 w 136"/>
                  <a:gd name="T39" fmla="*/ 29 h 137"/>
                  <a:gd name="T40" fmla="*/ 21 w 136"/>
                  <a:gd name="T41" fmla="*/ 19 h 137"/>
                  <a:gd name="T42" fmla="*/ 32 w 136"/>
                  <a:gd name="T43" fmla="*/ 11 h 137"/>
                  <a:gd name="T44" fmla="*/ 43 w 136"/>
                  <a:gd name="T45" fmla="*/ 5 h 137"/>
                  <a:gd name="T46" fmla="*/ 56 w 136"/>
                  <a:gd name="T47" fmla="*/ 0 h 137"/>
                  <a:gd name="T48" fmla="*/ 69 w 136"/>
                  <a:gd name="T49" fmla="*/ 0 h 137"/>
                  <a:gd name="T50" fmla="*/ 83 w 136"/>
                  <a:gd name="T51" fmla="*/ 0 h 137"/>
                  <a:gd name="T52" fmla="*/ 96 w 136"/>
                  <a:gd name="T53" fmla="*/ 5 h 137"/>
                  <a:gd name="T54" fmla="*/ 107 w 136"/>
                  <a:gd name="T55" fmla="*/ 11 h 137"/>
                  <a:gd name="T56" fmla="*/ 118 w 136"/>
                  <a:gd name="T57" fmla="*/ 19 h 137"/>
                  <a:gd name="T58" fmla="*/ 126 w 136"/>
                  <a:gd name="T59" fmla="*/ 29 h 137"/>
                  <a:gd name="T60" fmla="*/ 131 w 136"/>
                  <a:gd name="T61" fmla="*/ 40 h 137"/>
                  <a:gd name="T62" fmla="*/ 136 w 136"/>
                  <a:gd name="T63" fmla="*/ 54 h 137"/>
                  <a:gd name="T64" fmla="*/ 136 w 136"/>
                  <a:gd name="T65" fmla="*/ 6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37">
                    <a:moveTo>
                      <a:pt x="136" y="67"/>
                    </a:moveTo>
                    <a:lnTo>
                      <a:pt x="136" y="80"/>
                    </a:lnTo>
                    <a:lnTo>
                      <a:pt x="131" y="94"/>
                    </a:lnTo>
                    <a:lnTo>
                      <a:pt x="126" y="104"/>
                    </a:lnTo>
                    <a:lnTo>
                      <a:pt x="118" y="115"/>
                    </a:lnTo>
                    <a:lnTo>
                      <a:pt x="107" y="123"/>
                    </a:lnTo>
                    <a:lnTo>
                      <a:pt x="96" y="131"/>
                    </a:lnTo>
                    <a:lnTo>
                      <a:pt x="83" y="134"/>
                    </a:lnTo>
                    <a:lnTo>
                      <a:pt x="69" y="137"/>
                    </a:lnTo>
                    <a:lnTo>
                      <a:pt x="56" y="134"/>
                    </a:lnTo>
                    <a:lnTo>
                      <a:pt x="43" y="131"/>
                    </a:lnTo>
                    <a:lnTo>
                      <a:pt x="32" y="123"/>
                    </a:lnTo>
                    <a:lnTo>
                      <a:pt x="21" y="115"/>
                    </a:lnTo>
                    <a:lnTo>
                      <a:pt x="13" y="104"/>
                    </a:lnTo>
                    <a:lnTo>
                      <a:pt x="5" y="94"/>
                    </a:lnTo>
                    <a:lnTo>
                      <a:pt x="2" y="80"/>
                    </a:lnTo>
                    <a:lnTo>
                      <a:pt x="0" y="67"/>
                    </a:lnTo>
                    <a:lnTo>
                      <a:pt x="2" y="54"/>
                    </a:lnTo>
                    <a:lnTo>
                      <a:pt x="5" y="40"/>
                    </a:lnTo>
                    <a:lnTo>
                      <a:pt x="13" y="29"/>
                    </a:lnTo>
                    <a:lnTo>
                      <a:pt x="21" y="19"/>
                    </a:lnTo>
                    <a:lnTo>
                      <a:pt x="32" y="11"/>
                    </a:lnTo>
                    <a:lnTo>
                      <a:pt x="43" y="5"/>
                    </a:lnTo>
                    <a:lnTo>
                      <a:pt x="56" y="0"/>
                    </a:lnTo>
                    <a:lnTo>
                      <a:pt x="69" y="0"/>
                    </a:lnTo>
                    <a:lnTo>
                      <a:pt x="83" y="0"/>
                    </a:lnTo>
                    <a:lnTo>
                      <a:pt x="96" y="5"/>
                    </a:lnTo>
                    <a:lnTo>
                      <a:pt x="107" y="11"/>
                    </a:lnTo>
                    <a:lnTo>
                      <a:pt x="118" y="19"/>
                    </a:lnTo>
                    <a:lnTo>
                      <a:pt x="126" y="29"/>
                    </a:lnTo>
                    <a:lnTo>
                      <a:pt x="131" y="40"/>
                    </a:lnTo>
                    <a:lnTo>
                      <a:pt x="136" y="54"/>
                    </a:lnTo>
                    <a:lnTo>
                      <a:pt x="136" y="67"/>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49" name="Freeform 81">
                <a:extLst>
                  <a:ext uri="{FF2B5EF4-FFF2-40B4-BE49-F238E27FC236}">
                    <a16:creationId xmlns:a16="http://schemas.microsoft.com/office/drawing/2014/main" id="{81615B3A-8BC9-F7FE-C6AA-E9E576DA8B31}"/>
                  </a:ext>
                </a:extLst>
              </p:cNvPr>
              <p:cNvSpPr>
                <a:spLocks/>
              </p:cNvSpPr>
              <p:nvPr/>
            </p:nvSpPr>
            <p:spPr bwMode="auto">
              <a:xfrm>
                <a:off x="5364845" y="3565947"/>
                <a:ext cx="185866" cy="177031"/>
              </a:xfrm>
              <a:custGeom>
                <a:avLst/>
                <a:gdLst>
                  <a:gd name="T0" fmla="*/ 113 w 113"/>
                  <a:gd name="T1" fmla="*/ 56 h 113"/>
                  <a:gd name="T2" fmla="*/ 113 w 113"/>
                  <a:gd name="T3" fmla="*/ 67 h 113"/>
                  <a:gd name="T4" fmla="*/ 108 w 113"/>
                  <a:gd name="T5" fmla="*/ 78 h 113"/>
                  <a:gd name="T6" fmla="*/ 102 w 113"/>
                  <a:gd name="T7" fmla="*/ 86 h 113"/>
                  <a:gd name="T8" fmla="*/ 97 w 113"/>
                  <a:gd name="T9" fmla="*/ 94 h 113"/>
                  <a:gd name="T10" fmla="*/ 89 w 113"/>
                  <a:gd name="T11" fmla="*/ 102 h 113"/>
                  <a:gd name="T12" fmla="*/ 78 w 113"/>
                  <a:gd name="T13" fmla="*/ 107 h 113"/>
                  <a:gd name="T14" fmla="*/ 67 w 113"/>
                  <a:gd name="T15" fmla="*/ 110 h 113"/>
                  <a:gd name="T16" fmla="*/ 57 w 113"/>
                  <a:gd name="T17" fmla="*/ 113 h 113"/>
                  <a:gd name="T18" fmla="*/ 46 w 113"/>
                  <a:gd name="T19" fmla="*/ 110 h 113"/>
                  <a:gd name="T20" fmla="*/ 35 w 113"/>
                  <a:gd name="T21" fmla="*/ 107 h 113"/>
                  <a:gd name="T22" fmla="*/ 24 w 113"/>
                  <a:gd name="T23" fmla="*/ 102 h 113"/>
                  <a:gd name="T24" fmla="*/ 16 w 113"/>
                  <a:gd name="T25" fmla="*/ 94 h 113"/>
                  <a:gd name="T26" fmla="*/ 11 w 113"/>
                  <a:gd name="T27" fmla="*/ 86 h 113"/>
                  <a:gd name="T28" fmla="*/ 6 w 113"/>
                  <a:gd name="T29" fmla="*/ 78 h 113"/>
                  <a:gd name="T30" fmla="*/ 3 w 113"/>
                  <a:gd name="T31" fmla="*/ 67 h 113"/>
                  <a:gd name="T32" fmla="*/ 0 w 113"/>
                  <a:gd name="T33" fmla="*/ 56 h 113"/>
                  <a:gd name="T34" fmla="*/ 3 w 113"/>
                  <a:gd name="T35" fmla="*/ 43 h 113"/>
                  <a:gd name="T36" fmla="*/ 6 w 113"/>
                  <a:gd name="T37" fmla="*/ 35 h 113"/>
                  <a:gd name="T38" fmla="*/ 11 w 113"/>
                  <a:gd name="T39" fmla="*/ 24 h 113"/>
                  <a:gd name="T40" fmla="*/ 16 w 113"/>
                  <a:gd name="T41" fmla="*/ 16 h 113"/>
                  <a:gd name="T42" fmla="*/ 24 w 113"/>
                  <a:gd name="T43" fmla="*/ 8 h 113"/>
                  <a:gd name="T44" fmla="*/ 35 w 113"/>
                  <a:gd name="T45" fmla="*/ 5 h 113"/>
                  <a:gd name="T46" fmla="*/ 46 w 113"/>
                  <a:gd name="T47" fmla="*/ 0 h 113"/>
                  <a:gd name="T48" fmla="*/ 57 w 113"/>
                  <a:gd name="T49" fmla="*/ 0 h 113"/>
                  <a:gd name="T50" fmla="*/ 67 w 113"/>
                  <a:gd name="T51" fmla="*/ 0 h 113"/>
                  <a:gd name="T52" fmla="*/ 78 w 113"/>
                  <a:gd name="T53" fmla="*/ 5 h 113"/>
                  <a:gd name="T54" fmla="*/ 89 w 113"/>
                  <a:gd name="T55" fmla="*/ 8 h 113"/>
                  <a:gd name="T56" fmla="*/ 97 w 113"/>
                  <a:gd name="T57" fmla="*/ 16 h 113"/>
                  <a:gd name="T58" fmla="*/ 102 w 113"/>
                  <a:gd name="T59" fmla="*/ 24 h 113"/>
                  <a:gd name="T60" fmla="*/ 108 w 113"/>
                  <a:gd name="T61" fmla="*/ 35 h 113"/>
                  <a:gd name="T62" fmla="*/ 113 w 113"/>
                  <a:gd name="T63" fmla="*/ 43 h 113"/>
                  <a:gd name="T64" fmla="*/ 113 w 113"/>
                  <a:gd name="T6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113" y="56"/>
                    </a:moveTo>
                    <a:lnTo>
                      <a:pt x="113" y="67"/>
                    </a:lnTo>
                    <a:lnTo>
                      <a:pt x="108" y="78"/>
                    </a:lnTo>
                    <a:lnTo>
                      <a:pt x="102" y="86"/>
                    </a:lnTo>
                    <a:lnTo>
                      <a:pt x="97" y="94"/>
                    </a:lnTo>
                    <a:lnTo>
                      <a:pt x="89" y="102"/>
                    </a:lnTo>
                    <a:lnTo>
                      <a:pt x="78" y="107"/>
                    </a:lnTo>
                    <a:lnTo>
                      <a:pt x="67" y="110"/>
                    </a:lnTo>
                    <a:lnTo>
                      <a:pt x="57" y="113"/>
                    </a:lnTo>
                    <a:lnTo>
                      <a:pt x="46" y="110"/>
                    </a:lnTo>
                    <a:lnTo>
                      <a:pt x="35" y="107"/>
                    </a:lnTo>
                    <a:lnTo>
                      <a:pt x="24" y="102"/>
                    </a:lnTo>
                    <a:lnTo>
                      <a:pt x="16" y="94"/>
                    </a:lnTo>
                    <a:lnTo>
                      <a:pt x="11" y="86"/>
                    </a:lnTo>
                    <a:lnTo>
                      <a:pt x="6" y="78"/>
                    </a:lnTo>
                    <a:lnTo>
                      <a:pt x="3" y="67"/>
                    </a:lnTo>
                    <a:lnTo>
                      <a:pt x="0" y="56"/>
                    </a:lnTo>
                    <a:lnTo>
                      <a:pt x="3" y="43"/>
                    </a:lnTo>
                    <a:lnTo>
                      <a:pt x="6" y="35"/>
                    </a:lnTo>
                    <a:lnTo>
                      <a:pt x="11" y="24"/>
                    </a:lnTo>
                    <a:lnTo>
                      <a:pt x="16" y="16"/>
                    </a:lnTo>
                    <a:lnTo>
                      <a:pt x="24" y="8"/>
                    </a:lnTo>
                    <a:lnTo>
                      <a:pt x="35" y="5"/>
                    </a:lnTo>
                    <a:lnTo>
                      <a:pt x="46" y="0"/>
                    </a:lnTo>
                    <a:lnTo>
                      <a:pt x="57" y="0"/>
                    </a:lnTo>
                    <a:lnTo>
                      <a:pt x="67" y="0"/>
                    </a:lnTo>
                    <a:lnTo>
                      <a:pt x="78" y="5"/>
                    </a:lnTo>
                    <a:lnTo>
                      <a:pt x="89" y="8"/>
                    </a:lnTo>
                    <a:lnTo>
                      <a:pt x="97" y="16"/>
                    </a:lnTo>
                    <a:lnTo>
                      <a:pt x="102" y="24"/>
                    </a:lnTo>
                    <a:lnTo>
                      <a:pt x="108" y="35"/>
                    </a:lnTo>
                    <a:lnTo>
                      <a:pt x="113" y="43"/>
                    </a:lnTo>
                    <a:lnTo>
                      <a:pt x="113" y="5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0" name="Freeform 83">
                <a:extLst>
                  <a:ext uri="{FF2B5EF4-FFF2-40B4-BE49-F238E27FC236}">
                    <a16:creationId xmlns:a16="http://schemas.microsoft.com/office/drawing/2014/main" id="{7B650D9F-0B82-6884-D497-847185AE998D}"/>
                  </a:ext>
                </a:extLst>
              </p:cNvPr>
              <p:cNvSpPr>
                <a:spLocks/>
              </p:cNvSpPr>
              <p:nvPr/>
            </p:nvSpPr>
            <p:spPr bwMode="auto">
              <a:xfrm>
                <a:off x="5364845" y="2556869"/>
                <a:ext cx="185866" cy="177031"/>
              </a:xfrm>
              <a:custGeom>
                <a:avLst/>
                <a:gdLst>
                  <a:gd name="T0" fmla="*/ 113 w 113"/>
                  <a:gd name="T1" fmla="*/ 54 h 112"/>
                  <a:gd name="T2" fmla="*/ 113 w 113"/>
                  <a:gd name="T3" fmla="*/ 67 h 112"/>
                  <a:gd name="T4" fmla="*/ 108 w 113"/>
                  <a:gd name="T5" fmla="*/ 78 h 112"/>
                  <a:gd name="T6" fmla="*/ 102 w 113"/>
                  <a:gd name="T7" fmla="*/ 86 h 112"/>
                  <a:gd name="T8" fmla="*/ 97 w 113"/>
                  <a:gd name="T9" fmla="*/ 94 h 112"/>
                  <a:gd name="T10" fmla="*/ 89 w 113"/>
                  <a:gd name="T11" fmla="*/ 102 h 112"/>
                  <a:gd name="T12" fmla="*/ 78 w 113"/>
                  <a:gd name="T13" fmla="*/ 107 h 112"/>
                  <a:gd name="T14" fmla="*/ 67 w 113"/>
                  <a:gd name="T15" fmla="*/ 110 h 112"/>
                  <a:gd name="T16" fmla="*/ 57 w 113"/>
                  <a:gd name="T17" fmla="*/ 112 h 112"/>
                  <a:gd name="T18" fmla="*/ 46 w 113"/>
                  <a:gd name="T19" fmla="*/ 110 h 112"/>
                  <a:gd name="T20" fmla="*/ 35 w 113"/>
                  <a:gd name="T21" fmla="*/ 107 h 112"/>
                  <a:gd name="T22" fmla="*/ 24 w 113"/>
                  <a:gd name="T23" fmla="*/ 102 h 112"/>
                  <a:gd name="T24" fmla="*/ 16 w 113"/>
                  <a:gd name="T25" fmla="*/ 94 h 112"/>
                  <a:gd name="T26" fmla="*/ 11 w 113"/>
                  <a:gd name="T27" fmla="*/ 86 h 112"/>
                  <a:gd name="T28" fmla="*/ 6 w 113"/>
                  <a:gd name="T29" fmla="*/ 78 h 112"/>
                  <a:gd name="T30" fmla="*/ 3 w 113"/>
                  <a:gd name="T31" fmla="*/ 67 h 112"/>
                  <a:gd name="T32" fmla="*/ 0 w 113"/>
                  <a:gd name="T33" fmla="*/ 54 h 112"/>
                  <a:gd name="T34" fmla="*/ 3 w 113"/>
                  <a:gd name="T35" fmla="*/ 43 h 112"/>
                  <a:gd name="T36" fmla="*/ 6 w 113"/>
                  <a:gd name="T37" fmla="*/ 32 h 112"/>
                  <a:gd name="T38" fmla="*/ 11 w 113"/>
                  <a:gd name="T39" fmla="*/ 24 h 112"/>
                  <a:gd name="T40" fmla="*/ 16 w 113"/>
                  <a:gd name="T41" fmla="*/ 16 h 112"/>
                  <a:gd name="T42" fmla="*/ 24 w 113"/>
                  <a:gd name="T43" fmla="*/ 8 h 112"/>
                  <a:gd name="T44" fmla="*/ 35 w 113"/>
                  <a:gd name="T45" fmla="*/ 3 h 112"/>
                  <a:gd name="T46" fmla="*/ 46 w 113"/>
                  <a:gd name="T47" fmla="*/ 0 h 112"/>
                  <a:gd name="T48" fmla="*/ 57 w 113"/>
                  <a:gd name="T49" fmla="*/ 0 h 112"/>
                  <a:gd name="T50" fmla="*/ 67 w 113"/>
                  <a:gd name="T51" fmla="*/ 0 h 112"/>
                  <a:gd name="T52" fmla="*/ 78 w 113"/>
                  <a:gd name="T53" fmla="*/ 3 h 112"/>
                  <a:gd name="T54" fmla="*/ 89 w 113"/>
                  <a:gd name="T55" fmla="*/ 8 h 112"/>
                  <a:gd name="T56" fmla="*/ 97 w 113"/>
                  <a:gd name="T57" fmla="*/ 16 h 112"/>
                  <a:gd name="T58" fmla="*/ 102 w 113"/>
                  <a:gd name="T59" fmla="*/ 24 h 112"/>
                  <a:gd name="T60" fmla="*/ 108 w 113"/>
                  <a:gd name="T61" fmla="*/ 32 h 112"/>
                  <a:gd name="T62" fmla="*/ 113 w 113"/>
                  <a:gd name="T63" fmla="*/ 43 h 112"/>
                  <a:gd name="T64" fmla="*/ 113 w 113"/>
                  <a:gd name="T65"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4"/>
                    </a:moveTo>
                    <a:lnTo>
                      <a:pt x="113" y="67"/>
                    </a:lnTo>
                    <a:lnTo>
                      <a:pt x="108" y="78"/>
                    </a:lnTo>
                    <a:lnTo>
                      <a:pt x="102" y="86"/>
                    </a:lnTo>
                    <a:lnTo>
                      <a:pt x="97" y="94"/>
                    </a:lnTo>
                    <a:lnTo>
                      <a:pt x="89" y="102"/>
                    </a:lnTo>
                    <a:lnTo>
                      <a:pt x="78" y="107"/>
                    </a:lnTo>
                    <a:lnTo>
                      <a:pt x="67" y="110"/>
                    </a:lnTo>
                    <a:lnTo>
                      <a:pt x="57" y="112"/>
                    </a:lnTo>
                    <a:lnTo>
                      <a:pt x="46" y="110"/>
                    </a:lnTo>
                    <a:lnTo>
                      <a:pt x="35" y="107"/>
                    </a:lnTo>
                    <a:lnTo>
                      <a:pt x="24" y="102"/>
                    </a:lnTo>
                    <a:lnTo>
                      <a:pt x="16" y="94"/>
                    </a:lnTo>
                    <a:lnTo>
                      <a:pt x="11" y="86"/>
                    </a:lnTo>
                    <a:lnTo>
                      <a:pt x="6" y="78"/>
                    </a:lnTo>
                    <a:lnTo>
                      <a:pt x="3" y="67"/>
                    </a:lnTo>
                    <a:lnTo>
                      <a:pt x="0" y="54"/>
                    </a:lnTo>
                    <a:lnTo>
                      <a:pt x="3" y="43"/>
                    </a:lnTo>
                    <a:lnTo>
                      <a:pt x="6" y="32"/>
                    </a:lnTo>
                    <a:lnTo>
                      <a:pt x="11" y="24"/>
                    </a:lnTo>
                    <a:lnTo>
                      <a:pt x="16" y="16"/>
                    </a:lnTo>
                    <a:lnTo>
                      <a:pt x="24" y="8"/>
                    </a:lnTo>
                    <a:lnTo>
                      <a:pt x="35" y="3"/>
                    </a:lnTo>
                    <a:lnTo>
                      <a:pt x="46" y="0"/>
                    </a:lnTo>
                    <a:lnTo>
                      <a:pt x="57" y="0"/>
                    </a:lnTo>
                    <a:lnTo>
                      <a:pt x="67" y="0"/>
                    </a:lnTo>
                    <a:lnTo>
                      <a:pt x="78" y="3"/>
                    </a:lnTo>
                    <a:lnTo>
                      <a:pt x="89" y="8"/>
                    </a:lnTo>
                    <a:lnTo>
                      <a:pt x="97" y="16"/>
                    </a:lnTo>
                    <a:lnTo>
                      <a:pt x="102" y="24"/>
                    </a:lnTo>
                    <a:lnTo>
                      <a:pt x="108" y="32"/>
                    </a:lnTo>
                    <a:lnTo>
                      <a:pt x="113" y="43"/>
                    </a:lnTo>
                    <a:lnTo>
                      <a:pt x="113" y="54"/>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51" name="Freeform 85">
                <a:extLst>
                  <a:ext uri="{FF2B5EF4-FFF2-40B4-BE49-F238E27FC236}">
                    <a16:creationId xmlns:a16="http://schemas.microsoft.com/office/drawing/2014/main" id="{17E3F3CD-133C-FA6E-AA61-91D966E825C7}"/>
                  </a:ext>
                </a:extLst>
              </p:cNvPr>
              <p:cNvSpPr>
                <a:spLocks/>
              </p:cNvSpPr>
              <p:nvPr/>
            </p:nvSpPr>
            <p:spPr bwMode="auto">
              <a:xfrm>
                <a:off x="4639093" y="2016927"/>
                <a:ext cx="177013" cy="177031"/>
              </a:xfrm>
              <a:custGeom>
                <a:avLst/>
                <a:gdLst>
                  <a:gd name="T0" fmla="*/ 113 w 113"/>
                  <a:gd name="T1" fmla="*/ 56 h 112"/>
                  <a:gd name="T2" fmla="*/ 113 w 113"/>
                  <a:gd name="T3" fmla="*/ 67 h 112"/>
                  <a:gd name="T4" fmla="*/ 107 w 113"/>
                  <a:gd name="T5" fmla="*/ 77 h 112"/>
                  <a:gd name="T6" fmla="*/ 102 w 113"/>
                  <a:gd name="T7" fmla="*/ 88 h 112"/>
                  <a:gd name="T8" fmla="*/ 97 w 113"/>
                  <a:gd name="T9" fmla="*/ 96 h 112"/>
                  <a:gd name="T10" fmla="*/ 89 w 113"/>
                  <a:gd name="T11" fmla="*/ 101 h 112"/>
                  <a:gd name="T12" fmla="*/ 78 w 113"/>
                  <a:gd name="T13" fmla="*/ 107 h 112"/>
                  <a:gd name="T14" fmla="*/ 67 w 113"/>
                  <a:gd name="T15" fmla="*/ 112 h 112"/>
                  <a:gd name="T16" fmla="*/ 57 w 113"/>
                  <a:gd name="T17" fmla="*/ 112 h 112"/>
                  <a:gd name="T18" fmla="*/ 46 w 113"/>
                  <a:gd name="T19" fmla="*/ 112 h 112"/>
                  <a:gd name="T20" fmla="*/ 35 w 113"/>
                  <a:gd name="T21" fmla="*/ 107 h 112"/>
                  <a:gd name="T22" fmla="*/ 24 w 113"/>
                  <a:gd name="T23" fmla="*/ 101 h 112"/>
                  <a:gd name="T24" fmla="*/ 16 w 113"/>
                  <a:gd name="T25" fmla="*/ 96 h 112"/>
                  <a:gd name="T26" fmla="*/ 11 w 113"/>
                  <a:gd name="T27" fmla="*/ 88 h 112"/>
                  <a:gd name="T28" fmla="*/ 6 w 113"/>
                  <a:gd name="T29" fmla="*/ 77 h 112"/>
                  <a:gd name="T30" fmla="*/ 3 w 113"/>
                  <a:gd name="T31" fmla="*/ 67 h 112"/>
                  <a:gd name="T32" fmla="*/ 0 w 113"/>
                  <a:gd name="T33" fmla="*/ 56 h 112"/>
                  <a:gd name="T34" fmla="*/ 3 w 113"/>
                  <a:gd name="T35" fmla="*/ 45 h 112"/>
                  <a:gd name="T36" fmla="*/ 6 w 113"/>
                  <a:gd name="T37" fmla="*/ 34 h 112"/>
                  <a:gd name="T38" fmla="*/ 11 w 113"/>
                  <a:gd name="T39" fmla="*/ 24 h 112"/>
                  <a:gd name="T40" fmla="*/ 16 w 113"/>
                  <a:gd name="T41" fmla="*/ 16 h 112"/>
                  <a:gd name="T42" fmla="*/ 24 w 113"/>
                  <a:gd name="T43" fmla="*/ 10 h 112"/>
                  <a:gd name="T44" fmla="*/ 35 w 113"/>
                  <a:gd name="T45" fmla="*/ 5 h 112"/>
                  <a:gd name="T46" fmla="*/ 46 w 113"/>
                  <a:gd name="T47" fmla="*/ 2 h 112"/>
                  <a:gd name="T48" fmla="*/ 57 w 113"/>
                  <a:gd name="T49" fmla="*/ 0 h 112"/>
                  <a:gd name="T50" fmla="*/ 67 w 113"/>
                  <a:gd name="T51" fmla="*/ 2 h 112"/>
                  <a:gd name="T52" fmla="*/ 78 w 113"/>
                  <a:gd name="T53" fmla="*/ 5 h 112"/>
                  <a:gd name="T54" fmla="*/ 89 w 113"/>
                  <a:gd name="T55" fmla="*/ 10 h 112"/>
                  <a:gd name="T56" fmla="*/ 97 w 113"/>
                  <a:gd name="T57" fmla="*/ 16 h 112"/>
                  <a:gd name="T58" fmla="*/ 102 w 113"/>
                  <a:gd name="T59" fmla="*/ 24 h 112"/>
                  <a:gd name="T60" fmla="*/ 107 w 113"/>
                  <a:gd name="T61" fmla="*/ 34 h 112"/>
                  <a:gd name="T62" fmla="*/ 113 w 113"/>
                  <a:gd name="T63" fmla="*/ 45 h 112"/>
                  <a:gd name="T64" fmla="*/ 113 w 113"/>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6"/>
                    </a:moveTo>
                    <a:lnTo>
                      <a:pt x="113" y="67"/>
                    </a:lnTo>
                    <a:lnTo>
                      <a:pt x="107" y="77"/>
                    </a:lnTo>
                    <a:lnTo>
                      <a:pt x="102" y="88"/>
                    </a:lnTo>
                    <a:lnTo>
                      <a:pt x="97" y="96"/>
                    </a:lnTo>
                    <a:lnTo>
                      <a:pt x="89" y="101"/>
                    </a:lnTo>
                    <a:lnTo>
                      <a:pt x="78" y="107"/>
                    </a:lnTo>
                    <a:lnTo>
                      <a:pt x="67" y="112"/>
                    </a:lnTo>
                    <a:lnTo>
                      <a:pt x="57" y="112"/>
                    </a:lnTo>
                    <a:lnTo>
                      <a:pt x="46" y="112"/>
                    </a:lnTo>
                    <a:lnTo>
                      <a:pt x="35" y="107"/>
                    </a:lnTo>
                    <a:lnTo>
                      <a:pt x="24" y="101"/>
                    </a:lnTo>
                    <a:lnTo>
                      <a:pt x="16" y="96"/>
                    </a:lnTo>
                    <a:lnTo>
                      <a:pt x="11" y="88"/>
                    </a:lnTo>
                    <a:lnTo>
                      <a:pt x="6" y="77"/>
                    </a:lnTo>
                    <a:lnTo>
                      <a:pt x="3" y="67"/>
                    </a:lnTo>
                    <a:lnTo>
                      <a:pt x="0" y="56"/>
                    </a:lnTo>
                    <a:lnTo>
                      <a:pt x="3" y="45"/>
                    </a:lnTo>
                    <a:lnTo>
                      <a:pt x="6" y="34"/>
                    </a:lnTo>
                    <a:lnTo>
                      <a:pt x="11" y="24"/>
                    </a:lnTo>
                    <a:lnTo>
                      <a:pt x="16" y="16"/>
                    </a:lnTo>
                    <a:lnTo>
                      <a:pt x="24" y="10"/>
                    </a:lnTo>
                    <a:lnTo>
                      <a:pt x="35" y="5"/>
                    </a:lnTo>
                    <a:lnTo>
                      <a:pt x="46" y="2"/>
                    </a:lnTo>
                    <a:lnTo>
                      <a:pt x="57" y="0"/>
                    </a:lnTo>
                    <a:lnTo>
                      <a:pt x="67" y="2"/>
                    </a:lnTo>
                    <a:lnTo>
                      <a:pt x="78" y="5"/>
                    </a:lnTo>
                    <a:lnTo>
                      <a:pt x="89" y="10"/>
                    </a:lnTo>
                    <a:lnTo>
                      <a:pt x="97" y="16"/>
                    </a:lnTo>
                    <a:lnTo>
                      <a:pt x="102" y="24"/>
                    </a:lnTo>
                    <a:lnTo>
                      <a:pt x="107" y="34"/>
                    </a:lnTo>
                    <a:lnTo>
                      <a:pt x="113" y="45"/>
                    </a:lnTo>
                    <a:lnTo>
                      <a:pt x="113" y="5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592" name="Group 49">
              <a:extLst>
                <a:ext uri="{FF2B5EF4-FFF2-40B4-BE49-F238E27FC236}">
                  <a16:creationId xmlns:a16="http://schemas.microsoft.com/office/drawing/2014/main" id="{3B2E8C99-3BF0-310F-D6F3-9FB10C0D612E}"/>
                </a:ext>
              </a:extLst>
            </p:cNvPr>
            <p:cNvGrpSpPr>
              <a:grpSpLocks noChangeAspect="1"/>
            </p:cNvGrpSpPr>
            <p:nvPr/>
          </p:nvGrpSpPr>
          <p:grpSpPr bwMode="auto">
            <a:xfrm rot="3881841">
              <a:off x="1102268" y="1467856"/>
              <a:ext cx="130232" cy="124924"/>
              <a:chOff x="2249424" y="1220286"/>
              <a:chExt cx="4646582" cy="4416927"/>
            </a:xfrm>
            <a:solidFill>
              <a:schemeClr val="bg1">
                <a:lumMod val="75000"/>
              </a:schemeClr>
            </a:solidFill>
          </p:grpSpPr>
          <p:sp>
            <p:nvSpPr>
              <p:cNvPr id="630" name="Freeform 67">
                <a:extLst>
                  <a:ext uri="{FF2B5EF4-FFF2-40B4-BE49-F238E27FC236}">
                    <a16:creationId xmlns:a16="http://schemas.microsoft.com/office/drawing/2014/main" id="{51C21D1E-E08D-A028-F467-6AAD21278B1F}"/>
                  </a:ext>
                </a:extLst>
              </p:cNvPr>
              <p:cNvSpPr>
                <a:spLocks/>
              </p:cNvSpPr>
              <p:nvPr/>
            </p:nvSpPr>
            <p:spPr bwMode="auto">
              <a:xfrm>
                <a:off x="2249424" y="1220286"/>
                <a:ext cx="4646582" cy="4416927"/>
              </a:xfrm>
              <a:custGeom>
                <a:avLst/>
                <a:gdLst>
                  <a:gd name="T0" fmla="*/ 576 w 2925"/>
                  <a:gd name="T1" fmla="*/ 421 h 2782"/>
                  <a:gd name="T2" fmla="*/ 512 w 2925"/>
                  <a:gd name="T3" fmla="*/ 536 h 2782"/>
                  <a:gd name="T4" fmla="*/ 442 w 2925"/>
                  <a:gd name="T5" fmla="*/ 619 h 2782"/>
                  <a:gd name="T6" fmla="*/ 182 w 2925"/>
                  <a:gd name="T7" fmla="*/ 729 h 2782"/>
                  <a:gd name="T8" fmla="*/ 54 w 2925"/>
                  <a:gd name="T9" fmla="*/ 828 h 2782"/>
                  <a:gd name="T10" fmla="*/ 0 w 2925"/>
                  <a:gd name="T11" fmla="*/ 996 h 2782"/>
                  <a:gd name="T12" fmla="*/ 21 w 2925"/>
                  <a:gd name="T13" fmla="*/ 1240 h 2782"/>
                  <a:gd name="T14" fmla="*/ 96 w 2925"/>
                  <a:gd name="T15" fmla="*/ 1438 h 2782"/>
                  <a:gd name="T16" fmla="*/ 206 w 2925"/>
                  <a:gd name="T17" fmla="*/ 1548 h 2782"/>
                  <a:gd name="T18" fmla="*/ 228 w 2925"/>
                  <a:gd name="T19" fmla="*/ 1623 h 2782"/>
                  <a:gd name="T20" fmla="*/ 166 w 2925"/>
                  <a:gd name="T21" fmla="*/ 1797 h 2782"/>
                  <a:gd name="T22" fmla="*/ 86 w 2925"/>
                  <a:gd name="T23" fmla="*/ 2048 h 2782"/>
                  <a:gd name="T24" fmla="*/ 107 w 2925"/>
                  <a:gd name="T25" fmla="*/ 2163 h 2782"/>
                  <a:gd name="T26" fmla="*/ 185 w 2925"/>
                  <a:gd name="T27" fmla="*/ 2289 h 2782"/>
                  <a:gd name="T28" fmla="*/ 279 w 2925"/>
                  <a:gd name="T29" fmla="*/ 2353 h 2782"/>
                  <a:gd name="T30" fmla="*/ 453 w 2925"/>
                  <a:gd name="T31" fmla="*/ 2372 h 2782"/>
                  <a:gd name="T32" fmla="*/ 763 w 2925"/>
                  <a:gd name="T33" fmla="*/ 2353 h 2782"/>
                  <a:gd name="T34" fmla="*/ 983 w 2925"/>
                  <a:gd name="T35" fmla="*/ 2412 h 2782"/>
                  <a:gd name="T36" fmla="*/ 1074 w 2925"/>
                  <a:gd name="T37" fmla="*/ 2533 h 2782"/>
                  <a:gd name="T38" fmla="*/ 1160 w 2925"/>
                  <a:gd name="T39" fmla="*/ 2664 h 2782"/>
                  <a:gd name="T40" fmla="*/ 1329 w 2925"/>
                  <a:gd name="T41" fmla="*/ 2758 h 2782"/>
                  <a:gd name="T42" fmla="*/ 1537 w 2925"/>
                  <a:gd name="T43" fmla="*/ 2774 h 2782"/>
                  <a:gd name="T44" fmla="*/ 1671 w 2925"/>
                  <a:gd name="T45" fmla="*/ 2726 h 2782"/>
                  <a:gd name="T46" fmla="*/ 1813 w 2925"/>
                  <a:gd name="T47" fmla="*/ 2619 h 2782"/>
                  <a:gd name="T48" fmla="*/ 1934 w 2925"/>
                  <a:gd name="T49" fmla="*/ 2482 h 2782"/>
                  <a:gd name="T50" fmla="*/ 2046 w 2925"/>
                  <a:gd name="T51" fmla="*/ 2428 h 2782"/>
                  <a:gd name="T52" fmla="*/ 2357 w 2925"/>
                  <a:gd name="T53" fmla="*/ 2394 h 2782"/>
                  <a:gd name="T54" fmla="*/ 2529 w 2925"/>
                  <a:gd name="T55" fmla="*/ 2340 h 2782"/>
                  <a:gd name="T56" fmla="*/ 2654 w 2925"/>
                  <a:gd name="T57" fmla="*/ 2236 h 2782"/>
                  <a:gd name="T58" fmla="*/ 2732 w 2925"/>
                  <a:gd name="T59" fmla="*/ 2099 h 2782"/>
                  <a:gd name="T60" fmla="*/ 2719 w 2925"/>
                  <a:gd name="T61" fmla="*/ 1984 h 2782"/>
                  <a:gd name="T62" fmla="*/ 2625 w 2925"/>
                  <a:gd name="T63" fmla="*/ 1818 h 2782"/>
                  <a:gd name="T64" fmla="*/ 2641 w 2925"/>
                  <a:gd name="T65" fmla="*/ 1748 h 2782"/>
                  <a:gd name="T66" fmla="*/ 2740 w 2925"/>
                  <a:gd name="T67" fmla="*/ 1671 h 2782"/>
                  <a:gd name="T68" fmla="*/ 2882 w 2925"/>
                  <a:gd name="T69" fmla="*/ 1591 h 2782"/>
                  <a:gd name="T70" fmla="*/ 2925 w 2925"/>
                  <a:gd name="T71" fmla="*/ 1398 h 2782"/>
                  <a:gd name="T72" fmla="*/ 2866 w 2925"/>
                  <a:gd name="T73" fmla="*/ 1130 h 2782"/>
                  <a:gd name="T74" fmla="*/ 2716 w 2925"/>
                  <a:gd name="T75" fmla="*/ 908 h 2782"/>
                  <a:gd name="T76" fmla="*/ 2638 w 2925"/>
                  <a:gd name="T77" fmla="*/ 753 h 2782"/>
                  <a:gd name="T78" fmla="*/ 2593 w 2925"/>
                  <a:gd name="T79" fmla="*/ 597 h 2782"/>
                  <a:gd name="T80" fmla="*/ 2472 w 2925"/>
                  <a:gd name="T81" fmla="*/ 528 h 2782"/>
                  <a:gd name="T82" fmla="*/ 2089 w 2925"/>
                  <a:gd name="T83" fmla="*/ 496 h 2782"/>
                  <a:gd name="T84" fmla="*/ 1878 w 2925"/>
                  <a:gd name="T85" fmla="*/ 429 h 2782"/>
                  <a:gd name="T86" fmla="*/ 1685 w 2925"/>
                  <a:gd name="T87" fmla="*/ 265 h 2782"/>
                  <a:gd name="T88" fmla="*/ 1564 w 2925"/>
                  <a:gd name="T89" fmla="*/ 62 h 2782"/>
                  <a:gd name="T90" fmla="*/ 1487 w 2925"/>
                  <a:gd name="T91" fmla="*/ 11 h 2782"/>
                  <a:gd name="T92" fmla="*/ 1337 w 2925"/>
                  <a:gd name="T93" fmla="*/ 8 h 2782"/>
                  <a:gd name="T94" fmla="*/ 1128 w 2925"/>
                  <a:gd name="T95" fmla="*/ 83 h 2782"/>
                  <a:gd name="T96" fmla="*/ 1018 w 2925"/>
                  <a:gd name="T97" fmla="*/ 204 h 2782"/>
                  <a:gd name="T98" fmla="*/ 916 w 2925"/>
                  <a:gd name="T99" fmla="*/ 330 h 2782"/>
                  <a:gd name="T100" fmla="*/ 804 w 2925"/>
                  <a:gd name="T101" fmla="*/ 351 h 2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25" h="2782">
                    <a:moveTo>
                      <a:pt x="713" y="359"/>
                    </a:moveTo>
                    <a:lnTo>
                      <a:pt x="667" y="372"/>
                    </a:lnTo>
                    <a:lnTo>
                      <a:pt x="629" y="386"/>
                    </a:lnTo>
                    <a:lnTo>
                      <a:pt x="600" y="402"/>
                    </a:lnTo>
                    <a:lnTo>
                      <a:pt x="576" y="421"/>
                    </a:lnTo>
                    <a:lnTo>
                      <a:pt x="560" y="439"/>
                    </a:lnTo>
                    <a:lnTo>
                      <a:pt x="544" y="458"/>
                    </a:lnTo>
                    <a:lnTo>
                      <a:pt x="536" y="477"/>
                    </a:lnTo>
                    <a:lnTo>
                      <a:pt x="528" y="498"/>
                    </a:lnTo>
                    <a:lnTo>
                      <a:pt x="512" y="536"/>
                    </a:lnTo>
                    <a:lnTo>
                      <a:pt x="504" y="555"/>
                    </a:lnTo>
                    <a:lnTo>
                      <a:pt x="496" y="573"/>
                    </a:lnTo>
                    <a:lnTo>
                      <a:pt x="482" y="589"/>
                    </a:lnTo>
                    <a:lnTo>
                      <a:pt x="463" y="605"/>
                    </a:lnTo>
                    <a:lnTo>
                      <a:pt x="442" y="619"/>
                    </a:lnTo>
                    <a:lnTo>
                      <a:pt x="413" y="632"/>
                    </a:lnTo>
                    <a:lnTo>
                      <a:pt x="346" y="656"/>
                    </a:lnTo>
                    <a:lnTo>
                      <a:pt x="279" y="683"/>
                    </a:lnTo>
                    <a:lnTo>
                      <a:pt x="214" y="712"/>
                    </a:lnTo>
                    <a:lnTo>
                      <a:pt x="182" y="729"/>
                    </a:lnTo>
                    <a:lnTo>
                      <a:pt x="153" y="747"/>
                    </a:lnTo>
                    <a:lnTo>
                      <a:pt x="123" y="766"/>
                    </a:lnTo>
                    <a:lnTo>
                      <a:pt x="99" y="785"/>
                    </a:lnTo>
                    <a:lnTo>
                      <a:pt x="75" y="806"/>
                    </a:lnTo>
                    <a:lnTo>
                      <a:pt x="54" y="828"/>
                    </a:lnTo>
                    <a:lnTo>
                      <a:pt x="38" y="852"/>
                    </a:lnTo>
                    <a:lnTo>
                      <a:pt x="21" y="876"/>
                    </a:lnTo>
                    <a:lnTo>
                      <a:pt x="13" y="903"/>
                    </a:lnTo>
                    <a:lnTo>
                      <a:pt x="5" y="932"/>
                    </a:lnTo>
                    <a:lnTo>
                      <a:pt x="0" y="996"/>
                    </a:lnTo>
                    <a:lnTo>
                      <a:pt x="0" y="1071"/>
                    </a:lnTo>
                    <a:lnTo>
                      <a:pt x="3" y="1114"/>
                    </a:lnTo>
                    <a:lnTo>
                      <a:pt x="5" y="1154"/>
                    </a:lnTo>
                    <a:lnTo>
                      <a:pt x="13" y="1197"/>
                    </a:lnTo>
                    <a:lnTo>
                      <a:pt x="21" y="1240"/>
                    </a:lnTo>
                    <a:lnTo>
                      <a:pt x="29" y="1283"/>
                    </a:lnTo>
                    <a:lnTo>
                      <a:pt x="43" y="1326"/>
                    </a:lnTo>
                    <a:lnTo>
                      <a:pt x="59" y="1366"/>
                    </a:lnTo>
                    <a:lnTo>
                      <a:pt x="78" y="1403"/>
                    </a:lnTo>
                    <a:lnTo>
                      <a:pt x="96" y="1438"/>
                    </a:lnTo>
                    <a:lnTo>
                      <a:pt x="121" y="1470"/>
                    </a:lnTo>
                    <a:lnTo>
                      <a:pt x="150" y="1500"/>
                    </a:lnTo>
                    <a:lnTo>
                      <a:pt x="179" y="1524"/>
                    </a:lnTo>
                    <a:lnTo>
                      <a:pt x="196" y="1537"/>
                    </a:lnTo>
                    <a:lnTo>
                      <a:pt x="206" y="1548"/>
                    </a:lnTo>
                    <a:lnTo>
                      <a:pt x="214" y="1561"/>
                    </a:lnTo>
                    <a:lnTo>
                      <a:pt x="222" y="1577"/>
                    </a:lnTo>
                    <a:lnTo>
                      <a:pt x="225" y="1591"/>
                    </a:lnTo>
                    <a:lnTo>
                      <a:pt x="228" y="1607"/>
                    </a:lnTo>
                    <a:lnTo>
                      <a:pt x="228" y="1623"/>
                    </a:lnTo>
                    <a:lnTo>
                      <a:pt x="225" y="1641"/>
                    </a:lnTo>
                    <a:lnTo>
                      <a:pt x="217" y="1676"/>
                    </a:lnTo>
                    <a:lnTo>
                      <a:pt x="204" y="1714"/>
                    </a:lnTo>
                    <a:lnTo>
                      <a:pt x="188" y="1754"/>
                    </a:lnTo>
                    <a:lnTo>
                      <a:pt x="166" y="1797"/>
                    </a:lnTo>
                    <a:lnTo>
                      <a:pt x="126" y="1885"/>
                    </a:lnTo>
                    <a:lnTo>
                      <a:pt x="110" y="1931"/>
                    </a:lnTo>
                    <a:lnTo>
                      <a:pt x="96" y="1976"/>
                    </a:lnTo>
                    <a:lnTo>
                      <a:pt x="88" y="2024"/>
                    </a:lnTo>
                    <a:lnTo>
                      <a:pt x="86" y="2048"/>
                    </a:lnTo>
                    <a:lnTo>
                      <a:pt x="86" y="2070"/>
                    </a:lnTo>
                    <a:lnTo>
                      <a:pt x="86" y="2094"/>
                    </a:lnTo>
                    <a:lnTo>
                      <a:pt x="91" y="2118"/>
                    </a:lnTo>
                    <a:lnTo>
                      <a:pt x="96" y="2142"/>
                    </a:lnTo>
                    <a:lnTo>
                      <a:pt x="107" y="2163"/>
                    </a:lnTo>
                    <a:lnTo>
                      <a:pt x="121" y="2196"/>
                    </a:lnTo>
                    <a:lnTo>
                      <a:pt x="137" y="2222"/>
                    </a:lnTo>
                    <a:lnTo>
                      <a:pt x="153" y="2249"/>
                    </a:lnTo>
                    <a:lnTo>
                      <a:pt x="169" y="2271"/>
                    </a:lnTo>
                    <a:lnTo>
                      <a:pt x="185" y="2289"/>
                    </a:lnTo>
                    <a:lnTo>
                      <a:pt x="204" y="2308"/>
                    </a:lnTo>
                    <a:lnTo>
                      <a:pt x="220" y="2321"/>
                    </a:lnTo>
                    <a:lnTo>
                      <a:pt x="238" y="2335"/>
                    </a:lnTo>
                    <a:lnTo>
                      <a:pt x="257" y="2345"/>
                    </a:lnTo>
                    <a:lnTo>
                      <a:pt x="279" y="2353"/>
                    </a:lnTo>
                    <a:lnTo>
                      <a:pt x="297" y="2362"/>
                    </a:lnTo>
                    <a:lnTo>
                      <a:pt x="319" y="2367"/>
                    </a:lnTo>
                    <a:lnTo>
                      <a:pt x="362" y="2372"/>
                    </a:lnTo>
                    <a:lnTo>
                      <a:pt x="404" y="2375"/>
                    </a:lnTo>
                    <a:lnTo>
                      <a:pt x="453" y="2372"/>
                    </a:lnTo>
                    <a:lnTo>
                      <a:pt x="498" y="2370"/>
                    </a:lnTo>
                    <a:lnTo>
                      <a:pt x="600" y="2359"/>
                    </a:lnTo>
                    <a:lnTo>
                      <a:pt x="654" y="2353"/>
                    </a:lnTo>
                    <a:lnTo>
                      <a:pt x="707" y="2351"/>
                    </a:lnTo>
                    <a:lnTo>
                      <a:pt x="763" y="2353"/>
                    </a:lnTo>
                    <a:lnTo>
                      <a:pt x="820" y="2359"/>
                    </a:lnTo>
                    <a:lnTo>
                      <a:pt x="873" y="2370"/>
                    </a:lnTo>
                    <a:lnTo>
                      <a:pt x="916" y="2383"/>
                    </a:lnTo>
                    <a:lnTo>
                      <a:pt x="954" y="2396"/>
                    </a:lnTo>
                    <a:lnTo>
                      <a:pt x="983" y="2412"/>
                    </a:lnTo>
                    <a:lnTo>
                      <a:pt x="1007" y="2428"/>
                    </a:lnTo>
                    <a:lnTo>
                      <a:pt x="1026" y="2447"/>
                    </a:lnTo>
                    <a:lnTo>
                      <a:pt x="1042" y="2469"/>
                    </a:lnTo>
                    <a:lnTo>
                      <a:pt x="1055" y="2490"/>
                    </a:lnTo>
                    <a:lnTo>
                      <a:pt x="1074" y="2533"/>
                    </a:lnTo>
                    <a:lnTo>
                      <a:pt x="1093" y="2578"/>
                    </a:lnTo>
                    <a:lnTo>
                      <a:pt x="1104" y="2600"/>
                    </a:lnTo>
                    <a:lnTo>
                      <a:pt x="1120" y="2621"/>
                    </a:lnTo>
                    <a:lnTo>
                      <a:pt x="1138" y="2643"/>
                    </a:lnTo>
                    <a:lnTo>
                      <a:pt x="1160" y="2664"/>
                    </a:lnTo>
                    <a:lnTo>
                      <a:pt x="1187" y="2685"/>
                    </a:lnTo>
                    <a:lnTo>
                      <a:pt x="1216" y="2704"/>
                    </a:lnTo>
                    <a:lnTo>
                      <a:pt x="1251" y="2726"/>
                    </a:lnTo>
                    <a:lnTo>
                      <a:pt x="1288" y="2742"/>
                    </a:lnTo>
                    <a:lnTo>
                      <a:pt x="1329" y="2758"/>
                    </a:lnTo>
                    <a:lnTo>
                      <a:pt x="1371" y="2771"/>
                    </a:lnTo>
                    <a:lnTo>
                      <a:pt x="1417" y="2779"/>
                    </a:lnTo>
                    <a:lnTo>
                      <a:pt x="1462" y="2782"/>
                    </a:lnTo>
                    <a:lnTo>
                      <a:pt x="1513" y="2779"/>
                    </a:lnTo>
                    <a:lnTo>
                      <a:pt x="1537" y="2774"/>
                    </a:lnTo>
                    <a:lnTo>
                      <a:pt x="1564" y="2768"/>
                    </a:lnTo>
                    <a:lnTo>
                      <a:pt x="1591" y="2760"/>
                    </a:lnTo>
                    <a:lnTo>
                      <a:pt x="1618" y="2752"/>
                    </a:lnTo>
                    <a:lnTo>
                      <a:pt x="1645" y="2739"/>
                    </a:lnTo>
                    <a:lnTo>
                      <a:pt x="1671" y="2726"/>
                    </a:lnTo>
                    <a:lnTo>
                      <a:pt x="1698" y="2710"/>
                    </a:lnTo>
                    <a:lnTo>
                      <a:pt x="1728" y="2691"/>
                    </a:lnTo>
                    <a:lnTo>
                      <a:pt x="1754" y="2669"/>
                    </a:lnTo>
                    <a:lnTo>
                      <a:pt x="1784" y="2645"/>
                    </a:lnTo>
                    <a:lnTo>
                      <a:pt x="1813" y="2619"/>
                    </a:lnTo>
                    <a:lnTo>
                      <a:pt x="1840" y="2586"/>
                    </a:lnTo>
                    <a:lnTo>
                      <a:pt x="1870" y="2554"/>
                    </a:lnTo>
                    <a:lnTo>
                      <a:pt x="1899" y="2519"/>
                    </a:lnTo>
                    <a:lnTo>
                      <a:pt x="1915" y="2498"/>
                    </a:lnTo>
                    <a:lnTo>
                      <a:pt x="1934" y="2482"/>
                    </a:lnTo>
                    <a:lnTo>
                      <a:pt x="1955" y="2466"/>
                    </a:lnTo>
                    <a:lnTo>
                      <a:pt x="1977" y="2453"/>
                    </a:lnTo>
                    <a:lnTo>
                      <a:pt x="1998" y="2445"/>
                    </a:lnTo>
                    <a:lnTo>
                      <a:pt x="2022" y="2434"/>
                    </a:lnTo>
                    <a:lnTo>
                      <a:pt x="2046" y="2428"/>
                    </a:lnTo>
                    <a:lnTo>
                      <a:pt x="2073" y="2423"/>
                    </a:lnTo>
                    <a:lnTo>
                      <a:pt x="2127" y="2412"/>
                    </a:lnTo>
                    <a:lnTo>
                      <a:pt x="2180" y="2410"/>
                    </a:lnTo>
                    <a:lnTo>
                      <a:pt x="2298" y="2399"/>
                    </a:lnTo>
                    <a:lnTo>
                      <a:pt x="2357" y="2394"/>
                    </a:lnTo>
                    <a:lnTo>
                      <a:pt x="2413" y="2383"/>
                    </a:lnTo>
                    <a:lnTo>
                      <a:pt x="2443" y="2375"/>
                    </a:lnTo>
                    <a:lnTo>
                      <a:pt x="2472" y="2364"/>
                    </a:lnTo>
                    <a:lnTo>
                      <a:pt x="2499" y="2353"/>
                    </a:lnTo>
                    <a:lnTo>
                      <a:pt x="2529" y="2340"/>
                    </a:lnTo>
                    <a:lnTo>
                      <a:pt x="2555" y="2324"/>
                    </a:lnTo>
                    <a:lnTo>
                      <a:pt x="2582" y="2308"/>
                    </a:lnTo>
                    <a:lnTo>
                      <a:pt x="2606" y="2287"/>
                    </a:lnTo>
                    <a:lnTo>
                      <a:pt x="2630" y="2262"/>
                    </a:lnTo>
                    <a:lnTo>
                      <a:pt x="2654" y="2236"/>
                    </a:lnTo>
                    <a:lnTo>
                      <a:pt x="2679" y="2204"/>
                    </a:lnTo>
                    <a:lnTo>
                      <a:pt x="2700" y="2169"/>
                    </a:lnTo>
                    <a:lnTo>
                      <a:pt x="2719" y="2131"/>
                    </a:lnTo>
                    <a:lnTo>
                      <a:pt x="2727" y="2115"/>
                    </a:lnTo>
                    <a:lnTo>
                      <a:pt x="2732" y="2099"/>
                    </a:lnTo>
                    <a:lnTo>
                      <a:pt x="2735" y="2083"/>
                    </a:lnTo>
                    <a:lnTo>
                      <a:pt x="2737" y="2067"/>
                    </a:lnTo>
                    <a:lnTo>
                      <a:pt x="2735" y="2038"/>
                    </a:lnTo>
                    <a:lnTo>
                      <a:pt x="2729" y="2011"/>
                    </a:lnTo>
                    <a:lnTo>
                      <a:pt x="2719" y="1984"/>
                    </a:lnTo>
                    <a:lnTo>
                      <a:pt x="2705" y="1960"/>
                    </a:lnTo>
                    <a:lnTo>
                      <a:pt x="2673" y="1912"/>
                    </a:lnTo>
                    <a:lnTo>
                      <a:pt x="2644" y="1864"/>
                    </a:lnTo>
                    <a:lnTo>
                      <a:pt x="2633" y="1842"/>
                    </a:lnTo>
                    <a:lnTo>
                      <a:pt x="2625" y="1818"/>
                    </a:lnTo>
                    <a:lnTo>
                      <a:pt x="2625" y="1797"/>
                    </a:lnTo>
                    <a:lnTo>
                      <a:pt x="2625" y="1783"/>
                    </a:lnTo>
                    <a:lnTo>
                      <a:pt x="2628" y="1773"/>
                    </a:lnTo>
                    <a:lnTo>
                      <a:pt x="2633" y="1762"/>
                    </a:lnTo>
                    <a:lnTo>
                      <a:pt x="2641" y="1748"/>
                    </a:lnTo>
                    <a:lnTo>
                      <a:pt x="2649" y="1735"/>
                    </a:lnTo>
                    <a:lnTo>
                      <a:pt x="2660" y="1724"/>
                    </a:lnTo>
                    <a:lnTo>
                      <a:pt x="2687" y="1703"/>
                    </a:lnTo>
                    <a:lnTo>
                      <a:pt x="2713" y="1684"/>
                    </a:lnTo>
                    <a:lnTo>
                      <a:pt x="2740" y="1671"/>
                    </a:lnTo>
                    <a:lnTo>
                      <a:pt x="2767" y="1657"/>
                    </a:lnTo>
                    <a:lnTo>
                      <a:pt x="2818" y="1636"/>
                    </a:lnTo>
                    <a:lnTo>
                      <a:pt x="2842" y="1623"/>
                    </a:lnTo>
                    <a:lnTo>
                      <a:pt x="2863" y="1609"/>
                    </a:lnTo>
                    <a:lnTo>
                      <a:pt x="2882" y="1591"/>
                    </a:lnTo>
                    <a:lnTo>
                      <a:pt x="2898" y="1566"/>
                    </a:lnTo>
                    <a:lnTo>
                      <a:pt x="2912" y="1537"/>
                    </a:lnTo>
                    <a:lnTo>
                      <a:pt x="2920" y="1500"/>
                    </a:lnTo>
                    <a:lnTo>
                      <a:pt x="2925" y="1454"/>
                    </a:lnTo>
                    <a:lnTo>
                      <a:pt x="2925" y="1398"/>
                    </a:lnTo>
                    <a:lnTo>
                      <a:pt x="2920" y="1331"/>
                    </a:lnTo>
                    <a:lnTo>
                      <a:pt x="2906" y="1251"/>
                    </a:lnTo>
                    <a:lnTo>
                      <a:pt x="2898" y="1208"/>
                    </a:lnTo>
                    <a:lnTo>
                      <a:pt x="2885" y="1168"/>
                    </a:lnTo>
                    <a:lnTo>
                      <a:pt x="2866" y="1130"/>
                    </a:lnTo>
                    <a:lnTo>
                      <a:pt x="2847" y="1095"/>
                    </a:lnTo>
                    <a:lnTo>
                      <a:pt x="2829" y="1060"/>
                    </a:lnTo>
                    <a:lnTo>
                      <a:pt x="2804" y="1028"/>
                    </a:lnTo>
                    <a:lnTo>
                      <a:pt x="2759" y="967"/>
                    </a:lnTo>
                    <a:lnTo>
                      <a:pt x="2716" y="908"/>
                    </a:lnTo>
                    <a:lnTo>
                      <a:pt x="2695" y="878"/>
                    </a:lnTo>
                    <a:lnTo>
                      <a:pt x="2676" y="846"/>
                    </a:lnTo>
                    <a:lnTo>
                      <a:pt x="2660" y="817"/>
                    </a:lnTo>
                    <a:lnTo>
                      <a:pt x="2646" y="785"/>
                    </a:lnTo>
                    <a:lnTo>
                      <a:pt x="2638" y="753"/>
                    </a:lnTo>
                    <a:lnTo>
                      <a:pt x="2633" y="718"/>
                    </a:lnTo>
                    <a:lnTo>
                      <a:pt x="2628" y="680"/>
                    </a:lnTo>
                    <a:lnTo>
                      <a:pt x="2620" y="648"/>
                    </a:lnTo>
                    <a:lnTo>
                      <a:pt x="2609" y="619"/>
                    </a:lnTo>
                    <a:lnTo>
                      <a:pt x="2593" y="597"/>
                    </a:lnTo>
                    <a:lnTo>
                      <a:pt x="2574" y="576"/>
                    </a:lnTo>
                    <a:lnTo>
                      <a:pt x="2553" y="560"/>
                    </a:lnTo>
                    <a:lnTo>
                      <a:pt x="2529" y="546"/>
                    </a:lnTo>
                    <a:lnTo>
                      <a:pt x="2502" y="536"/>
                    </a:lnTo>
                    <a:lnTo>
                      <a:pt x="2472" y="528"/>
                    </a:lnTo>
                    <a:lnTo>
                      <a:pt x="2440" y="522"/>
                    </a:lnTo>
                    <a:lnTo>
                      <a:pt x="2370" y="517"/>
                    </a:lnTo>
                    <a:lnTo>
                      <a:pt x="2215" y="506"/>
                    </a:lnTo>
                    <a:lnTo>
                      <a:pt x="2132" y="501"/>
                    </a:lnTo>
                    <a:lnTo>
                      <a:pt x="2089" y="496"/>
                    </a:lnTo>
                    <a:lnTo>
                      <a:pt x="2046" y="488"/>
                    </a:lnTo>
                    <a:lnTo>
                      <a:pt x="2004" y="477"/>
                    </a:lnTo>
                    <a:lnTo>
                      <a:pt x="1961" y="464"/>
                    </a:lnTo>
                    <a:lnTo>
                      <a:pt x="1921" y="447"/>
                    </a:lnTo>
                    <a:lnTo>
                      <a:pt x="1878" y="429"/>
                    </a:lnTo>
                    <a:lnTo>
                      <a:pt x="1837" y="405"/>
                    </a:lnTo>
                    <a:lnTo>
                      <a:pt x="1797" y="378"/>
                    </a:lnTo>
                    <a:lnTo>
                      <a:pt x="1757" y="346"/>
                    </a:lnTo>
                    <a:lnTo>
                      <a:pt x="1720" y="308"/>
                    </a:lnTo>
                    <a:lnTo>
                      <a:pt x="1685" y="265"/>
                    </a:lnTo>
                    <a:lnTo>
                      <a:pt x="1650" y="215"/>
                    </a:lnTo>
                    <a:lnTo>
                      <a:pt x="1618" y="161"/>
                    </a:lnTo>
                    <a:lnTo>
                      <a:pt x="1586" y="99"/>
                    </a:lnTo>
                    <a:lnTo>
                      <a:pt x="1578" y="81"/>
                    </a:lnTo>
                    <a:lnTo>
                      <a:pt x="1564" y="62"/>
                    </a:lnTo>
                    <a:lnTo>
                      <a:pt x="1551" y="49"/>
                    </a:lnTo>
                    <a:lnTo>
                      <a:pt x="1537" y="38"/>
                    </a:lnTo>
                    <a:lnTo>
                      <a:pt x="1521" y="27"/>
                    </a:lnTo>
                    <a:lnTo>
                      <a:pt x="1505" y="19"/>
                    </a:lnTo>
                    <a:lnTo>
                      <a:pt x="1487" y="11"/>
                    </a:lnTo>
                    <a:lnTo>
                      <a:pt x="1468" y="6"/>
                    </a:lnTo>
                    <a:lnTo>
                      <a:pt x="1446" y="3"/>
                    </a:lnTo>
                    <a:lnTo>
                      <a:pt x="1425" y="0"/>
                    </a:lnTo>
                    <a:lnTo>
                      <a:pt x="1382" y="3"/>
                    </a:lnTo>
                    <a:lnTo>
                      <a:pt x="1337" y="8"/>
                    </a:lnTo>
                    <a:lnTo>
                      <a:pt x="1294" y="16"/>
                    </a:lnTo>
                    <a:lnTo>
                      <a:pt x="1248" y="30"/>
                    </a:lnTo>
                    <a:lnTo>
                      <a:pt x="1205" y="46"/>
                    </a:lnTo>
                    <a:lnTo>
                      <a:pt x="1165" y="65"/>
                    </a:lnTo>
                    <a:lnTo>
                      <a:pt x="1128" y="83"/>
                    </a:lnTo>
                    <a:lnTo>
                      <a:pt x="1098" y="105"/>
                    </a:lnTo>
                    <a:lnTo>
                      <a:pt x="1071" y="124"/>
                    </a:lnTo>
                    <a:lnTo>
                      <a:pt x="1053" y="142"/>
                    </a:lnTo>
                    <a:lnTo>
                      <a:pt x="1039" y="158"/>
                    </a:lnTo>
                    <a:lnTo>
                      <a:pt x="1018" y="204"/>
                    </a:lnTo>
                    <a:lnTo>
                      <a:pt x="994" y="241"/>
                    </a:lnTo>
                    <a:lnTo>
                      <a:pt x="975" y="273"/>
                    </a:lnTo>
                    <a:lnTo>
                      <a:pt x="954" y="298"/>
                    </a:lnTo>
                    <a:lnTo>
                      <a:pt x="935" y="316"/>
                    </a:lnTo>
                    <a:lnTo>
                      <a:pt x="916" y="330"/>
                    </a:lnTo>
                    <a:lnTo>
                      <a:pt x="897" y="340"/>
                    </a:lnTo>
                    <a:lnTo>
                      <a:pt x="881" y="346"/>
                    </a:lnTo>
                    <a:lnTo>
                      <a:pt x="862" y="348"/>
                    </a:lnTo>
                    <a:lnTo>
                      <a:pt x="844" y="351"/>
                    </a:lnTo>
                    <a:lnTo>
                      <a:pt x="804" y="351"/>
                    </a:lnTo>
                    <a:lnTo>
                      <a:pt x="761" y="351"/>
                    </a:lnTo>
                    <a:lnTo>
                      <a:pt x="739" y="354"/>
                    </a:lnTo>
                    <a:lnTo>
                      <a:pt x="713" y="359"/>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1" name="Freeform 69">
                <a:extLst>
                  <a:ext uri="{FF2B5EF4-FFF2-40B4-BE49-F238E27FC236}">
                    <a16:creationId xmlns:a16="http://schemas.microsoft.com/office/drawing/2014/main" id="{7700653E-3FB7-675B-A614-D04E655C7C79}"/>
                  </a:ext>
                </a:extLst>
              </p:cNvPr>
              <p:cNvSpPr>
                <a:spLocks/>
              </p:cNvSpPr>
              <p:nvPr/>
            </p:nvSpPr>
            <p:spPr bwMode="auto">
              <a:xfrm>
                <a:off x="3028279" y="2751604"/>
                <a:ext cx="1540009" cy="1920792"/>
              </a:xfrm>
              <a:custGeom>
                <a:avLst/>
                <a:gdLst>
                  <a:gd name="T0" fmla="*/ 105 w 972"/>
                  <a:gd name="T1" fmla="*/ 809 h 1213"/>
                  <a:gd name="T2" fmla="*/ 118 w 972"/>
                  <a:gd name="T3" fmla="*/ 889 h 1213"/>
                  <a:gd name="T4" fmla="*/ 148 w 972"/>
                  <a:gd name="T5" fmla="*/ 972 h 1213"/>
                  <a:gd name="T6" fmla="*/ 193 w 972"/>
                  <a:gd name="T7" fmla="*/ 1055 h 1213"/>
                  <a:gd name="T8" fmla="*/ 257 w 972"/>
                  <a:gd name="T9" fmla="*/ 1127 h 1213"/>
                  <a:gd name="T10" fmla="*/ 295 w 972"/>
                  <a:gd name="T11" fmla="*/ 1157 h 1213"/>
                  <a:gd name="T12" fmla="*/ 338 w 972"/>
                  <a:gd name="T13" fmla="*/ 1181 h 1213"/>
                  <a:gd name="T14" fmla="*/ 386 w 972"/>
                  <a:gd name="T15" fmla="*/ 1199 h 1213"/>
                  <a:gd name="T16" fmla="*/ 437 w 972"/>
                  <a:gd name="T17" fmla="*/ 1210 h 1213"/>
                  <a:gd name="T18" fmla="*/ 493 w 972"/>
                  <a:gd name="T19" fmla="*/ 1213 h 1213"/>
                  <a:gd name="T20" fmla="*/ 552 w 972"/>
                  <a:gd name="T21" fmla="*/ 1205 h 1213"/>
                  <a:gd name="T22" fmla="*/ 616 w 972"/>
                  <a:gd name="T23" fmla="*/ 1189 h 1213"/>
                  <a:gd name="T24" fmla="*/ 681 w 972"/>
                  <a:gd name="T25" fmla="*/ 1162 h 1213"/>
                  <a:gd name="T26" fmla="*/ 737 w 972"/>
                  <a:gd name="T27" fmla="*/ 1133 h 1213"/>
                  <a:gd name="T28" fmla="*/ 785 w 972"/>
                  <a:gd name="T29" fmla="*/ 1095 h 1213"/>
                  <a:gd name="T30" fmla="*/ 828 w 972"/>
                  <a:gd name="T31" fmla="*/ 1052 h 1213"/>
                  <a:gd name="T32" fmla="*/ 865 w 972"/>
                  <a:gd name="T33" fmla="*/ 1007 h 1213"/>
                  <a:gd name="T34" fmla="*/ 895 w 972"/>
                  <a:gd name="T35" fmla="*/ 956 h 1213"/>
                  <a:gd name="T36" fmla="*/ 940 w 972"/>
                  <a:gd name="T37" fmla="*/ 851 h 1213"/>
                  <a:gd name="T38" fmla="*/ 964 w 972"/>
                  <a:gd name="T39" fmla="*/ 739 h 1213"/>
                  <a:gd name="T40" fmla="*/ 972 w 972"/>
                  <a:gd name="T41" fmla="*/ 624 h 1213"/>
                  <a:gd name="T42" fmla="*/ 964 w 972"/>
                  <a:gd name="T43" fmla="*/ 517 h 1213"/>
                  <a:gd name="T44" fmla="*/ 943 w 972"/>
                  <a:gd name="T45" fmla="*/ 418 h 1213"/>
                  <a:gd name="T46" fmla="*/ 908 w 972"/>
                  <a:gd name="T47" fmla="*/ 324 h 1213"/>
                  <a:gd name="T48" fmla="*/ 849 w 972"/>
                  <a:gd name="T49" fmla="*/ 236 h 1213"/>
                  <a:gd name="T50" fmla="*/ 777 w 972"/>
                  <a:gd name="T51" fmla="*/ 158 h 1213"/>
                  <a:gd name="T52" fmla="*/ 689 w 972"/>
                  <a:gd name="T53" fmla="*/ 88 h 1213"/>
                  <a:gd name="T54" fmla="*/ 592 w 972"/>
                  <a:gd name="T55" fmla="*/ 38 h 1213"/>
                  <a:gd name="T56" fmla="*/ 485 w 972"/>
                  <a:gd name="T57" fmla="*/ 8 h 1213"/>
                  <a:gd name="T58" fmla="*/ 405 w 972"/>
                  <a:gd name="T59" fmla="*/ 0 h 1213"/>
                  <a:gd name="T60" fmla="*/ 348 w 972"/>
                  <a:gd name="T61" fmla="*/ 3 h 1213"/>
                  <a:gd name="T62" fmla="*/ 292 w 972"/>
                  <a:gd name="T63" fmla="*/ 14 h 1213"/>
                  <a:gd name="T64" fmla="*/ 214 w 972"/>
                  <a:gd name="T65" fmla="*/ 40 h 1213"/>
                  <a:gd name="T66" fmla="*/ 129 w 972"/>
                  <a:gd name="T67" fmla="*/ 86 h 1213"/>
                  <a:gd name="T68" fmla="*/ 67 w 972"/>
                  <a:gd name="T69" fmla="*/ 137 h 1213"/>
                  <a:gd name="T70" fmla="*/ 27 w 972"/>
                  <a:gd name="T71" fmla="*/ 193 h 1213"/>
                  <a:gd name="T72" fmla="*/ 6 w 972"/>
                  <a:gd name="T73" fmla="*/ 252 h 1213"/>
                  <a:gd name="T74" fmla="*/ 0 w 972"/>
                  <a:gd name="T75" fmla="*/ 316 h 1213"/>
                  <a:gd name="T76" fmla="*/ 8 w 972"/>
                  <a:gd name="T77" fmla="*/ 378 h 1213"/>
                  <a:gd name="T78" fmla="*/ 27 w 972"/>
                  <a:gd name="T79" fmla="*/ 439 h 1213"/>
                  <a:gd name="T80" fmla="*/ 67 w 972"/>
                  <a:gd name="T81" fmla="*/ 525 h 1213"/>
                  <a:gd name="T82" fmla="*/ 97 w 972"/>
                  <a:gd name="T83" fmla="*/ 613 h 1213"/>
                  <a:gd name="T84" fmla="*/ 105 w 972"/>
                  <a:gd name="T85" fmla="*/ 680 h 1213"/>
                  <a:gd name="T86" fmla="*/ 105 w 972"/>
                  <a:gd name="T87" fmla="*/ 776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2" h="1213">
                    <a:moveTo>
                      <a:pt x="105" y="776"/>
                    </a:moveTo>
                    <a:lnTo>
                      <a:pt x="105" y="809"/>
                    </a:lnTo>
                    <a:lnTo>
                      <a:pt x="110" y="849"/>
                    </a:lnTo>
                    <a:lnTo>
                      <a:pt x="118" y="889"/>
                    </a:lnTo>
                    <a:lnTo>
                      <a:pt x="131" y="929"/>
                    </a:lnTo>
                    <a:lnTo>
                      <a:pt x="148" y="972"/>
                    </a:lnTo>
                    <a:lnTo>
                      <a:pt x="169" y="1015"/>
                    </a:lnTo>
                    <a:lnTo>
                      <a:pt x="193" y="1055"/>
                    </a:lnTo>
                    <a:lnTo>
                      <a:pt x="223" y="1092"/>
                    </a:lnTo>
                    <a:lnTo>
                      <a:pt x="257" y="1127"/>
                    </a:lnTo>
                    <a:lnTo>
                      <a:pt x="276" y="1141"/>
                    </a:lnTo>
                    <a:lnTo>
                      <a:pt x="295" y="1157"/>
                    </a:lnTo>
                    <a:lnTo>
                      <a:pt x="316" y="1170"/>
                    </a:lnTo>
                    <a:lnTo>
                      <a:pt x="338" y="1181"/>
                    </a:lnTo>
                    <a:lnTo>
                      <a:pt x="362" y="1191"/>
                    </a:lnTo>
                    <a:lnTo>
                      <a:pt x="386" y="1199"/>
                    </a:lnTo>
                    <a:lnTo>
                      <a:pt x="410" y="1205"/>
                    </a:lnTo>
                    <a:lnTo>
                      <a:pt x="437" y="1210"/>
                    </a:lnTo>
                    <a:lnTo>
                      <a:pt x="464" y="1213"/>
                    </a:lnTo>
                    <a:lnTo>
                      <a:pt x="493" y="1213"/>
                    </a:lnTo>
                    <a:lnTo>
                      <a:pt x="522" y="1210"/>
                    </a:lnTo>
                    <a:lnTo>
                      <a:pt x="552" y="1205"/>
                    </a:lnTo>
                    <a:lnTo>
                      <a:pt x="584" y="1199"/>
                    </a:lnTo>
                    <a:lnTo>
                      <a:pt x="616" y="1189"/>
                    </a:lnTo>
                    <a:lnTo>
                      <a:pt x="648" y="1175"/>
                    </a:lnTo>
                    <a:lnTo>
                      <a:pt x="681" y="1162"/>
                    </a:lnTo>
                    <a:lnTo>
                      <a:pt x="710" y="1149"/>
                    </a:lnTo>
                    <a:lnTo>
                      <a:pt x="737" y="1133"/>
                    </a:lnTo>
                    <a:lnTo>
                      <a:pt x="761" y="1114"/>
                    </a:lnTo>
                    <a:lnTo>
                      <a:pt x="785" y="1095"/>
                    </a:lnTo>
                    <a:lnTo>
                      <a:pt x="809" y="1074"/>
                    </a:lnTo>
                    <a:lnTo>
                      <a:pt x="828" y="1052"/>
                    </a:lnTo>
                    <a:lnTo>
                      <a:pt x="847" y="1031"/>
                    </a:lnTo>
                    <a:lnTo>
                      <a:pt x="865" y="1007"/>
                    </a:lnTo>
                    <a:lnTo>
                      <a:pt x="881" y="983"/>
                    </a:lnTo>
                    <a:lnTo>
                      <a:pt x="895" y="956"/>
                    </a:lnTo>
                    <a:lnTo>
                      <a:pt x="922" y="905"/>
                    </a:lnTo>
                    <a:lnTo>
                      <a:pt x="940" y="851"/>
                    </a:lnTo>
                    <a:lnTo>
                      <a:pt x="956" y="795"/>
                    </a:lnTo>
                    <a:lnTo>
                      <a:pt x="964" y="739"/>
                    </a:lnTo>
                    <a:lnTo>
                      <a:pt x="970" y="683"/>
                    </a:lnTo>
                    <a:lnTo>
                      <a:pt x="972" y="624"/>
                    </a:lnTo>
                    <a:lnTo>
                      <a:pt x="970" y="570"/>
                    </a:lnTo>
                    <a:lnTo>
                      <a:pt x="964" y="517"/>
                    </a:lnTo>
                    <a:lnTo>
                      <a:pt x="956" y="466"/>
                    </a:lnTo>
                    <a:lnTo>
                      <a:pt x="943" y="418"/>
                    </a:lnTo>
                    <a:lnTo>
                      <a:pt x="927" y="370"/>
                    </a:lnTo>
                    <a:lnTo>
                      <a:pt x="908" y="324"/>
                    </a:lnTo>
                    <a:lnTo>
                      <a:pt x="881" y="279"/>
                    </a:lnTo>
                    <a:lnTo>
                      <a:pt x="849" y="236"/>
                    </a:lnTo>
                    <a:lnTo>
                      <a:pt x="814" y="196"/>
                    </a:lnTo>
                    <a:lnTo>
                      <a:pt x="777" y="158"/>
                    </a:lnTo>
                    <a:lnTo>
                      <a:pt x="734" y="121"/>
                    </a:lnTo>
                    <a:lnTo>
                      <a:pt x="689" y="88"/>
                    </a:lnTo>
                    <a:lnTo>
                      <a:pt x="640" y="62"/>
                    </a:lnTo>
                    <a:lnTo>
                      <a:pt x="592" y="38"/>
                    </a:lnTo>
                    <a:lnTo>
                      <a:pt x="539" y="19"/>
                    </a:lnTo>
                    <a:lnTo>
                      <a:pt x="485" y="8"/>
                    </a:lnTo>
                    <a:lnTo>
                      <a:pt x="431" y="0"/>
                    </a:lnTo>
                    <a:lnTo>
                      <a:pt x="405" y="0"/>
                    </a:lnTo>
                    <a:lnTo>
                      <a:pt x="375" y="0"/>
                    </a:lnTo>
                    <a:lnTo>
                      <a:pt x="348" y="3"/>
                    </a:lnTo>
                    <a:lnTo>
                      <a:pt x="322" y="8"/>
                    </a:lnTo>
                    <a:lnTo>
                      <a:pt x="292" y="14"/>
                    </a:lnTo>
                    <a:lnTo>
                      <a:pt x="265" y="22"/>
                    </a:lnTo>
                    <a:lnTo>
                      <a:pt x="214" y="40"/>
                    </a:lnTo>
                    <a:lnTo>
                      <a:pt x="169" y="62"/>
                    </a:lnTo>
                    <a:lnTo>
                      <a:pt x="129" y="86"/>
                    </a:lnTo>
                    <a:lnTo>
                      <a:pt x="94" y="110"/>
                    </a:lnTo>
                    <a:lnTo>
                      <a:pt x="67" y="137"/>
                    </a:lnTo>
                    <a:lnTo>
                      <a:pt x="46" y="163"/>
                    </a:lnTo>
                    <a:lnTo>
                      <a:pt x="27" y="193"/>
                    </a:lnTo>
                    <a:lnTo>
                      <a:pt x="14" y="222"/>
                    </a:lnTo>
                    <a:lnTo>
                      <a:pt x="6" y="252"/>
                    </a:lnTo>
                    <a:lnTo>
                      <a:pt x="0" y="284"/>
                    </a:lnTo>
                    <a:lnTo>
                      <a:pt x="0" y="316"/>
                    </a:lnTo>
                    <a:lnTo>
                      <a:pt x="3" y="345"/>
                    </a:lnTo>
                    <a:lnTo>
                      <a:pt x="8" y="378"/>
                    </a:lnTo>
                    <a:lnTo>
                      <a:pt x="16" y="410"/>
                    </a:lnTo>
                    <a:lnTo>
                      <a:pt x="27" y="439"/>
                    </a:lnTo>
                    <a:lnTo>
                      <a:pt x="40" y="471"/>
                    </a:lnTo>
                    <a:lnTo>
                      <a:pt x="67" y="525"/>
                    </a:lnTo>
                    <a:lnTo>
                      <a:pt x="83" y="573"/>
                    </a:lnTo>
                    <a:lnTo>
                      <a:pt x="97" y="613"/>
                    </a:lnTo>
                    <a:lnTo>
                      <a:pt x="102" y="648"/>
                    </a:lnTo>
                    <a:lnTo>
                      <a:pt x="105" y="680"/>
                    </a:lnTo>
                    <a:lnTo>
                      <a:pt x="107" y="710"/>
                    </a:lnTo>
                    <a:lnTo>
                      <a:pt x="105" y="77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2" name="Freeform 71">
                <a:extLst>
                  <a:ext uri="{FF2B5EF4-FFF2-40B4-BE49-F238E27FC236}">
                    <a16:creationId xmlns:a16="http://schemas.microsoft.com/office/drawing/2014/main" id="{52538F46-C0F5-AD4C-9A0D-F1C735DC051D}"/>
                  </a:ext>
                </a:extLst>
              </p:cNvPr>
              <p:cNvSpPr>
                <a:spLocks/>
              </p:cNvSpPr>
              <p:nvPr/>
            </p:nvSpPr>
            <p:spPr bwMode="auto">
              <a:xfrm>
                <a:off x="3895641" y="2105442"/>
                <a:ext cx="318623" cy="194734"/>
              </a:xfrm>
              <a:custGeom>
                <a:avLst/>
                <a:gdLst>
                  <a:gd name="T0" fmla="*/ 0 w 196"/>
                  <a:gd name="T1" fmla="*/ 72 h 118"/>
                  <a:gd name="T2" fmla="*/ 3 w 196"/>
                  <a:gd name="T3" fmla="*/ 86 h 118"/>
                  <a:gd name="T4" fmla="*/ 8 w 196"/>
                  <a:gd name="T5" fmla="*/ 94 h 118"/>
                  <a:gd name="T6" fmla="*/ 16 w 196"/>
                  <a:gd name="T7" fmla="*/ 99 h 118"/>
                  <a:gd name="T8" fmla="*/ 27 w 196"/>
                  <a:gd name="T9" fmla="*/ 104 h 118"/>
                  <a:gd name="T10" fmla="*/ 57 w 196"/>
                  <a:gd name="T11" fmla="*/ 110 h 118"/>
                  <a:gd name="T12" fmla="*/ 89 w 196"/>
                  <a:gd name="T13" fmla="*/ 115 h 118"/>
                  <a:gd name="T14" fmla="*/ 121 w 196"/>
                  <a:gd name="T15" fmla="*/ 118 h 118"/>
                  <a:gd name="T16" fmla="*/ 137 w 196"/>
                  <a:gd name="T17" fmla="*/ 118 h 118"/>
                  <a:gd name="T18" fmla="*/ 150 w 196"/>
                  <a:gd name="T19" fmla="*/ 115 h 118"/>
                  <a:gd name="T20" fmla="*/ 164 w 196"/>
                  <a:gd name="T21" fmla="*/ 110 h 118"/>
                  <a:gd name="T22" fmla="*/ 174 w 196"/>
                  <a:gd name="T23" fmla="*/ 104 h 118"/>
                  <a:gd name="T24" fmla="*/ 185 w 196"/>
                  <a:gd name="T25" fmla="*/ 96 h 118"/>
                  <a:gd name="T26" fmla="*/ 190 w 196"/>
                  <a:gd name="T27" fmla="*/ 86 h 118"/>
                  <a:gd name="T28" fmla="*/ 196 w 196"/>
                  <a:gd name="T29" fmla="*/ 75 h 118"/>
                  <a:gd name="T30" fmla="*/ 193 w 196"/>
                  <a:gd name="T31" fmla="*/ 61 h 118"/>
                  <a:gd name="T32" fmla="*/ 188 w 196"/>
                  <a:gd name="T33" fmla="*/ 48 h 118"/>
                  <a:gd name="T34" fmla="*/ 177 w 196"/>
                  <a:gd name="T35" fmla="*/ 35 h 118"/>
                  <a:gd name="T36" fmla="*/ 164 w 196"/>
                  <a:gd name="T37" fmla="*/ 24 h 118"/>
                  <a:gd name="T38" fmla="*/ 145 w 196"/>
                  <a:gd name="T39" fmla="*/ 13 h 118"/>
                  <a:gd name="T40" fmla="*/ 126 w 196"/>
                  <a:gd name="T41" fmla="*/ 5 h 118"/>
                  <a:gd name="T42" fmla="*/ 102 w 196"/>
                  <a:gd name="T43" fmla="*/ 0 h 118"/>
                  <a:gd name="T44" fmla="*/ 81 w 196"/>
                  <a:gd name="T45" fmla="*/ 0 h 118"/>
                  <a:gd name="T46" fmla="*/ 59 w 196"/>
                  <a:gd name="T47" fmla="*/ 3 h 118"/>
                  <a:gd name="T48" fmla="*/ 43 w 196"/>
                  <a:gd name="T49" fmla="*/ 5 h 118"/>
                  <a:gd name="T50" fmla="*/ 27 w 196"/>
                  <a:gd name="T51" fmla="*/ 13 h 118"/>
                  <a:gd name="T52" fmla="*/ 16 w 196"/>
                  <a:gd name="T53" fmla="*/ 24 h 118"/>
                  <a:gd name="T54" fmla="*/ 8 w 196"/>
                  <a:gd name="T55" fmla="*/ 37 h 118"/>
                  <a:gd name="T56" fmla="*/ 3 w 196"/>
                  <a:gd name="T57" fmla="*/ 53 h 118"/>
                  <a:gd name="T58" fmla="*/ 0 w 196"/>
                  <a:gd name="T59"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18">
                    <a:moveTo>
                      <a:pt x="0" y="72"/>
                    </a:moveTo>
                    <a:lnTo>
                      <a:pt x="3" y="86"/>
                    </a:lnTo>
                    <a:lnTo>
                      <a:pt x="8" y="94"/>
                    </a:lnTo>
                    <a:lnTo>
                      <a:pt x="16" y="99"/>
                    </a:lnTo>
                    <a:lnTo>
                      <a:pt x="27" y="104"/>
                    </a:lnTo>
                    <a:lnTo>
                      <a:pt x="57" y="110"/>
                    </a:lnTo>
                    <a:lnTo>
                      <a:pt x="89" y="115"/>
                    </a:lnTo>
                    <a:lnTo>
                      <a:pt x="121" y="118"/>
                    </a:lnTo>
                    <a:lnTo>
                      <a:pt x="137" y="118"/>
                    </a:lnTo>
                    <a:lnTo>
                      <a:pt x="150" y="115"/>
                    </a:lnTo>
                    <a:lnTo>
                      <a:pt x="164" y="110"/>
                    </a:lnTo>
                    <a:lnTo>
                      <a:pt x="174" y="104"/>
                    </a:lnTo>
                    <a:lnTo>
                      <a:pt x="185" y="96"/>
                    </a:lnTo>
                    <a:lnTo>
                      <a:pt x="190" y="86"/>
                    </a:lnTo>
                    <a:lnTo>
                      <a:pt x="196" y="75"/>
                    </a:lnTo>
                    <a:lnTo>
                      <a:pt x="193" y="61"/>
                    </a:lnTo>
                    <a:lnTo>
                      <a:pt x="188" y="48"/>
                    </a:lnTo>
                    <a:lnTo>
                      <a:pt x="177" y="35"/>
                    </a:lnTo>
                    <a:lnTo>
                      <a:pt x="164" y="24"/>
                    </a:lnTo>
                    <a:lnTo>
                      <a:pt x="145" y="13"/>
                    </a:lnTo>
                    <a:lnTo>
                      <a:pt x="126" y="5"/>
                    </a:lnTo>
                    <a:lnTo>
                      <a:pt x="102" y="0"/>
                    </a:lnTo>
                    <a:lnTo>
                      <a:pt x="81" y="0"/>
                    </a:lnTo>
                    <a:lnTo>
                      <a:pt x="59" y="3"/>
                    </a:lnTo>
                    <a:lnTo>
                      <a:pt x="43" y="5"/>
                    </a:lnTo>
                    <a:lnTo>
                      <a:pt x="27" y="13"/>
                    </a:lnTo>
                    <a:lnTo>
                      <a:pt x="16" y="24"/>
                    </a:lnTo>
                    <a:lnTo>
                      <a:pt x="8" y="37"/>
                    </a:lnTo>
                    <a:lnTo>
                      <a:pt x="3" y="53"/>
                    </a:lnTo>
                    <a:lnTo>
                      <a:pt x="0" y="72"/>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3" name="Freeform 73">
                <a:extLst>
                  <a:ext uri="{FF2B5EF4-FFF2-40B4-BE49-F238E27FC236}">
                    <a16:creationId xmlns:a16="http://schemas.microsoft.com/office/drawing/2014/main" id="{3A1E4689-9BE2-53B9-54B6-2134359FF0C8}"/>
                  </a:ext>
                </a:extLst>
              </p:cNvPr>
              <p:cNvSpPr>
                <a:spLocks/>
              </p:cNvSpPr>
              <p:nvPr/>
            </p:nvSpPr>
            <p:spPr bwMode="auto">
              <a:xfrm>
                <a:off x="5895882" y="3105666"/>
                <a:ext cx="309775" cy="185886"/>
              </a:xfrm>
              <a:custGeom>
                <a:avLst/>
                <a:gdLst>
                  <a:gd name="T0" fmla="*/ 0 w 195"/>
                  <a:gd name="T1" fmla="*/ 73 h 118"/>
                  <a:gd name="T2" fmla="*/ 2 w 195"/>
                  <a:gd name="T3" fmla="*/ 86 h 118"/>
                  <a:gd name="T4" fmla="*/ 8 w 195"/>
                  <a:gd name="T5" fmla="*/ 94 h 118"/>
                  <a:gd name="T6" fmla="*/ 16 w 195"/>
                  <a:gd name="T7" fmla="*/ 99 h 118"/>
                  <a:gd name="T8" fmla="*/ 27 w 195"/>
                  <a:gd name="T9" fmla="*/ 105 h 118"/>
                  <a:gd name="T10" fmla="*/ 56 w 195"/>
                  <a:gd name="T11" fmla="*/ 110 h 118"/>
                  <a:gd name="T12" fmla="*/ 88 w 195"/>
                  <a:gd name="T13" fmla="*/ 115 h 118"/>
                  <a:gd name="T14" fmla="*/ 123 w 195"/>
                  <a:gd name="T15" fmla="*/ 118 h 118"/>
                  <a:gd name="T16" fmla="*/ 136 w 195"/>
                  <a:gd name="T17" fmla="*/ 115 h 118"/>
                  <a:gd name="T18" fmla="*/ 150 w 195"/>
                  <a:gd name="T19" fmla="*/ 115 h 118"/>
                  <a:gd name="T20" fmla="*/ 163 w 195"/>
                  <a:gd name="T21" fmla="*/ 110 h 118"/>
                  <a:gd name="T22" fmla="*/ 174 w 195"/>
                  <a:gd name="T23" fmla="*/ 105 h 118"/>
                  <a:gd name="T24" fmla="*/ 185 w 195"/>
                  <a:gd name="T25" fmla="*/ 97 h 118"/>
                  <a:gd name="T26" fmla="*/ 193 w 195"/>
                  <a:gd name="T27" fmla="*/ 86 h 118"/>
                  <a:gd name="T28" fmla="*/ 195 w 195"/>
                  <a:gd name="T29" fmla="*/ 75 h 118"/>
                  <a:gd name="T30" fmla="*/ 195 w 195"/>
                  <a:gd name="T31" fmla="*/ 62 h 118"/>
                  <a:gd name="T32" fmla="*/ 187 w 195"/>
                  <a:gd name="T33" fmla="*/ 48 h 118"/>
                  <a:gd name="T34" fmla="*/ 177 w 195"/>
                  <a:gd name="T35" fmla="*/ 35 h 118"/>
                  <a:gd name="T36" fmla="*/ 163 w 195"/>
                  <a:gd name="T37" fmla="*/ 24 h 118"/>
                  <a:gd name="T38" fmla="*/ 147 w 195"/>
                  <a:gd name="T39" fmla="*/ 14 h 118"/>
                  <a:gd name="T40" fmla="*/ 126 w 195"/>
                  <a:gd name="T41" fmla="*/ 6 h 118"/>
                  <a:gd name="T42" fmla="*/ 104 w 195"/>
                  <a:gd name="T43" fmla="*/ 0 h 118"/>
                  <a:gd name="T44" fmla="*/ 80 w 195"/>
                  <a:gd name="T45" fmla="*/ 0 h 118"/>
                  <a:gd name="T46" fmla="*/ 61 w 195"/>
                  <a:gd name="T47" fmla="*/ 3 h 118"/>
                  <a:gd name="T48" fmla="*/ 43 w 195"/>
                  <a:gd name="T49" fmla="*/ 6 h 118"/>
                  <a:gd name="T50" fmla="*/ 29 w 195"/>
                  <a:gd name="T51" fmla="*/ 14 h 118"/>
                  <a:gd name="T52" fmla="*/ 16 w 195"/>
                  <a:gd name="T53" fmla="*/ 24 h 118"/>
                  <a:gd name="T54" fmla="*/ 8 w 195"/>
                  <a:gd name="T55" fmla="*/ 38 h 118"/>
                  <a:gd name="T56" fmla="*/ 2 w 195"/>
                  <a:gd name="T57" fmla="*/ 54 h 118"/>
                  <a:gd name="T58" fmla="*/ 0 w 195"/>
                  <a:gd name="T59"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18">
                    <a:moveTo>
                      <a:pt x="0" y="73"/>
                    </a:moveTo>
                    <a:lnTo>
                      <a:pt x="2" y="86"/>
                    </a:lnTo>
                    <a:lnTo>
                      <a:pt x="8" y="94"/>
                    </a:lnTo>
                    <a:lnTo>
                      <a:pt x="16" y="99"/>
                    </a:lnTo>
                    <a:lnTo>
                      <a:pt x="27" y="105"/>
                    </a:lnTo>
                    <a:lnTo>
                      <a:pt x="56" y="110"/>
                    </a:lnTo>
                    <a:lnTo>
                      <a:pt x="88" y="115"/>
                    </a:lnTo>
                    <a:lnTo>
                      <a:pt x="123" y="118"/>
                    </a:lnTo>
                    <a:lnTo>
                      <a:pt x="136" y="115"/>
                    </a:lnTo>
                    <a:lnTo>
                      <a:pt x="150" y="115"/>
                    </a:lnTo>
                    <a:lnTo>
                      <a:pt x="163" y="110"/>
                    </a:lnTo>
                    <a:lnTo>
                      <a:pt x="174" y="105"/>
                    </a:lnTo>
                    <a:lnTo>
                      <a:pt x="185" y="97"/>
                    </a:lnTo>
                    <a:lnTo>
                      <a:pt x="193" y="86"/>
                    </a:lnTo>
                    <a:lnTo>
                      <a:pt x="195" y="75"/>
                    </a:lnTo>
                    <a:lnTo>
                      <a:pt x="195" y="62"/>
                    </a:lnTo>
                    <a:lnTo>
                      <a:pt x="187" y="48"/>
                    </a:lnTo>
                    <a:lnTo>
                      <a:pt x="177" y="35"/>
                    </a:lnTo>
                    <a:lnTo>
                      <a:pt x="163" y="24"/>
                    </a:lnTo>
                    <a:lnTo>
                      <a:pt x="147" y="14"/>
                    </a:lnTo>
                    <a:lnTo>
                      <a:pt x="126" y="6"/>
                    </a:lnTo>
                    <a:lnTo>
                      <a:pt x="104" y="0"/>
                    </a:lnTo>
                    <a:lnTo>
                      <a:pt x="80" y="0"/>
                    </a:lnTo>
                    <a:lnTo>
                      <a:pt x="61" y="3"/>
                    </a:lnTo>
                    <a:lnTo>
                      <a:pt x="43" y="6"/>
                    </a:lnTo>
                    <a:lnTo>
                      <a:pt x="29" y="14"/>
                    </a:lnTo>
                    <a:lnTo>
                      <a:pt x="16" y="24"/>
                    </a:lnTo>
                    <a:lnTo>
                      <a:pt x="8" y="38"/>
                    </a:lnTo>
                    <a:lnTo>
                      <a:pt x="2" y="54"/>
                    </a:lnTo>
                    <a:lnTo>
                      <a:pt x="0" y="73"/>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4" name="Freeform 75">
                <a:extLst>
                  <a:ext uri="{FF2B5EF4-FFF2-40B4-BE49-F238E27FC236}">
                    <a16:creationId xmlns:a16="http://schemas.microsoft.com/office/drawing/2014/main" id="{E976C779-CF8E-656E-73B7-475017DCF24D}"/>
                  </a:ext>
                </a:extLst>
              </p:cNvPr>
              <p:cNvSpPr>
                <a:spLocks/>
              </p:cNvSpPr>
              <p:nvPr/>
            </p:nvSpPr>
            <p:spPr bwMode="auto">
              <a:xfrm>
                <a:off x="5391399" y="4229817"/>
                <a:ext cx="309769" cy="194734"/>
              </a:xfrm>
              <a:custGeom>
                <a:avLst/>
                <a:gdLst>
                  <a:gd name="T0" fmla="*/ 0 w 198"/>
                  <a:gd name="T1" fmla="*/ 75 h 118"/>
                  <a:gd name="T2" fmla="*/ 2 w 198"/>
                  <a:gd name="T3" fmla="*/ 86 h 118"/>
                  <a:gd name="T4" fmla="*/ 8 w 198"/>
                  <a:gd name="T5" fmla="*/ 97 h 118"/>
                  <a:gd name="T6" fmla="*/ 16 w 198"/>
                  <a:gd name="T7" fmla="*/ 102 h 118"/>
                  <a:gd name="T8" fmla="*/ 29 w 198"/>
                  <a:gd name="T9" fmla="*/ 107 h 118"/>
                  <a:gd name="T10" fmla="*/ 56 w 198"/>
                  <a:gd name="T11" fmla="*/ 113 h 118"/>
                  <a:gd name="T12" fmla="*/ 91 w 198"/>
                  <a:gd name="T13" fmla="*/ 116 h 118"/>
                  <a:gd name="T14" fmla="*/ 123 w 198"/>
                  <a:gd name="T15" fmla="*/ 118 h 118"/>
                  <a:gd name="T16" fmla="*/ 136 w 198"/>
                  <a:gd name="T17" fmla="*/ 118 h 118"/>
                  <a:gd name="T18" fmla="*/ 152 w 198"/>
                  <a:gd name="T19" fmla="*/ 116 h 118"/>
                  <a:gd name="T20" fmla="*/ 163 w 198"/>
                  <a:gd name="T21" fmla="*/ 113 h 118"/>
                  <a:gd name="T22" fmla="*/ 177 w 198"/>
                  <a:gd name="T23" fmla="*/ 107 h 118"/>
                  <a:gd name="T24" fmla="*/ 185 w 198"/>
                  <a:gd name="T25" fmla="*/ 99 h 118"/>
                  <a:gd name="T26" fmla="*/ 193 w 198"/>
                  <a:gd name="T27" fmla="*/ 89 h 118"/>
                  <a:gd name="T28" fmla="*/ 198 w 198"/>
                  <a:gd name="T29" fmla="*/ 75 h 118"/>
                  <a:gd name="T30" fmla="*/ 195 w 198"/>
                  <a:gd name="T31" fmla="*/ 65 h 118"/>
                  <a:gd name="T32" fmla="*/ 190 w 198"/>
                  <a:gd name="T33" fmla="*/ 49 h 118"/>
                  <a:gd name="T34" fmla="*/ 179 w 198"/>
                  <a:gd name="T35" fmla="*/ 38 h 118"/>
                  <a:gd name="T36" fmla="*/ 163 w 198"/>
                  <a:gd name="T37" fmla="*/ 24 h 118"/>
                  <a:gd name="T38" fmla="*/ 147 w 198"/>
                  <a:gd name="T39" fmla="*/ 14 h 118"/>
                  <a:gd name="T40" fmla="*/ 126 w 198"/>
                  <a:gd name="T41" fmla="*/ 6 h 118"/>
                  <a:gd name="T42" fmla="*/ 104 w 198"/>
                  <a:gd name="T43" fmla="*/ 3 h 118"/>
                  <a:gd name="T44" fmla="*/ 80 w 198"/>
                  <a:gd name="T45" fmla="*/ 0 h 118"/>
                  <a:gd name="T46" fmla="*/ 61 w 198"/>
                  <a:gd name="T47" fmla="*/ 3 h 118"/>
                  <a:gd name="T48" fmla="*/ 43 w 198"/>
                  <a:gd name="T49" fmla="*/ 8 h 118"/>
                  <a:gd name="T50" fmla="*/ 29 w 198"/>
                  <a:gd name="T51" fmla="*/ 16 h 118"/>
                  <a:gd name="T52" fmla="*/ 16 w 198"/>
                  <a:gd name="T53" fmla="*/ 27 h 118"/>
                  <a:gd name="T54" fmla="*/ 8 w 198"/>
                  <a:gd name="T55" fmla="*/ 41 h 118"/>
                  <a:gd name="T56" fmla="*/ 2 w 198"/>
                  <a:gd name="T57" fmla="*/ 57 h 118"/>
                  <a:gd name="T58" fmla="*/ 0 w 198"/>
                  <a:gd name="T59"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18">
                    <a:moveTo>
                      <a:pt x="0" y="75"/>
                    </a:moveTo>
                    <a:lnTo>
                      <a:pt x="2" y="86"/>
                    </a:lnTo>
                    <a:lnTo>
                      <a:pt x="8" y="97"/>
                    </a:lnTo>
                    <a:lnTo>
                      <a:pt x="16" y="102"/>
                    </a:lnTo>
                    <a:lnTo>
                      <a:pt x="29" y="107"/>
                    </a:lnTo>
                    <a:lnTo>
                      <a:pt x="56" y="113"/>
                    </a:lnTo>
                    <a:lnTo>
                      <a:pt x="91" y="116"/>
                    </a:lnTo>
                    <a:lnTo>
                      <a:pt x="123" y="118"/>
                    </a:lnTo>
                    <a:lnTo>
                      <a:pt x="136" y="118"/>
                    </a:lnTo>
                    <a:lnTo>
                      <a:pt x="152" y="116"/>
                    </a:lnTo>
                    <a:lnTo>
                      <a:pt x="163" y="113"/>
                    </a:lnTo>
                    <a:lnTo>
                      <a:pt x="177" y="107"/>
                    </a:lnTo>
                    <a:lnTo>
                      <a:pt x="185" y="99"/>
                    </a:lnTo>
                    <a:lnTo>
                      <a:pt x="193" y="89"/>
                    </a:lnTo>
                    <a:lnTo>
                      <a:pt x="198" y="75"/>
                    </a:lnTo>
                    <a:lnTo>
                      <a:pt x="195" y="65"/>
                    </a:lnTo>
                    <a:lnTo>
                      <a:pt x="190" y="49"/>
                    </a:lnTo>
                    <a:lnTo>
                      <a:pt x="179" y="38"/>
                    </a:lnTo>
                    <a:lnTo>
                      <a:pt x="163" y="24"/>
                    </a:lnTo>
                    <a:lnTo>
                      <a:pt x="147" y="14"/>
                    </a:lnTo>
                    <a:lnTo>
                      <a:pt x="126" y="6"/>
                    </a:lnTo>
                    <a:lnTo>
                      <a:pt x="104" y="3"/>
                    </a:lnTo>
                    <a:lnTo>
                      <a:pt x="80" y="0"/>
                    </a:lnTo>
                    <a:lnTo>
                      <a:pt x="61" y="3"/>
                    </a:lnTo>
                    <a:lnTo>
                      <a:pt x="43" y="8"/>
                    </a:lnTo>
                    <a:lnTo>
                      <a:pt x="29" y="16"/>
                    </a:lnTo>
                    <a:lnTo>
                      <a:pt x="16" y="27"/>
                    </a:lnTo>
                    <a:lnTo>
                      <a:pt x="8" y="41"/>
                    </a:lnTo>
                    <a:lnTo>
                      <a:pt x="2" y="57"/>
                    </a:lnTo>
                    <a:lnTo>
                      <a:pt x="0" y="75"/>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5" name="Freeform 77">
                <a:extLst>
                  <a:ext uri="{FF2B5EF4-FFF2-40B4-BE49-F238E27FC236}">
                    <a16:creationId xmlns:a16="http://schemas.microsoft.com/office/drawing/2014/main" id="{447A34B8-36C0-4B7B-6855-12B1927F7B42}"/>
                  </a:ext>
                </a:extLst>
              </p:cNvPr>
              <p:cNvSpPr>
                <a:spLocks/>
              </p:cNvSpPr>
              <p:nvPr/>
            </p:nvSpPr>
            <p:spPr bwMode="auto">
              <a:xfrm>
                <a:off x="4214263" y="2468354"/>
                <a:ext cx="177013" cy="177031"/>
              </a:xfrm>
              <a:custGeom>
                <a:avLst/>
                <a:gdLst>
                  <a:gd name="T0" fmla="*/ 112 w 112"/>
                  <a:gd name="T1" fmla="*/ 56 h 112"/>
                  <a:gd name="T2" fmla="*/ 110 w 112"/>
                  <a:gd name="T3" fmla="*/ 67 h 112"/>
                  <a:gd name="T4" fmla="*/ 107 w 112"/>
                  <a:gd name="T5" fmla="*/ 77 h 112"/>
                  <a:gd name="T6" fmla="*/ 102 w 112"/>
                  <a:gd name="T7" fmla="*/ 85 h 112"/>
                  <a:gd name="T8" fmla="*/ 96 w 112"/>
                  <a:gd name="T9" fmla="*/ 93 h 112"/>
                  <a:gd name="T10" fmla="*/ 88 w 112"/>
                  <a:gd name="T11" fmla="*/ 101 h 112"/>
                  <a:gd name="T12" fmla="*/ 77 w 112"/>
                  <a:gd name="T13" fmla="*/ 107 h 112"/>
                  <a:gd name="T14" fmla="*/ 67 w 112"/>
                  <a:gd name="T15" fmla="*/ 110 h 112"/>
                  <a:gd name="T16" fmla="*/ 56 w 112"/>
                  <a:gd name="T17" fmla="*/ 112 h 112"/>
                  <a:gd name="T18" fmla="*/ 45 w 112"/>
                  <a:gd name="T19" fmla="*/ 110 h 112"/>
                  <a:gd name="T20" fmla="*/ 35 w 112"/>
                  <a:gd name="T21" fmla="*/ 107 h 112"/>
                  <a:gd name="T22" fmla="*/ 24 w 112"/>
                  <a:gd name="T23" fmla="*/ 101 h 112"/>
                  <a:gd name="T24" fmla="*/ 16 w 112"/>
                  <a:gd name="T25" fmla="*/ 93 h 112"/>
                  <a:gd name="T26" fmla="*/ 11 w 112"/>
                  <a:gd name="T27" fmla="*/ 85 h 112"/>
                  <a:gd name="T28" fmla="*/ 5 w 112"/>
                  <a:gd name="T29" fmla="*/ 77 h 112"/>
                  <a:gd name="T30" fmla="*/ 0 w 112"/>
                  <a:gd name="T31" fmla="*/ 67 h 112"/>
                  <a:gd name="T32" fmla="*/ 0 w 112"/>
                  <a:gd name="T33" fmla="*/ 56 h 112"/>
                  <a:gd name="T34" fmla="*/ 0 w 112"/>
                  <a:gd name="T35" fmla="*/ 45 h 112"/>
                  <a:gd name="T36" fmla="*/ 5 w 112"/>
                  <a:gd name="T37" fmla="*/ 35 h 112"/>
                  <a:gd name="T38" fmla="*/ 11 w 112"/>
                  <a:gd name="T39" fmla="*/ 24 h 112"/>
                  <a:gd name="T40" fmla="*/ 16 w 112"/>
                  <a:gd name="T41" fmla="*/ 16 h 112"/>
                  <a:gd name="T42" fmla="*/ 24 w 112"/>
                  <a:gd name="T43" fmla="*/ 8 h 112"/>
                  <a:gd name="T44" fmla="*/ 35 w 112"/>
                  <a:gd name="T45" fmla="*/ 5 h 112"/>
                  <a:gd name="T46" fmla="*/ 45 w 112"/>
                  <a:gd name="T47" fmla="*/ 0 h 112"/>
                  <a:gd name="T48" fmla="*/ 56 w 112"/>
                  <a:gd name="T49" fmla="*/ 0 h 112"/>
                  <a:gd name="T50" fmla="*/ 67 w 112"/>
                  <a:gd name="T51" fmla="*/ 0 h 112"/>
                  <a:gd name="T52" fmla="*/ 77 w 112"/>
                  <a:gd name="T53" fmla="*/ 5 h 112"/>
                  <a:gd name="T54" fmla="*/ 88 w 112"/>
                  <a:gd name="T55" fmla="*/ 8 h 112"/>
                  <a:gd name="T56" fmla="*/ 96 w 112"/>
                  <a:gd name="T57" fmla="*/ 16 h 112"/>
                  <a:gd name="T58" fmla="*/ 102 w 112"/>
                  <a:gd name="T59" fmla="*/ 24 h 112"/>
                  <a:gd name="T60" fmla="*/ 107 w 112"/>
                  <a:gd name="T61" fmla="*/ 35 h 112"/>
                  <a:gd name="T62" fmla="*/ 110 w 112"/>
                  <a:gd name="T63" fmla="*/ 45 h 112"/>
                  <a:gd name="T64" fmla="*/ 112 w 112"/>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12">
                    <a:moveTo>
                      <a:pt x="112" y="56"/>
                    </a:moveTo>
                    <a:lnTo>
                      <a:pt x="110" y="67"/>
                    </a:lnTo>
                    <a:lnTo>
                      <a:pt x="107" y="77"/>
                    </a:lnTo>
                    <a:lnTo>
                      <a:pt x="102" y="85"/>
                    </a:lnTo>
                    <a:lnTo>
                      <a:pt x="96" y="93"/>
                    </a:lnTo>
                    <a:lnTo>
                      <a:pt x="88" y="101"/>
                    </a:lnTo>
                    <a:lnTo>
                      <a:pt x="77" y="107"/>
                    </a:lnTo>
                    <a:lnTo>
                      <a:pt x="67" y="110"/>
                    </a:lnTo>
                    <a:lnTo>
                      <a:pt x="56" y="112"/>
                    </a:lnTo>
                    <a:lnTo>
                      <a:pt x="45" y="110"/>
                    </a:lnTo>
                    <a:lnTo>
                      <a:pt x="35" y="107"/>
                    </a:lnTo>
                    <a:lnTo>
                      <a:pt x="24" y="101"/>
                    </a:lnTo>
                    <a:lnTo>
                      <a:pt x="16" y="93"/>
                    </a:lnTo>
                    <a:lnTo>
                      <a:pt x="11" y="85"/>
                    </a:lnTo>
                    <a:lnTo>
                      <a:pt x="5" y="77"/>
                    </a:lnTo>
                    <a:lnTo>
                      <a:pt x="0" y="67"/>
                    </a:lnTo>
                    <a:lnTo>
                      <a:pt x="0" y="56"/>
                    </a:lnTo>
                    <a:lnTo>
                      <a:pt x="0" y="45"/>
                    </a:lnTo>
                    <a:lnTo>
                      <a:pt x="5" y="35"/>
                    </a:lnTo>
                    <a:lnTo>
                      <a:pt x="11" y="24"/>
                    </a:lnTo>
                    <a:lnTo>
                      <a:pt x="16" y="16"/>
                    </a:lnTo>
                    <a:lnTo>
                      <a:pt x="24" y="8"/>
                    </a:lnTo>
                    <a:lnTo>
                      <a:pt x="35" y="5"/>
                    </a:lnTo>
                    <a:lnTo>
                      <a:pt x="45" y="0"/>
                    </a:lnTo>
                    <a:lnTo>
                      <a:pt x="56" y="0"/>
                    </a:lnTo>
                    <a:lnTo>
                      <a:pt x="67" y="0"/>
                    </a:lnTo>
                    <a:lnTo>
                      <a:pt x="77" y="5"/>
                    </a:lnTo>
                    <a:lnTo>
                      <a:pt x="88" y="8"/>
                    </a:lnTo>
                    <a:lnTo>
                      <a:pt x="96" y="16"/>
                    </a:lnTo>
                    <a:lnTo>
                      <a:pt x="102" y="24"/>
                    </a:lnTo>
                    <a:lnTo>
                      <a:pt x="107" y="35"/>
                    </a:lnTo>
                    <a:lnTo>
                      <a:pt x="110" y="45"/>
                    </a:lnTo>
                    <a:lnTo>
                      <a:pt x="112" y="5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6" name="Freeform 79">
                <a:extLst>
                  <a:ext uri="{FF2B5EF4-FFF2-40B4-BE49-F238E27FC236}">
                    <a16:creationId xmlns:a16="http://schemas.microsoft.com/office/drawing/2014/main" id="{B63DEE12-5701-24A3-EF6A-011C44E631BF}"/>
                  </a:ext>
                </a:extLst>
              </p:cNvPr>
              <p:cNvSpPr>
                <a:spLocks/>
              </p:cNvSpPr>
              <p:nvPr/>
            </p:nvSpPr>
            <p:spPr bwMode="auto">
              <a:xfrm>
                <a:off x="4886911" y="2698494"/>
                <a:ext cx="221268" cy="221292"/>
              </a:xfrm>
              <a:custGeom>
                <a:avLst/>
                <a:gdLst>
                  <a:gd name="T0" fmla="*/ 136 w 136"/>
                  <a:gd name="T1" fmla="*/ 67 h 137"/>
                  <a:gd name="T2" fmla="*/ 136 w 136"/>
                  <a:gd name="T3" fmla="*/ 80 h 137"/>
                  <a:gd name="T4" fmla="*/ 131 w 136"/>
                  <a:gd name="T5" fmla="*/ 94 h 137"/>
                  <a:gd name="T6" fmla="*/ 126 w 136"/>
                  <a:gd name="T7" fmla="*/ 104 h 137"/>
                  <a:gd name="T8" fmla="*/ 118 w 136"/>
                  <a:gd name="T9" fmla="*/ 115 h 137"/>
                  <a:gd name="T10" fmla="*/ 107 w 136"/>
                  <a:gd name="T11" fmla="*/ 123 h 137"/>
                  <a:gd name="T12" fmla="*/ 96 w 136"/>
                  <a:gd name="T13" fmla="*/ 131 h 137"/>
                  <a:gd name="T14" fmla="*/ 83 w 136"/>
                  <a:gd name="T15" fmla="*/ 134 h 137"/>
                  <a:gd name="T16" fmla="*/ 69 w 136"/>
                  <a:gd name="T17" fmla="*/ 137 h 137"/>
                  <a:gd name="T18" fmla="*/ 56 w 136"/>
                  <a:gd name="T19" fmla="*/ 134 h 137"/>
                  <a:gd name="T20" fmla="*/ 43 w 136"/>
                  <a:gd name="T21" fmla="*/ 131 h 137"/>
                  <a:gd name="T22" fmla="*/ 32 w 136"/>
                  <a:gd name="T23" fmla="*/ 123 h 137"/>
                  <a:gd name="T24" fmla="*/ 21 w 136"/>
                  <a:gd name="T25" fmla="*/ 115 h 137"/>
                  <a:gd name="T26" fmla="*/ 13 w 136"/>
                  <a:gd name="T27" fmla="*/ 104 h 137"/>
                  <a:gd name="T28" fmla="*/ 5 w 136"/>
                  <a:gd name="T29" fmla="*/ 94 h 137"/>
                  <a:gd name="T30" fmla="*/ 2 w 136"/>
                  <a:gd name="T31" fmla="*/ 80 h 137"/>
                  <a:gd name="T32" fmla="*/ 0 w 136"/>
                  <a:gd name="T33" fmla="*/ 67 h 137"/>
                  <a:gd name="T34" fmla="*/ 2 w 136"/>
                  <a:gd name="T35" fmla="*/ 54 h 137"/>
                  <a:gd name="T36" fmla="*/ 5 w 136"/>
                  <a:gd name="T37" fmla="*/ 40 h 137"/>
                  <a:gd name="T38" fmla="*/ 13 w 136"/>
                  <a:gd name="T39" fmla="*/ 29 h 137"/>
                  <a:gd name="T40" fmla="*/ 21 w 136"/>
                  <a:gd name="T41" fmla="*/ 19 h 137"/>
                  <a:gd name="T42" fmla="*/ 32 w 136"/>
                  <a:gd name="T43" fmla="*/ 11 h 137"/>
                  <a:gd name="T44" fmla="*/ 43 w 136"/>
                  <a:gd name="T45" fmla="*/ 5 h 137"/>
                  <a:gd name="T46" fmla="*/ 56 w 136"/>
                  <a:gd name="T47" fmla="*/ 0 h 137"/>
                  <a:gd name="T48" fmla="*/ 69 w 136"/>
                  <a:gd name="T49" fmla="*/ 0 h 137"/>
                  <a:gd name="T50" fmla="*/ 83 w 136"/>
                  <a:gd name="T51" fmla="*/ 0 h 137"/>
                  <a:gd name="T52" fmla="*/ 96 w 136"/>
                  <a:gd name="T53" fmla="*/ 5 h 137"/>
                  <a:gd name="T54" fmla="*/ 107 w 136"/>
                  <a:gd name="T55" fmla="*/ 11 h 137"/>
                  <a:gd name="T56" fmla="*/ 118 w 136"/>
                  <a:gd name="T57" fmla="*/ 19 h 137"/>
                  <a:gd name="T58" fmla="*/ 126 w 136"/>
                  <a:gd name="T59" fmla="*/ 29 h 137"/>
                  <a:gd name="T60" fmla="*/ 131 w 136"/>
                  <a:gd name="T61" fmla="*/ 40 h 137"/>
                  <a:gd name="T62" fmla="*/ 136 w 136"/>
                  <a:gd name="T63" fmla="*/ 54 h 137"/>
                  <a:gd name="T64" fmla="*/ 136 w 136"/>
                  <a:gd name="T65" fmla="*/ 6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37">
                    <a:moveTo>
                      <a:pt x="136" y="67"/>
                    </a:moveTo>
                    <a:lnTo>
                      <a:pt x="136" y="80"/>
                    </a:lnTo>
                    <a:lnTo>
                      <a:pt x="131" y="94"/>
                    </a:lnTo>
                    <a:lnTo>
                      <a:pt x="126" y="104"/>
                    </a:lnTo>
                    <a:lnTo>
                      <a:pt x="118" y="115"/>
                    </a:lnTo>
                    <a:lnTo>
                      <a:pt x="107" y="123"/>
                    </a:lnTo>
                    <a:lnTo>
                      <a:pt x="96" y="131"/>
                    </a:lnTo>
                    <a:lnTo>
                      <a:pt x="83" y="134"/>
                    </a:lnTo>
                    <a:lnTo>
                      <a:pt x="69" y="137"/>
                    </a:lnTo>
                    <a:lnTo>
                      <a:pt x="56" y="134"/>
                    </a:lnTo>
                    <a:lnTo>
                      <a:pt x="43" y="131"/>
                    </a:lnTo>
                    <a:lnTo>
                      <a:pt x="32" y="123"/>
                    </a:lnTo>
                    <a:lnTo>
                      <a:pt x="21" y="115"/>
                    </a:lnTo>
                    <a:lnTo>
                      <a:pt x="13" y="104"/>
                    </a:lnTo>
                    <a:lnTo>
                      <a:pt x="5" y="94"/>
                    </a:lnTo>
                    <a:lnTo>
                      <a:pt x="2" y="80"/>
                    </a:lnTo>
                    <a:lnTo>
                      <a:pt x="0" y="67"/>
                    </a:lnTo>
                    <a:lnTo>
                      <a:pt x="2" y="54"/>
                    </a:lnTo>
                    <a:lnTo>
                      <a:pt x="5" y="40"/>
                    </a:lnTo>
                    <a:lnTo>
                      <a:pt x="13" y="29"/>
                    </a:lnTo>
                    <a:lnTo>
                      <a:pt x="21" y="19"/>
                    </a:lnTo>
                    <a:lnTo>
                      <a:pt x="32" y="11"/>
                    </a:lnTo>
                    <a:lnTo>
                      <a:pt x="43" y="5"/>
                    </a:lnTo>
                    <a:lnTo>
                      <a:pt x="56" y="0"/>
                    </a:lnTo>
                    <a:lnTo>
                      <a:pt x="69" y="0"/>
                    </a:lnTo>
                    <a:lnTo>
                      <a:pt x="83" y="0"/>
                    </a:lnTo>
                    <a:lnTo>
                      <a:pt x="96" y="5"/>
                    </a:lnTo>
                    <a:lnTo>
                      <a:pt x="107" y="11"/>
                    </a:lnTo>
                    <a:lnTo>
                      <a:pt x="118" y="19"/>
                    </a:lnTo>
                    <a:lnTo>
                      <a:pt x="126" y="29"/>
                    </a:lnTo>
                    <a:lnTo>
                      <a:pt x="131" y="40"/>
                    </a:lnTo>
                    <a:lnTo>
                      <a:pt x="136" y="54"/>
                    </a:lnTo>
                    <a:lnTo>
                      <a:pt x="136" y="67"/>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7" name="Freeform 81">
                <a:extLst>
                  <a:ext uri="{FF2B5EF4-FFF2-40B4-BE49-F238E27FC236}">
                    <a16:creationId xmlns:a16="http://schemas.microsoft.com/office/drawing/2014/main" id="{4920B64B-67C9-33D6-0012-7909FF63A86D}"/>
                  </a:ext>
                </a:extLst>
              </p:cNvPr>
              <p:cNvSpPr>
                <a:spLocks/>
              </p:cNvSpPr>
              <p:nvPr/>
            </p:nvSpPr>
            <p:spPr bwMode="auto">
              <a:xfrm>
                <a:off x="5364845" y="3565947"/>
                <a:ext cx="185866" cy="177031"/>
              </a:xfrm>
              <a:custGeom>
                <a:avLst/>
                <a:gdLst>
                  <a:gd name="T0" fmla="*/ 113 w 113"/>
                  <a:gd name="T1" fmla="*/ 56 h 113"/>
                  <a:gd name="T2" fmla="*/ 113 w 113"/>
                  <a:gd name="T3" fmla="*/ 67 h 113"/>
                  <a:gd name="T4" fmla="*/ 108 w 113"/>
                  <a:gd name="T5" fmla="*/ 78 h 113"/>
                  <a:gd name="T6" fmla="*/ 102 w 113"/>
                  <a:gd name="T7" fmla="*/ 86 h 113"/>
                  <a:gd name="T8" fmla="*/ 97 w 113"/>
                  <a:gd name="T9" fmla="*/ 94 h 113"/>
                  <a:gd name="T10" fmla="*/ 89 w 113"/>
                  <a:gd name="T11" fmla="*/ 102 h 113"/>
                  <a:gd name="T12" fmla="*/ 78 w 113"/>
                  <a:gd name="T13" fmla="*/ 107 h 113"/>
                  <a:gd name="T14" fmla="*/ 67 w 113"/>
                  <a:gd name="T15" fmla="*/ 110 h 113"/>
                  <a:gd name="T16" fmla="*/ 57 w 113"/>
                  <a:gd name="T17" fmla="*/ 113 h 113"/>
                  <a:gd name="T18" fmla="*/ 46 w 113"/>
                  <a:gd name="T19" fmla="*/ 110 h 113"/>
                  <a:gd name="T20" fmla="*/ 35 w 113"/>
                  <a:gd name="T21" fmla="*/ 107 h 113"/>
                  <a:gd name="T22" fmla="*/ 24 w 113"/>
                  <a:gd name="T23" fmla="*/ 102 h 113"/>
                  <a:gd name="T24" fmla="*/ 16 w 113"/>
                  <a:gd name="T25" fmla="*/ 94 h 113"/>
                  <a:gd name="T26" fmla="*/ 11 w 113"/>
                  <a:gd name="T27" fmla="*/ 86 h 113"/>
                  <a:gd name="T28" fmla="*/ 6 w 113"/>
                  <a:gd name="T29" fmla="*/ 78 h 113"/>
                  <a:gd name="T30" fmla="*/ 3 w 113"/>
                  <a:gd name="T31" fmla="*/ 67 h 113"/>
                  <a:gd name="T32" fmla="*/ 0 w 113"/>
                  <a:gd name="T33" fmla="*/ 56 h 113"/>
                  <a:gd name="T34" fmla="*/ 3 w 113"/>
                  <a:gd name="T35" fmla="*/ 43 h 113"/>
                  <a:gd name="T36" fmla="*/ 6 w 113"/>
                  <a:gd name="T37" fmla="*/ 35 h 113"/>
                  <a:gd name="T38" fmla="*/ 11 w 113"/>
                  <a:gd name="T39" fmla="*/ 24 h 113"/>
                  <a:gd name="T40" fmla="*/ 16 w 113"/>
                  <a:gd name="T41" fmla="*/ 16 h 113"/>
                  <a:gd name="T42" fmla="*/ 24 w 113"/>
                  <a:gd name="T43" fmla="*/ 8 h 113"/>
                  <a:gd name="T44" fmla="*/ 35 w 113"/>
                  <a:gd name="T45" fmla="*/ 5 h 113"/>
                  <a:gd name="T46" fmla="*/ 46 w 113"/>
                  <a:gd name="T47" fmla="*/ 0 h 113"/>
                  <a:gd name="T48" fmla="*/ 57 w 113"/>
                  <a:gd name="T49" fmla="*/ 0 h 113"/>
                  <a:gd name="T50" fmla="*/ 67 w 113"/>
                  <a:gd name="T51" fmla="*/ 0 h 113"/>
                  <a:gd name="T52" fmla="*/ 78 w 113"/>
                  <a:gd name="T53" fmla="*/ 5 h 113"/>
                  <a:gd name="T54" fmla="*/ 89 w 113"/>
                  <a:gd name="T55" fmla="*/ 8 h 113"/>
                  <a:gd name="T56" fmla="*/ 97 w 113"/>
                  <a:gd name="T57" fmla="*/ 16 h 113"/>
                  <a:gd name="T58" fmla="*/ 102 w 113"/>
                  <a:gd name="T59" fmla="*/ 24 h 113"/>
                  <a:gd name="T60" fmla="*/ 108 w 113"/>
                  <a:gd name="T61" fmla="*/ 35 h 113"/>
                  <a:gd name="T62" fmla="*/ 113 w 113"/>
                  <a:gd name="T63" fmla="*/ 43 h 113"/>
                  <a:gd name="T64" fmla="*/ 113 w 113"/>
                  <a:gd name="T6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113" y="56"/>
                    </a:moveTo>
                    <a:lnTo>
                      <a:pt x="113" y="67"/>
                    </a:lnTo>
                    <a:lnTo>
                      <a:pt x="108" y="78"/>
                    </a:lnTo>
                    <a:lnTo>
                      <a:pt x="102" y="86"/>
                    </a:lnTo>
                    <a:lnTo>
                      <a:pt x="97" y="94"/>
                    </a:lnTo>
                    <a:lnTo>
                      <a:pt x="89" y="102"/>
                    </a:lnTo>
                    <a:lnTo>
                      <a:pt x="78" y="107"/>
                    </a:lnTo>
                    <a:lnTo>
                      <a:pt x="67" y="110"/>
                    </a:lnTo>
                    <a:lnTo>
                      <a:pt x="57" y="113"/>
                    </a:lnTo>
                    <a:lnTo>
                      <a:pt x="46" y="110"/>
                    </a:lnTo>
                    <a:lnTo>
                      <a:pt x="35" y="107"/>
                    </a:lnTo>
                    <a:lnTo>
                      <a:pt x="24" y="102"/>
                    </a:lnTo>
                    <a:lnTo>
                      <a:pt x="16" y="94"/>
                    </a:lnTo>
                    <a:lnTo>
                      <a:pt x="11" y="86"/>
                    </a:lnTo>
                    <a:lnTo>
                      <a:pt x="6" y="78"/>
                    </a:lnTo>
                    <a:lnTo>
                      <a:pt x="3" y="67"/>
                    </a:lnTo>
                    <a:lnTo>
                      <a:pt x="0" y="56"/>
                    </a:lnTo>
                    <a:lnTo>
                      <a:pt x="3" y="43"/>
                    </a:lnTo>
                    <a:lnTo>
                      <a:pt x="6" y="35"/>
                    </a:lnTo>
                    <a:lnTo>
                      <a:pt x="11" y="24"/>
                    </a:lnTo>
                    <a:lnTo>
                      <a:pt x="16" y="16"/>
                    </a:lnTo>
                    <a:lnTo>
                      <a:pt x="24" y="8"/>
                    </a:lnTo>
                    <a:lnTo>
                      <a:pt x="35" y="5"/>
                    </a:lnTo>
                    <a:lnTo>
                      <a:pt x="46" y="0"/>
                    </a:lnTo>
                    <a:lnTo>
                      <a:pt x="57" y="0"/>
                    </a:lnTo>
                    <a:lnTo>
                      <a:pt x="67" y="0"/>
                    </a:lnTo>
                    <a:lnTo>
                      <a:pt x="78" y="5"/>
                    </a:lnTo>
                    <a:lnTo>
                      <a:pt x="89" y="8"/>
                    </a:lnTo>
                    <a:lnTo>
                      <a:pt x="97" y="16"/>
                    </a:lnTo>
                    <a:lnTo>
                      <a:pt x="102" y="24"/>
                    </a:lnTo>
                    <a:lnTo>
                      <a:pt x="108" y="35"/>
                    </a:lnTo>
                    <a:lnTo>
                      <a:pt x="113" y="43"/>
                    </a:lnTo>
                    <a:lnTo>
                      <a:pt x="113" y="5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8" name="Freeform 83">
                <a:extLst>
                  <a:ext uri="{FF2B5EF4-FFF2-40B4-BE49-F238E27FC236}">
                    <a16:creationId xmlns:a16="http://schemas.microsoft.com/office/drawing/2014/main" id="{EC4222AD-2A4C-D4A6-60AE-69BFED01D323}"/>
                  </a:ext>
                </a:extLst>
              </p:cNvPr>
              <p:cNvSpPr>
                <a:spLocks/>
              </p:cNvSpPr>
              <p:nvPr/>
            </p:nvSpPr>
            <p:spPr bwMode="auto">
              <a:xfrm>
                <a:off x="5364845" y="2556869"/>
                <a:ext cx="185866" cy="177031"/>
              </a:xfrm>
              <a:custGeom>
                <a:avLst/>
                <a:gdLst>
                  <a:gd name="T0" fmla="*/ 113 w 113"/>
                  <a:gd name="T1" fmla="*/ 54 h 112"/>
                  <a:gd name="T2" fmla="*/ 113 w 113"/>
                  <a:gd name="T3" fmla="*/ 67 h 112"/>
                  <a:gd name="T4" fmla="*/ 108 w 113"/>
                  <a:gd name="T5" fmla="*/ 78 h 112"/>
                  <a:gd name="T6" fmla="*/ 102 w 113"/>
                  <a:gd name="T7" fmla="*/ 86 h 112"/>
                  <a:gd name="T8" fmla="*/ 97 w 113"/>
                  <a:gd name="T9" fmla="*/ 94 h 112"/>
                  <a:gd name="T10" fmla="*/ 89 w 113"/>
                  <a:gd name="T11" fmla="*/ 102 h 112"/>
                  <a:gd name="T12" fmla="*/ 78 w 113"/>
                  <a:gd name="T13" fmla="*/ 107 h 112"/>
                  <a:gd name="T14" fmla="*/ 67 w 113"/>
                  <a:gd name="T15" fmla="*/ 110 h 112"/>
                  <a:gd name="T16" fmla="*/ 57 w 113"/>
                  <a:gd name="T17" fmla="*/ 112 h 112"/>
                  <a:gd name="T18" fmla="*/ 46 w 113"/>
                  <a:gd name="T19" fmla="*/ 110 h 112"/>
                  <a:gd name="T20" fmla="*/ 35 w 113"/>
                  <a:gd name="T21" fmla="*/ 107 h 112"/>
                  <a:gd name="T22" fmla="*/ 24 w 113"/>
                  <a:gd name="T23" fmla="*/ 102 h 112"/>
                  <a:gd name="T24" fmla="*/ 16 w 113"/>
                  <a:gd name="T25" fmla="*/ 94 h 112"/>
                  <a:gd name="T26" fmla="*/ 11 w 113"/>
                  <a:gd name="T27" fmla="*/ 86 h 112"/>
                  <a:gd name="T28" fmla="*/ 6 w 113"/>
                  <a:gd name="T29" fmla="*/ 78 h 112"/>
                  <a:gd name="T30" fmla="*/ 3 w 113"/>
                  <a:gd name="T31" fmla="*/ 67 h 112"/>
                  <a:gd name="T32" fmla="*/ 0 w 113"/>
                  <a:gd name="T33" fmla="*/ 54 h 112"/>
                  <a:gd name="T34" fmla="*/ 3 w 113"/>
                  <a:gd name="T35" fmla="*/ 43 h 112"/>
                  <a:gd name="T36" fmla="*/ 6 w 113"/>
                  <a:gd name="T37" fmla="*/ 32 h 112"/>
                  <a:gd name="T38" fmla="*/ 11 w 113"/>
                  <a:gd name="T39" fmla="*/ 24 h 112"/>
                  <a:gd name="T40" fmla="*/ 16 w 113"/>
                  <a:gd name="T41" fmla="*/ 16 h 112"/>
                  <a:gd name="T42" fmla="*/ 24 w 113"/>
                  <a:gd name="T43" fmla="*/ 8 h 112"/>
                  <a:gd name="T44" fmla="*/ 35 w 113"/>
                  <a:gd name="T45" fmla="*/ 3 h 112"/>
                  <a:gd name="T46" fmla="*/ 46 w 113"/>
                  <a:gd name="T47" fmla="*/ 0 h 112"/>
                  <a:gd name="T48" fmla="*/ 57 w 113"/>
                  <a:gd name="T49" fmla="*/ 0 h 112"/>
                  <a:gd name="T50" fmla="*/ 67 w 113"/>
                  <a:gd name="T51" fmla="*/ 0 h 112"/>
                  <a:gd name="T52" fmla="*/ 78 w 113"/>
                  <a:gd name="T53" fmla="*/ 3 h 112"/>
                  <a:gd name="T54" fmla="*/ 89 w 113"/>
                  <a:gd name="T55" fmla="*/ 8 h 112"/>
                  <a:gd name="T56" fmla="*/ 97 w 113"/>
                  <a:gd name="T57" fmla="*/ 16 h 112"/>
                  <a:gd name="T58" fmla="*/ 102 w 113"/>
                  <a:gd name="T59" fmla="*/ 24 h 112"/>
                  <a:gd name="T60" fmla="*/ 108 w 113"/>
                  <a:gd name="T61" fmla="*/ 32 h 112"/>
                  <a:gd name="T62" fmla="*/ 113 w 113"/>
                  <a:gd name="T63" fmla="*/ 43 h 112"/>
                  <a:gd name="T64" fmla="*/ 113 w 113"/>
                  <a:gd name="T65"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4"/>
                    </a:moveTo>
                    <a:lnTo>
                      <a:pt x="113" y="67"/>
                    </a:lnTo>
                    <a:lnTo>
                      <a:pt x="108" y="78"/>
                    </a:lnTo>
                    <a:lnTo>
                      <a:pt x="102" y="86"/>
                    </a:lnTo>
                    <a:lnTo>
                      <a:pt x="97" y="94"/>
                    </a:lnTo>
                    <a:lnTo>
                      <a:pt x="89" y="102"/>
                    </a:lnTo>
                    <a:lnTo>
                      <a:pt x="78" y="107"/>
                    </a:lnTo>
                    <a:lnTo>
                      <a:pt x="67" y="110"/>
                    </a:lnTo>
                    <a:lnTo>
                      <a:pt x="57" y="112"/>
                    </a:lnTo>
                    <a:lnTo>
                      <a:pt x="46" y="110"/>
                    </a:lnTo>
                    <a:lnTo>
                      <a:pt x="35" y="107"/>
                    </a:lnTo>
                    <a:lnTo>
                      <a:pt x="24" y="102"/>
                    </a:lnTo>
                    <a:lnTo>
                      <a:pt x="16" y="94"/>
                    </a:lnTo>
                    <a:lnTo>
                      <a:pt x="11" y="86"/>
                    </a:lnTo>
                    <a:lnTo>
                      <a:pt x="6" y="78"/>
                    </a:lnTo>
                    <a:lnTo>
                      <a:pt x="3" y="67"/>
                    </a:lnTo>
                    <a:lnTo>
                      <a:pt x="0" y="54"/>
                    </a:lnTo>
                    <a:lnTo>
                      <a:pt x="3" y="43"/>
                    </a:lnTo>
                    <a:lnTo>
                      <a:pt x="6" y="32"/>
                    </a:lnTo>
                    <a:lnTo>
                      <a:pt x="11" y="24"/>
                    </a:lnTo>
                    <a:lnTo>
                      <a:pt x="16" y="16"/>
                    </a:lnTo>
                    <a:lnTo>
                      <a:pt x="24" y="8"/>
                    </a:lnTo>
                    <a:lnTo>
                      <a:pt x="35" y="3"/>
                    </a:lnTo>
                    <a:lnTo>
                      <a:pt x="46" y="0"/>
                    </a:lnTo>
                    <a:lnTo>
                      <a:pt x="57" y="0"/>
                    </a:lnTo>
                    <a:lnTo>
                      <a:pt x="67" y="0"/>
                    </a:lnTo>
                    <a:lnTo>
                      <a:pt x="78" y="3"/>
                    </a:lnTo>
                    <a:lnTo>
                      <a:pt x="89" y="8"/>
                    </a:lnTo>
                    <a:lnTo>
                      <a:pt x="97" y="16"/>
                    </a:lnTo>
                    <a:lnTo>
                      <a:pt x="102" y="24"/>
                    </a:lnTo>
                    <a:lnTo>
                      <a:pt x="108" y="32"/>
                    </a:lnTo>
                    <a:lnTo>
                      <a:pt x="113" y="43"/>
                    </a:lnTo>
                    <a:lnTo>
                      <a:pt x="113" y="54"/>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639" name="Freeform 85">
                <a:extLst>
                  <a:ext uri="{FF2B5EF4-FFF2-40B4-BE49-F238E27FC236}">
                    <a16:creationId xmlns:a16="http://schemas.microsoft.com/office/drawing/2014/main" id="{2D05060C-DE94-AF89-EE47-9E97771AF1C5}"/>
                  </a:ext>
                </a:extLst>
              </p:cNvPr>
              <p:cNvSpPr>
                <a:spLocks/>
              </p:cNvSpPr>
              <p:nvPr/>
            </p:nvSpPr>
            <p:spPr bwMode="auto">
              <a:xfrm>
                <a:off x="4639093" y="2016927"/>
                <a:ext cx="177013" cy="177031"/>
              </a:xfrm>
              <a:custGeom>
                <a:avLst/>
                <a:gdLst>
                  <a:gd name="T0" fmla="*/ 113 w 113"/>
                  <a:gd name="T1" fmla="*/ 56 h 112"/>
                  <a:gd name="T2" fmla="*/ 113 w 113"/>
                  <a:gd name="T3" fmla="*/ 67 h 112"/>
                  <a:gd name="T4" fmla="*/ 107 w 113"/>
                  <a:gd name="T5" fmla="*/ 77 h 112"/>
                  <a:gd name="T6" fmla="*/ 102 w 113"/>
                  <a:gd name="T7" fmla="*/ 88 h 112"/>
                  <a:gd name="T8" fmla="*/ 97 w 113"/>
                  <a:gd name="T9" fmla="*/ 96 h 112"/>
                  <a:gd name="T10" fmla="*/ 89 w 113"/>
                  <a:gd name="T11" fmla="*/ 101 h 112"/>
                  <a:gd name="T12" fmla="*/ 78 w 113"/>
                  <a:gd name="T13" fmla="*/ 107 h 112"/>
                  <a:gd name="T14" fmla="*/ 67 w 113"/>
                  <a:gd name="T15" fmla="*/ 112 h 112"/>
                  <a:gd name="T16" fmla="*/ 57 w 113"/>
                  <a:gd name="T17" fmla="*/ 112 h 112"/>
                  <a:gd name="T18" fmla="*/ 46 w 113"/>
                  <a:gd name="T19" fmla="*/ 112 h 112"/>
                  <a:gd name="T20" fmla="*/ 35 w 113"/>
                  <a:gd name="T21" fmla="*/ 107 h 112"/>
                  <a:gd name="T22" fmla="*/ 24 w 113"/>
                  <a:gd name="T23" fmla="*/ 101 h 112"/>
                  <a:gd name="T24" fmla="*/ 16 w 113"/>
                  <a:gd name="T25" fmla="*/ 96 h 112"/>
                  <a:gd name="T26" fmla="*/ 11 w 113"/>
                  <a:gd name="T27" fmla="*/ 88 h 112"/>
                  <a:gd name="T28" fmla="*/ 6 w 113"/>
                  <a:gd name="T29" fmla="*/ 77 h 112"/>
                  <a:gd name="T30" fmla="*/ 3 w 113"/>
                  <a:gd name="T31" fmla="*/ 67 h 112"/>
                  <a:gd name="T32" fmla="*/ 0 w 113"/>
                  <a:gd name="T33" fmla="*/ 56 h 112"/>
                  <a:gd name="T34" fmla="*/ 3 w 113"/>
                  <a:gd name="T35" fmla="*/ 45 h 112"/>
                  <a:gd name="T36" fmla="*/ 6 w 113"/>
                  <a:gd name="T37" fmla="*/ 34 h 112"/>
                  <a:gd name="T38" fmla="*/ 11 w 113"/>
                  <a:gd name="T39" fmla="*/ 24 h 112"/>
                  <a:gd name="T40" fmla="*/ 16 w 113"/>
                  <a:gd name="T41" fmla="*/ 16 h 112"/>
                  <a:gd name="T42" fmla="*/ 24 w 113"/>
                  <a:gd name="T43" fmla="*/ 10 h 112"/>
                  <a:gd name="T44" fmla="*/ 35 w 113"/>
                  <a:gd name="T45" fmla="*/ 5 h 112"/>
                  <a:gd name="T46" fmla="*/ 46 w 113"/>
                  <a:gd name="T47" fmla="*/ 2 h 112"/>
                  <a:gd name="T48" fmla="*/ 57 w 113"/>
                  <a:gd name="T49" fmla="*/ 0 h 112"/>
                  <a:gd name="T50" fmla="*/ 67 w 113"/>
                  <a:gd name="T51" fmla="*/ 2 h 112"/>
                  <a:gd name="T52" fmla="*/ 78 w 113"/>
                  <a:gd name="T53" fmla="*/ 5 h 112"/>
                  <a:gd name="T54" fmla="*/ 89 w 113"/>
                  <a:gd name="T55" fmla="*/ 10 h 112"/>
                  <a:gd name="T56" fmla="*/ 97 w 113"/>
                  <a:gd name="T57" fmla="*/ 16 h 112"/>
                  <a:gd name="T58" fmla="*/ 102 w 113"/>
                  <a:gd name="T59" fmla="*/ 24 h 112"/>
                  <a:gd name="T60" fmla="*/ 107 w 113"/>
                  <a:gd name="T61" fmla="*/ 34 h 112"/>
                  <a:gd name="T62" fmla="*/ 113 w 113"/>
                  <a:gd name="T63" fmla="*/ 45 h 112"/>
                  <a:gd name="T64" fmla="*/ 113 w 113"/>
                  <a:gd name="T65"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2">
                    <a:moveTo>
                      <a:pt x="113" y="56"/>
                    </a:moveTo>
                    <a:lnTo>
                      <a:pt x="113" y="67"/>
                    </a:lnTo>
                    <a:lnTo>
                      <a:pt x="107" y="77"/>
                    </a:lnTo>
                    <a:lnTo>
                      <a:pt x="102" y="88"/>
                    </a:lnTo>
                    <a:lnTo>
                      <a:pt x="97" y="96"/>
                    </a:lnTo>
                    <a:lnTo>
                      <a:pt x="89" y="101"/>
                    </a:lnTo>
                    <a:lnTo>
                      <a:pt x="78" y="107"/>
                    </a:lnTo>
                    <a:lnTo>
                      <a:pt x="67" y="112"/>
                    </a:lnTo>
                    <a:lnTo>
                      <a:pt x="57" y="112"/>
                    </a:lnTo>
                    <a:lnTo>
                      <a:pt x="46" y="112"/>
                    </a:lnTo>
                    <a:lnTo>
                      <a:pt x="35" y="107"/>
                    </a:lnTo>
                    <a:lnTo>
                      <a:pt x="24" y="101"/>
                    </a:lnTo>
                    <a:lnTo>
                      <a:pt x="16" y="96"/>
                    </a:lnTo>
                    <a:lnTo>
                      <a:pt x="11" y="88"/>
                    </a:lnTo>
                    <a:lnTo>
                      <a:pt x="6" y="77"/>
                    </a:lnTo>
                    <a:lnTo>
                      <a:pt x="3" y="67"/>
                    </a:lnTo>
                    <a:lnTo>
                      <a:pt x="0" y="56"/>
                    </a:lnTo>
                    <a:lnTo>
                      <a:pt x="3" y="45"/>
                    </a:lnTo>
                    <a:lnTo>
                      <a:pt x="6" y="34"/>
                    </a:lnTo>
                    <a:lnTo>
                      <a:pt x="11" y="24"/>
                    </a:lnTo>
                    <a:lnTo>
                      <a:pt x="16" y="16"/>
                    </a:lnTo>
                    <a:lnTo>
                      <a:pt x="24" y="10"/>
                    </a:lnTo>
                    <a:lnTo>
                      <a:pt x="35" y="5"/>
                    </a:lnTo>
                    <a:lnTo>
                      <a:pt x="46" y="2"/>
                    </a:lnTo>
                    <a:lnTo>
                      <a:pt x="57" y="0"/>
                    </a:lnTo>
                    <a:lnTo>
                      <a:pt x="67" y="2"/>
                    </a:lnTo>
                    <a:lnTo>
                      <a:pt x="78" y="5"/>
                    </a:lnTo>
                    <a:lnTo>
                      <a:pt x="89" y="10"/>
                    </a:lnTo>
                    <a:lnTo>
                      <a:pt x="97" y="16"/>
                    </a:lnTo>
                    <a:lnTo>
                      <a:pt x="102" y="24"/>
                    </a:lnTo>
                    <a:lnTo>
                      <a:pt x="107" y="34"/>
                    </a:lnTo>
                    <a:lnTo>
                      <a:pt x="113" y="45"/>
                    </a:lnTo>
                    <a:lnTo>
                      <a:pt x="113" y="56"/>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593" name="Group 592">
              <a:extLst>
                <a:ext uri="{FF2B5EF4-FFF2-40B4-BE49-F238E27FC236}">
                  <a16:creationId xmlns:a16="http://schemas.microsoft.com/office/drawing/2014/main" id="{9F3C6536-7DFA-D5AD-E029-7FC5A0E53E7A}"/>
                </a:ext>
              </a:extLst>
            </p:cNvPr>
            <p:cNvGrpSpPr/>
            <p:nvPr/>
          </p:nvGrpSpPr>
          <p:grpSpPr>
            <a:xfrm>
              <a:off x="401187" y="2924158"/>
              <a:ext cx="887676" cy="406600"/>
              <a:chOff x="2998388" y="2253643"/>
              <a:chExt cx="1242265" cy="574267"/>
            </a:xfrm>
          </p:grpSpPr>
          <p:grpSp>
            <p:nvGrpSpPr>
              <p:cNvPr id="603" name="Group 602">
                <a:extLst>
                  <a:ext uri="{FF2B5EF4-FFF2-40B4-BE49-F238E27FC236}">
                    <a16:creationId xmlns:a16="http://schemas.microsoft.com/office/drawing/2014/main" id="{20183600-99AA-27A2-FE68-01BB608B1F5F}"/>
                  </a:ext>
                </a:extLst>
              </p:cNvPr>
              <p:cNvGrpSpPr/>
              <p:nvPr/>
            </p:nvGrpSpPr>
            <p:grpSpPr>
              <a:xfrm rot="18002514" flipH="1">
                <a:off x="3141315" y="2701266"/>
                <a:ext cx="117345" cy="106848"/>
                <a:chOff x="4708898" y="2242674"/>
                <a:chExt cx="587223" cy="534689"/>
              </a:xfrm>
            </p:grpSpPr>
            <p:sp>
              <p:nvSpPr>
                <p:cNvPr id="628" name="Oval 627">
                  <a:extLst>
                    <a:ext uri="{FF2B5EF4-FFF2-40B4-BE49-F238E27FC236}">
                      <a16:creationId xmlns:a16="http://schemas.microsoft.com/office/drawing/2014/main" id="{DA9DBEE5-8A43-FE7B-C046-E06307976490}"/>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29" name="Oval 628">
                  <a:extLst>
                    <a:ext uri="{FF2B5EF4-FFF2-40B4-BE49-F238E27FC236}">
                      <a16:creationId xmlns:a16="http://schemas.microsoft.com/office/drawing/2014/main" id="{0A87C30A-71E3-C9A3-61F9-3C34D8445486}"/>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04" name="Group 603">
                <a:extLst>
                  <a:ext uri="{FF2B5EF4-FFF2-40B4-BE49-F238E27FC236}">
                    <a16:creationId xmlns:a16="http://schemas.microsoft.com/office/drawing/2014/main" id="{6BCAC3EC-5653-5324-0B42-FD095A68E8A4}"/>
                  </a:ext>
                </a:extLst>
              </p:cNvPr>
              <p:cNvGrpSpPr/>
              <p:nvPr/>
            </p:nvGrpSpPr>
            <p:grpSpPr>
              <a:xfrm rot="18002514" flipH="1">
                <a:off x="3381766" y="2431164"/>
                <a:ext cx="117345" cy="106848"/>
                <a:chOff x="4708898" y="2242674"/>
                <a:chExt cx="587223" cy="534689"/>
              </a:xfrm>
            </p:grpSpPr>
            <p:sp>
              <p:nvSpPr>
                <p:cNvPr id="626" name="Oval 625">
                  <a:extLst>
                    <a:ext uri="{FF2B5EF4-FFF2-40B4-BE49-F238E27FC236}">
                      <a16:creationId xmlns:a16="http://schemas.microsoft.com/office/drawing/2014/main" id="{623194D1-549C-9619-6476-046085F6DDF2}"/>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27" name="Oval 626">
                  <a:extLst>
                    <a:ext uri="{FF2B5EF4-FFF2-40B4-BE49-F238E27FC236}">
                      <a16:creationId xmlns:a16="http://schemas.microsoft.com/office/drawing/2014/main" id="{F685B4E1-EEA6-403F-5B20-645587AC4864}"/>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05" name="Group 604">
                <a:extLst>
                  <a:ext uri="{FF2B5EF4-FFF2-40B4-BE49-F238E27FC236}">
                    <a16:creationId xmlns:a16="http://schemas.microsoft.com/office/drawing/2014/main" id="{0005E610-C79B-F41E-7901-BE781F95A439}"/>
                  </a:ext>
                </a:extLst>
              </p:cNvPr>
              <p:cNvGrpSpPr/>
              <p:nvPr/>
            </p:nvGrpSpPr>
            <p:grpSpPr>
              <a:xfrm rot="18002514" flipH="1">
                <a:off x="3679413" y="2715814"/>
                <a:ext cx="117345" cy="106848"/>
                <a:chOff x="4708898" y="2242674"/>
                <a:chExt cx="587223" cy="534689"/>
              </a:xfrm>
            </p:grpSpPr>
            <p:sp>
              <p:nvSpPr>
                <p:cNvPr id="624" name="Oval 623">
                  <a:extLst>
                    <a:ext uri="{FF2B5EF4-FFF2-40B4-BE49-F238E27FC236}">
                      <a16:creationId xmlns:a16="http://schemas.microsoft.com/office/drawing/2014/main" id="{7622C3F7-A02C-ED6E-4DA9-96ECA519C2F8}"/>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25" name="Oval 624">
                  <a:extLst>
                    <a:ext uri="{FF2B5EF4-FFF2-40B4-BE49-F238E27FC236}">
                      <a16:creationId xmlns:a16="http://schemas.microsoft.com/office/drawing/2014/main" id="{BE1E2BEF-1BF8-56F7-94B9-D6012CE6B14C}"/>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06" name="Group 605">
                <a:extLst>
                  <a:ext uri="{FF2B5EF4-FFF2-40B4-BE49-F238E27FC236}">
                    <a16:creationId xmlns:a16="http://schemas.microsoft.com/office/drawing/2014/main" id="{30BDBCA7-E40B-FA80-2B75-A81FB113442C}"/>
                  </a:ext>
                </a:extLst>
              </p:cNvPr>
              <p:cNvGrpSpPr/>
              <p:nvPr/>
            </p:nvGrpSpPr>
            <p:grpSpPr>
              <a:xfrm rot="18002514" flipH="1">
                <a:off x="3383501" y="2669004"/>
                <a:ext cx="117345" cy="106848"/>
                <a:chOff x="4708898" y="2242674"/>
                <a:chExt cx="587223" cy="534689"/>
              </a:xfrm>
            </p:grpSpPr>
            <p:sp>
              <p:nvSpPr>
                <p:cNvPr id="622" name="Oval 621">
                  <a:extLst>
                    <a:ext uri="{FF2B5EF4-FFF2-40B4-BE49-F238E27FC236}">
                      <a16:creationId xmlns:a16="http://schemas.microsoft.com/office/drawing/2014/main" id="{10508CCA-86A6-8029-FACC-8E70A54DBC46}"/>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23" name="Oval 622">
                  <a:extLst>
                    <a:ext uri="{FF2B5EF4-FFF2-40B4-BE49-F238E27FC236}">
                      <a16:creationId xmlns:a16="http://schemas.microsoft.com/office/drawing/2014/main" id="{81B2B9E1-2FE2-F493-1FA2-22B0F897D356}"/>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07" name="Group 606">
                <a:extLst>
                  <a:ext uri="{FF2B5EF4-FFF2-40B4-BE49-F238E27FC236}">
                    <a16:creationId xmlns:a16="http://schemas.microsoft.com/office/drawing/2014/main" id="{26F85E08-997A-F3D9-3303-1636F3D94B22}"/>
                  </a:ext>
                </a:extLst>
              </p:cNvPr>
              <p:cNvGrpSpPr/>
              <p:nvPr/>
            </p:nvGrpSpPr>
            <p:grpSpPr>
              <a:xfrm rot="18002514" flipH="1">
                <a:off x="3167226" y="2462078"/>
                <a:ext cx="117345" cy="106848"/>
                <a:chOff x="4708898" y="2242674"/>
                <a:chExt cx="587223" cy="534689"/>
              </a:xfrm>
            </p:grpSpPr>
            <p:sp>
              <p:nvSpPr>
                <p:cNvPr id="620" name="Oval 619">
                  <a:extLst>
                    <a:ext uri="{FF2B5EF4-FFF2-40B4-BE49-F238E27FC236}">
                      <a16:creationId xmlns:a16="http://schemas.microsoft.com/office/drawing/2014/main" id="{59D9F212-2193-06C2-837B-9A329AD2DB8B}"/>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21" name="Oval 620">
                  <a:extLst>
                    <a:ext uri="{FF2B5EF4-FFF2-40B4-BE49-F238E27FC236}">
                      <a16:creationId xmlns:a16="http://schemas.microsoft.com/office/drawing/2014/main" id="{2EE856F3-7204-68DD-CEF6-FB412E7B451F}"/>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08" name="Group 607">
                <a:extLst>
                  <a:ext uri="{FF2B5EF4-FFF2-40B4-BE49-F238E27FC236}">
                    <a16:creationId xmlns:a16="http://schemas.microsoft.com/office/drawing/2014/main" id="{BD39A703-3F84-F6E1-7F78-3CEF329B856D}"/>
                  </a:ext>
                </a:extLst>
              </p:cNvPr>
              <p:cNvGrpSpPr/>
              <p:nvPr/>
            </p:nvGrpSpPr>
            <p:grpSpPr>
              <a:xfrm rot="18002514" flipH="1">
                <a:off x="3207856" y="2258892"/>
                <a:ext cx="117345" cy="106848"/>
                <a:chOff x="4708898" y="2242674"/>
                <a:chExt cx="587223" cy="534689"/>
              </a:xfrm>
            </p:grpSpPr>
            <p:sp>
              <p:nvSpPr>
                <p:cNvPr id="618" name="Oval 617">
                  <a:extLst>
                    <a:ext uri="{FF2B5EF4-FFF2-40B4-BE49-F238E27FC236}">
                      <a16:creationId xmlns:a16="http://schemas.microsoft.com/office/drawing/2014/main" id="{DE3F1FB4-B8EB-31D1-3F00-9084DAF56024}"/>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19" name="Oval 618">
                  <a:extLst>
                    <a:ext uri="{FF2B5EF4-FFF2-40B4-BE49-F238E27FC236}">
                      <a16:creationId xmlns:a16="http://schemas.microsoft.com/office/drawing/2014/main" id="{B64BE563-B923-C36E-B9E3-C5BB16B5158B}"/>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09" name="Group 608">
                <a:extLst>
                  <a:ext uri="{FF2B5EF4-FFF2-40B4-BE49-F238E27FC236}">
                    <a16:creationId xmlns:a16="http://schemas.microsoft.com/office/drawing/2014/main" id="{85C9AE90-A365-1481-7358-D8A6EE62142E}"/>
                  </a:ext>
                </a:extLst>
              </p:cNvPr>
              <p:cNvGrpSpPr/>
              <p:nvPr/>
            </p:nvGrpSpPr>
            <p:grpSpPr>
              <a:xfrm rot="18002514" flipH="1">
                <a:off x="2993139" y="2387145"/>
                <a:ext cx="117345" cy="106848"/>
                <a:chOff x="4708898" y="2242674"/>
                <a:chExt cx="587223" cy="534689"/>
              </a:xfrm>
            </p:grpSpPr>
            <p:sp>
              <p:nvSpPr>
                <p:cNvPr id="616" name="Oval 615">
                  <a:extLst>
                    <a:ext uri="{FF2B5EF4-FFF2-40B4-BE49-F238E27FC236}">
                      <a16:creationId xmlns:a16="http://schemas.microsoft.com/office/drawing/2014/main" id="{4604B704-133E-ACF4-BB01-C68ADB9A6BBD}"/>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17" name="Oval 616">
                  <a:extLst>
                    <a:ext uri="{FF2B5EF4-FFF2-40B4-BE49-F238E27FC236}">
                      <a16:creationId xmlns:a16="http://schemas.microsoft.com/office/drawing/2014/main" id="{5407BFAF-75F7-C3CF-3783-20AACB517EFF}"/>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10" name="Group 609">
                <a:extLst>
                  <a:ext uri="{FF2B5EF4-FFF2-40B4-BE49-F238E27FC236}">
                    <a16:creationId xmlns:a16="http://schemas.microsoft.com/office/drawing/2014/main" id="{FF1009AD-6F0C-2CDD-B071-8936DA12D86A}"/>
                  </a:ext>
                </a:extLst>
              </p:cNvPr>
              <p:cNvGrpSpPr/>
              <p:nvPr/>
            </p:nvGrpSpPr>
            <p:grpSpPr>
              <a:xfrm rot="18002514" flipH="1">
                <a:off x="3971463" y="2701267"/>
                <a:ext cx="117345" cy="106848"/>
                <a:chOff x="4708898" y="2242674"/>
                <a:chExt cx="587223" cy="534689"/>
              </a:xfrm>
            </p:grpSpPr>
            <p:sp>
              <p:nvSpPr>
                <p:cNvPr id="614" name="Oval 613">
                  <a:extLst>
                    <a:ext uri="{FF2B5EF4-FFF2-40B4-BE49-F238E27FC236}">
                      <a16:creationId xmlns:a16="http://schemas.microsoft.com/office/drawing/2014/main" id="{FFB26167-FA9A-B683-E22B-6FADC2D19D22}"/>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15" name="Oval 614">
                  <a:extLst>
                    <a:ext uri="{FF2B5EF4-FFF2-40B4-BE49-F238E27FC236}">
                      <a16:creationId xmlns:a16="http://schemas.microsoft.com/office/drawing/2014/main" id="{5E3CB609-894C-CE2C-66EF-F72857B139D8}"/>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611" name="Group 610">
                <a:extLst>
                  <a:ext uri="{FF2B5EF4-FFF2-40B4-BE49-F238E27FC236}">
                    <a16:creationId xmlns:a16="http://schemas.microsoft.com/office/drawing/2014/main" id="{A3943768-A011-657E-A13F-733293FEAB6B}"/>
                  </a:ext>
                </a:extLst>
              </p:cNvPr>
              <p:cNvGrpSpPr/>
              <p:nvPr/>
            </p:nvGrpSpPr>
            <p:grpSpPr>
              <a:xfrm rot="18002514" flipH="1">
                <a:off x="4128556" y="2484328"/>
                <a:ext cx="117345" cy="106848"/>
                <a:chOff x="4708898" y="2242674"/>
                <a:chExt cx="587223" cy="534689"/>
              </a:xfrm>
            </p:grpSpPr>
            <p:sp>
              <p:nvSpPr>
                <p:cNvPr id="612" name="Oval 611">
                  <a:extLst>
                    <a:ext uri="{FF2B5EF4-FFF2-40B4-BE49-F238E27FC236}">
                      <a16:creationId xmlns:a16="http://schemas.microsoft.com/office/drawing/2014/main" id="{6C3A7D68-2D41-58EF-E811-EF86EF642689}"/>
                    </a:ext>
                  </a:extLst>
                </p:cNvPr>
                <p:cNvSpPr/>
                <p:nvPr/>
              </p:nvSpPr>
              <p:spPr bwMode="auto">
                <a:xfrm flipV="1">
                  <a:off x="4708898" y="2242674"/>
                  <a:ext cx="587223" cy="534689"/>
                </a:xfrm>
                <a:prstGeom prst="ellipse">
                  <a:avLst/>
                </a:prstGeom>
                <a:solidFill>
                  <a:srgbClr val="FFC00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13" name="Oval 612">
                  <a:extLst>
                    <a:ext uri="{FF2B5EF4-FFF2-40B4-BE49-F238E27FC236}">
                      <a16:creationId xmlns:a16="http://schemas.microsoft.com/office/drawing/2014/main" id="{6AD74F85-E58B-8FE6-CFBA-C08C291FFAF7}"/>
                    </a:ext>
                  </a:extLst>
                </p:cNvPr>
                <p:cNvSpPr/>
                <p:nvPr/>
              </p:nvSpPr>
              <p:spPr bwMode="auto">
                <a:xfrm flipV="1">
                  <a:off x="4831687" y="2365656"/>
                  <a:ext cx="299306" cy="272530"/>
                </a:xfrm>
                <a:prstGeom prst="ellipse">
                  <a:avLst/>
                </a:prstGeom>
                <a:solidFill>
                  <a:schemeClr val="accent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grpSp>
          <p:nvGrpSpPr>
            <p:cNvPr id="594" name="Group 593">
              <a:extLst>
                <a:ext uri="{FF2B5EF4-FFF2-40B4-BE49-F238E27FC236}">
                  <a16:creationId xmlns:a16="http://schemas.microsoft.com/office/drawing/2014/main" id="{F775F013-2836-626B-9966-D1320B99147B}"/>
                </a:ext>
              </a:extLst>
            </p:cNvPr>
            <p:cNvGrpSpPr/>
            <p:nvPr/>
          </p:nvGrpSpPr>
          <p:grpSpPr>
            <a:xfrm rot="13199032">
              <a:off x="1084557" y="2468241"/>
              <a:ext cx="83431" cy="75273"/>
              <a:chOff x="4708898" y="2242674"/>
              <a:chExt cx="587223" cy="534689"/>
            </a:xfrm>
            <a:solidFill>
              <a:schemeClr val="accent5">
                <a:lumMod val="40000"/>
                <a:lumOff val="60000"/>
              </a:schemeClr>
            </a:solidFill>
          </p:grpSpPr>
          <p:sp>
            <p:nvSpPr>
              <p:cNvPr id="601" name="Oval 600">
                <a:extLst>
                  <a:ext uri="{FF2B5EF4-FFF2-40B4-BE49-F238E27FC236}">
                    <a16:creationId xmlns:a16="http://schemas.microsoft.com/office/drawing/2014/main" id="{6D0B10F5-5F3F-5AC6-D781-D577B00EEEEF}"/>
                  </a:ext>
                </a:extLst>
              </p:cNvPr>
              <p:cNvSpPr/>
              <p:nvPr/>
            </p:nvSpPr>
            <p:spPr bwMode="auto">
              <a:xfrm flipV="1">
                <a:off x="4708898" y="2242674"/>
                <a:ext cx="587223" cy="534689"/>
              </a:xfrm>
              <a:prstGeom prst="ellipse">
                <a:avLst/>
              </a:prstGeom>
              <a:solidFill>
                <a:srgbClr val="92D05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02" name="Oval 601">
                <a:extLst>
                  <a:ext uri="{FF2B5EF4-FFF2-40B4-BE49-F238E27FC236}">
                    <a16:creationId xmlns:a16="http://schemas.microsoft.com/office/drawing/2014/main" id="{60C231E5-B36C-7AC8-241A-DE3B3A0EB2C5}"/>
                  </a:ext>
                </a:extLst>
              </p:cNvPr>
              <p:cNvSpPr/>
              <p:nvPr/>
            </p:nvSpPr>
            <p:spPr bwMode="auto">
              <a:xfrm flipV="1">
                <a:off x="4831687" y="2365656"/>
                <a:ext cx="299306" cy="272530"/>
              </a:xfrm>
              <a:prstGeom prst="ellipse">
                <a:avLst/>
              </a:prstGeom>
              <a:solidFill>
                <a:schemeClr val="accent3">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595" name="Group 594">
              <a:extLst>
                <a:ext uri="{FF2B5EF4-FFF2-40B4-BE49-F238E27FC236}">
                  <a16:creationId xmlns:a16="http://schemas.microsoft.com/office/drawing/2014/main" id="{9CB320FE-88C1-317A-0471-5F59394F546B}"/>
                </a:ext>
              </a:extLst>
            </p:cNvPr>
            <p:cNvGrpSpPr/>
            <p:nvPr/>
          </p:nvGrpSpPr>
          <p:grpSpPr>
            <a:xfrm rot="13199032">
              <a:off x="406080" y="2715615"/>
              <a:ext cx="83431" cy="75273"/>
              <a:chOff x="4708898" y="2242674"/>
              <a:chExt cx="587223" cy="534689"/>
            </a:xfrm>
            <a:solidFill>
              <a:schemeClr val="accent5">
                <a:lumMod val="40000"/>
                <a:lumOff val="60000"/>
              </a:schemeClr>
            </a:solidFill>
          </p:grpSpPr>
          <p:sp>
            <p:nvSpPr>
              <p:cNvPr id="599" name="Oval 598">
                <a:extLst>
                  <a:ext uri="{FF2B5EF4-FFF2-40B4-BE49-F238E27FC236}">
                    <a16:creationId xmlns:a16="http://schemas.microsoft.com/office/drawing/2014/main" id="{EB3345C1-038C-106D-257A-D99B92938F4B}"/>
                  </a:ext>
                </a:extLst>
              </p:cNvPr>
              <p:cNvSpPr/>
              <p:nvPr/>
            </p:nvSpPr>
            <p:spPr bwMode="auto">
              <a:xfrm flipV="1">
                <a:off x="4708898" y="2242674"/>
                <a:ext cx="587223" cy="534689"/>
              </a:xfrm>
              <a:prstGeom prst="ellipse">
                <a:avLst/>
              </a:prstGeom>
              <a:solidFill>
                <a:srgbClr val="92D05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600" name="Oval 599">
                <a:extLst>
                  <a:ext uri="{FF2B5EF4-FFF2-40B4-BE49-F238E27FC236}">
                    <a16:creationId xmlns:a16="http://schemas.microsoft.com/office/drawing/2014/main" id="{18690084-EEDC-131E-373D-A60E1278CE8F}"/>
                  </a:ext>
                </a:extLst>
              </p:cNvPr>
              <p:cNvSpPr/>
              <p:nvPr/>
            </p:nvSpPr>
            <p:spPr bwMode="auto">
              <a:xfrm flipV="1">
                <a:off x="4831687" y="2365656"/>
                <a:ext cx="299306" cy="272530"/>
              </a:xfrm>
              <a:prstGeom prst="ellipse">
                <a:avLst/>
              </a:prstGeom>
              <a:solidFill>
                <a:schemeClr val="accent3">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596" name="Group 595">
              <a:extLst>
                <a:ext uri="{FF2B5EF4-FFF2-40B4-BE49-F238E27FC236}">
                  <a16:creationId xmlns:a16="http://schemas.microsoft.com/office/drawing/2014/main" id="{4A66EF4F-A15A-AEE9-DE38-E8BAA932E819}"/>
                </a:ext>
              </a:extLst>
            </p:cNvPr>
            <p:cNvGrpSpPr/>
            <p:nvPr/>
          </p:nvGrpSpPr>
          <p:grpSpPr>
            <a:xfrm rot="13199032">
              <a:off x="1150587" y="2722597"/>
              <a:ext cx="83431" cy="75273"/>
              <a:chOff x="4708898" y="2242674"/>
              <a:chExt cx="587223" cy="534689"/>
            </a:xfrm>
            <a:solidFill>
              <a:schemeClr val="accent5">
                <a:lumMod val="40000"/>
                <a:lumOff val="60000"/>
              </a:schemeClr>
            </a:solidFill>
          </p:grpSpPr>
          <p:sp>
            <p:nvSpPr>
              <p:cNvPr id="597" name="Oval 596">
                <a:extLst>
                  <a:ext uri="{FF2B5EF4-FFF2-40B4-BE49-F238E27FC236}">
                    <a16:creationId xmlns:a16="http://schemas.microsoft.com/office/drawing/2014/main" id="{CACF37E8-CAE8-EE17-3678-6BBD5E039EB6}"/>
                  </a:ext>
                </a:extLst>
              </p:cNvPr>
              <p:cNvSpPr/>
              <p:nvPr/>
            </p:nvSpPr>
            <p:spPr bwMode="auto">
              <a:xfrm flipV="1">
                <a:off x="4708898" y="2242674"/>
                <a:ext cx="587223" cy="534689"/>
              </a:xfrm>
              <a:prstGeom prst="ellipse">
                <a:avLst/>
              </a:prstGeom>
              <a:solidFill>
                <a:srgbClr val="92D05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98" name="Oval 597">
                <a:extLst>
                  <a:ext uri="{FF2B5EF4-FFF2-40B4-BE49-F238E27FC236}">
                    <a16:creationId xmlns:a16="http://schemas.microsoft.com/office/drawing/2014/main" id="{6C3EC332-9CBE-4CF1-60E3-C5D13A05738F}"/>
                  </a:ext>
                </a:extLst>
              </p:cNvPr>
              <p:cNvSpPr/>
              <p:nvPr/>
            </p:nvSpPr>
            <p:spPr bwMode="auto">
              <a:xfrm flipV="1">
                <a:off x="4831687" y="2365656"/>
                <a:ext cx="299306" cy="272530"/>
              </a:xfrm>
              <a:prstGeom prst="ellipse">
                <a:avLst/>
              </a:prstGeom>
              <a:solidFill>
                <a:schemeClr val="accent3">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sp>
          <p:nvSpPr>
            <p:cNvPr id="700" name="Rectangle 699">
              <a:extLst>
                <a:ext uri="{FF2B5EF4-FFF2-40B4-BE49-F238E27FC236}">
                  <a16:creationId xmlns:a16="http://schemas.microsoft.com/office/drawing/2014/main" id="{5D32B9B9-06B3-4830-929E-0AAD165604D4}"/>
                </a:ext>
              </a:extLst>
            </p:cNvPr>
            <p:cNvSpPr/>
            <p:nvPr/>
          </p:nvSpPr>
          <p:spPr bwMode="auto">
            <a:xfrm>
              <a:off x="368063" y="3339607"/>
              <a:ext cx="971532" cy="1052989"/>
            </a:xfrm>
            <a:prstGeom prst="rect">
              <a:avLst/>
            </a:prstGeom>
            <a:solidFill>
              <a:srgbClr val="EBF9FB"/>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cxnSp>
          <p:nvCxnSpPr>
            <p:cNvPr id="703" name="Straight Connector 702">
              <a:extLst>
                <a:ext uri="{FF2B5EF4-FFF2-40B4-BE49-F238E27FC236}">
                  <a16:creationId xmlns:a16="http://schemas.microsoft.com/office/drawing/2014/main" id="{5B1E7529-2791-8720-43DE-8DD7A1122D16}"/>
                </a:ext>
              </a:extLst>
            </p:cNvPr>
            <p:cNvCxnSpPr>
              <a:cxnSpLocks/>
            </p:cNvCxnSpPr>
            <p:nvPr/>
          </p:nvCxnSpPr>
          <p:spPr>
            <a:xfrm flipH="1">
              <a:off x="378613" y="3887556"/>
              <a:ext cx="971532" cy="0"/>
            </a:xfrm>
            <a:prstGeom prst="line">
              <a:avLst/>
            </a:prstGeom>
            <a:ln>
              <a:solidFill>
                <a:schemeClr val="tx1">
                  <a:lumMod val="60000"/>
                  <a:lumOff val="4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5" name="Group 704">
              <a:extLst>
                <a:ext uri="{FF2B5EF4-FFF2-40B4-BE49-F238E27FC236}">
                  <a16:creationId xmlns:a16="http://schemas.microsoft.com/office/drawing/2014/main" id="{E492D65E-AA66-887D-696D-A658F265765C}"/>
                </a:ext>
              </a:extLst>
            </p:cNvPr>
            <p:cNvGrpSpPr/>
            <p:nvPr/>
          </p:nvGrpSpPr>
          <p:grpSpPr>
            <a:xfrm>
              <a:off x="448956" y="3431453"/>
              <a:ext cx="770254" cy="389770"/>
              <a:chOff x="7556601" y="1754189"/>
              <a:chExt cx="1055019" cy="608589"/>
            </a:xfrm>
          </p:grpSpPr>
          <p:grpSp>
            <p:nvGrpSpPr>
              <p:cNvPr id="723" name="Group 85">
                <a:extLst>
                  <a:ext uri="{FF2B5EF4-FFF2-40B4-BE49-F238E27FC236}">
                    <a16:creationId xmlns:a16="http://schemas.microsoft.com/office/drawing/2014/main" id="{2C4C6B97-F361-B7C4-DF4C-3A900C4F58FB}"/>
                  </a:ext>
                </a:extLst>
              </p:cNvPr>
              <p:cNvGrpSpPr>
                <a:grpSpLocks noChangeAspect="1"/>
              </p:cNvGrpSpPr>
              <p:nvPr/>
            </p:nvGrpSpPr>
            <p:grpSpPr bwMode="auto">
              <a:xfrm rot="1098318">
                <a:off x="7556601" y="1800730"/>
                <a:ext cx="176866" cy="179925"/>
                <a:chOff x="1128713" y="2814638"/>
                <a:chExt cx="3949700" cy="4017963"/>
              </a:xfrm>
              <a:solidFill>
                <a:schemeClr val="bg1">
                  <a:lumMod val="75000"/>
                </a:schemeClr>
              </a:solidFill>
            </p:grpSpPr>
            <p:sp>
              <p:nvSpPr>
                <p:cNvPr id="742" name="Freeform 106">
                  <a:extLst>
                    <a:ext uri="{FF2B5EF4-FFF2-40B4-BE49-F238E27FC236}">
                      <a16:creationId xmlns:a16="http://schemas.microsoft.com/office/drawing/2014/main" id="{3BA4D161-A1C2-2442-C2E2-C0EA2DA65B1B}"/>
                    </a:ext>
                  </a:extLst>
                </p:cNvPr>
                <p:cNvSpPr>
                  <a:spLocks/>
                </p:cNvSpPr>
                <p:nvPr/>
              </p:nvSpPr>
              <p:spPr bwMode="auto">
                <a:xfrm rot="11575952">
                  <a:off x="1127719" y="2844265"/>
                  <a:ext cx="3953606" cy="4017978"/>
                </a:xfrm>
                <a:custGeom>
                  <a:avLst/>
                  <a:gdLst>
                    <a:gd name="T0" fmla="*/ 1312 w 2488"/>
                    <a:gd name="T1" fmla="*/ 5 h 2531"/>
                    <a:gd name="T2" fmla="*/ 1146 w 2488"/>
                    <a:gd name="T3" fmla="*/ 38 h 2531"/>
                    <a:gd name="T4" fmla="*/ 916 w 2488"/>
                    <a:gd name="T5" fmla="*/ 113 h 2531"/>
                    <a:gd name="T6" fmla="*/ 785 w 2488"/>
                    <a:gd name="T7" fmla="*/ 147 h 2531"/>
                    <a:gd name="T8" fmla="*/ 637 w 2488"/>
                    <a:gd name="T9" fmla="*/ 163 h 2531"/>
                    <a:gd name="T10" fmla="*/ 560 w 2488"/>
                    <a:gd name="T11" fmla="*/ 171 h 2531"/>
                    <a:gd name="T12" fmla="*/ 426 w 2488"/>
                    <a:gd name="T13" fmla="*/ 220 h 2531"/>
                    <a:gd name="T14" fmla="*/ 276 w 2488"/>
                    <a:gd name="T15" fmla="*/ 319 h 2531"/>
                    <a:gd name="T16" fmla="*/ 150 w 2488"/>
                    <a:gd name="T17" fmla="*/ 442 h 2531"/>
                    <a:gd name="T18" fmla="*/ 62 w 2488"/>
                    <a:gd name="T19" fmla="*/ 570 h 2531"/>
                    <a:gd name="T20" fmla="*/ 30 w 2488"/>
                    <a:gd name="T21" fmla="*/ 670 h 2531"/>
                    <a:gd name="T22" fmla="*/ 32 w 2488"/>
                    <a:gd name="T23" fmla="*/ 747 h 2531"/>
                    <a:gd name="T24" fmla="*/ 62 w 2488"/>
                    <a:gd name="T25" fmla="*/ 841 h 2531"/>
                    <a:gd name="T26" fmla="*/ 115 w 2488"/>
                    <a:gd name="T27" fmla="*/ 964 h 2531"/>
                    <a:gd name="T28" fmla="*/ 131 w 2488"/>
                    <a:gd name="T29" fmla="*/ 1045 h 2531"/>
                    <a:gd name="T30" fmla="*/ 126 w 2488"/>
                    <a:gd name="T31" fmla="*/ 1248 h 2531"/>
                    <a:gd name="T32" fmla="*/ 91 w 2488"/>
                    <a:gd name="T33" fmla="*/ 1398 h 2531"/>
                    <a:gd name="T34" fmla="*/ 19 w 2488"/>
                    <a:gd name="T35" fmla="*/ 1543 h 2531"/>
                    <a:gd name="T36" fmla="*/ 0 w 2488"/>
                    <a:gd name="T37" fmla="*/ 1658 h 2531"/>
                    <a:gd name="T38" fmla="*/ 16 w 2488"/>
                    <a:gd name="T39" fmla="*/ 1789 h 2531"/>
                    <a:gd name="T40" fmla="*/ 67 w 2488"/>
                    <a:gd name="T41" fmla="*/ 1928 h 2531"/>
                    <a:gd name="T42" fmla="*/ 139 w 2488"/>
                    <a:gd name="T43" fmla="*/ 2068 h 2531"/>
                    <a:gd name="T44" fmla="*/ 233 w 2488"/>
                    <a:gd name="T45" fmla="*/ 2199 h 2531"/>
                    <a:gd name="T46" fmla="*/ 340 w 2488"/>
                    <a:gd name="T47" fmla="*/ 2295 h 2531"/>
                    <a:gd name="T48" fmla="*/ 461 w 2488"/>
                    <a:gd name="T49" fmla="*/ 2349 h 2531"/>
                    <a:gd name="T50" fmla="*/ 586 w 2488"/>
                    <a:gd name="T51" fmla="*/ 2373 h 2531"/>
                    <a:gd name="T52" fmla="*/ 905 w 2488"/>
                    <a:gd name="T53" fmla="*/ 2378 h 2531"/>
                    <a:gd name="T54" fmla="*/ 1031 w 2488"/>
                    <a:gd name="T55" fmla="*/ 2392 h 2531"/>
                    <a:gd name="T56" fmla="*/ 1138 w 2488"/>
                    <a:gd name="T57" fmla="*/ 2426 h 2531"/>
                    <a:gd name="T58" fmla="*/ 1323 w 2488"/>
                    <a:gd name="T59" fmla="*/ 2496 h 2531"/>
                    <a:gd name="T60" fmla="*/ 1459 w 2488"/>
                    <a:gd name="T61" fmla="*/ 2523 h 2531"/>
                    <a:gd name="T62" fmla="*/ 1601 w 2488"/>
                    <a:gd name="T63" fmla="*/ 2528 h 2531"/>
                    <a:gd name="T64" fmla="*/ 1703 w 2488"/>
                    <a:gd name="T65" fmla="*/ 2501 h 2531"/>
                    <a:gd name="T66" fmla="*/ 1813 w 2488"/>
                    <a:gd name="T67" fmla="*/ 2445 h 2531"/>
                    <a:gd name="T68" fmla="*/ 1925 w 2488"/>
                    <a:gd name="T69" fmla="*/ 2362 h 2531"/>
                    <a:gd name="T70" fmla="*/ 2040 w 2488"/>
                    <a:gd name="T71" fmla="*/ 2258 h 2531"/>
                    <a:gd name="T72" fmla="*/ 2150 w 2488"/>
                    <a:gd name="T73" fmla="*/ 2135 h 2531"/>
                    <a:gd name="T74" fmla="*/ 2252 w 2488"/>
                    <a:gd name="T75" fmla="*/ 1998 h 2531"/>
                    <a:gd name="T76" fmla="*/ 2340 w 2488"/>
                    <a:gd name="T77" fmla="*/ 1848 h 2531"/>
                    <a:gd name="T78" fmla="*/ 2413 w 2488"/>
                    <a:gd name="T79" fmla="*/ 1690 h 2531"/>
                    <a:gd name="T80" fmla="*/ 2461 w 2488"/>
                    <a:gd name="T81" fmla="*/ 1529 h 2531"/>
                    <a:gd name="T82" fmla="*/ 2485 w 2488"/>
                    <a:gd name="T83" fmla="*/ 1369 h 2531"/>
                    <a:gd name="T84" fmla="*/ 2480 w 2488"/>
                    <a:gd name="T85" fmla="*/ 1208 h 2531"/>
                    <a:gd name="T86" fmla="*/ 2442 w 2488"/>
                    <a:gd name="T87" fmla="*/ 1042 h 2531"/>
                    <a:gd name="T88" fmla="*/ 2378 w 2488"/>
                    <a:gd name="T89" fmla="*/ 873 h 2531"/>
                    <a:gd name="T90" fmla="*/ 2289 w 2488"/>
                    <a:gd name="T91" fmla="*/ 707 h 2531"/>
                    <a:gd name="T92" fmla="*/ 2182 w 2488"/>
                    <a:gd name="T93" fmla="*/ 546 h 2531"/>
                    <a:gd name="T94" fmla="*/ 2065 w 2488"/>
                    <a:gd name="T95" fmla="*/ 399 h 2531"/>
                    <a:gd name="T96" fmla="*/ 1939 w 2488"/>
                    <a:gd name="T97" fmla="*/ 268 h 2531"/>
                    <a:gd name="T98" fmla="*/ 1807 w 2488"/>
                    <a:gd name="T99" fmla="*/ 158 h 2531"/>
                    <a:gd name="T100" fmla="*/ 1679 w 2488"/>
                    <a:gd name="T101" fmla="*/ 72 h 2531"/>
                    <a:gd name="T102" fmla="*/ 1556 w 2488"/>
                    <a:gd name="T103" fmla="*/ 19 h 2531"/>
                    <a:gd name="T104" fmla="*/ 1443 w 2488"/>
                    <a:gd name="T105" fmla="*/ 0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88" h="2531">
                      <a:moveTo>
                        <a:pt x="1443" y="0"/>
                      </a:moveTo>
                      <a:lnTo>
                        <a:pt x="1376" y="3"/>
                      </a:lnTo>
                      <a:lnTo>
                        <a:pt x="1312" y="5"/>
                      </a:lnTo>
                      <a:lnTo>
                        <a:pt x="1253" y="16"/>
                      </a:lnTo>
                      <a:lnTo>
                        <a:pt x="1197" y="24"/>
                      </a:lnTo>
                      <a:lnTo>
                        <a:pt x="1146" y="38"/>
                      </a:lnTo>
                      <a:lnTo>
                        <a:pt x="1098" y="51"/>
                      </a:lnTo>
                      <a:lnTo>
                        <a:pt x="1004" y="80"/>
                      </a:lnTo>
                      <a:lnTo>
                        <a:pt x="916" y="113"/>
                      </a:lnTo>
                      <a:lnTo>
                        <a:pt x="873" y="126"/>
                      </a:lnTo>
                      <a:lnTo>
                        <a:pt x="827" y="139"/>
                      </a:lnTo>
                      <a:lnTo>
                        <a:pt x="785" y="147"/>
                      </a:lnTo>
                      <a:lnTo>
                        <a:pt x="736" y="155"/>
                      </a:lnTo>
                      <a:lnTo>
                        <a:pt x="688" y="161"/>
                      </a:lnTo>
                      <a:lnTo>
                        <a:pt x="637" y="163"/>
                      </a:lnTo>
                      <a:lnTo>
                        <a:pt x="613" y="163"/>
                      </a:lnTo>
                      <a:lnTo>
                        <a:pt x="586" y="169"/>
                      </a:lnTo>
                      <a:lnTo>
                        <a:pt x="560" y="171"/>
                      </a:lnTo>
                      <a:lnTo>
                        <a:pt x="533" y="179"/>
                      </a:lnTo>
                      <a:lnTo>
                        <a:pt x="479" y="196"/>
                      </a:lnTo>
                      <a:lnTo>
                        <a:pt x="426" y="220"/>
                      </a:lnTo>
                      <a:lnTo>
                        <a:pt x="375" y="249"/>
                      </a:lnTo>
                      <a:lnTo>
                        <a:pt x="324" y="281"/>
                      </a:lnTo>
                      <a:lnTo>
                        <a:pt x="276" y="319"/>
                      </a:lnTo>
                      <a:lnTo>
                        <a:pt x="230" y="359"/>
                      </a:lnTo>
                      <a:lnTo>
                        <a:pt x="187" y="399"/>
                      </a:lnTo>
                      <a:lnTo>
                        <a:pt x="150" y="442"/>
                      </a:lnTo>
                      <a:lnTo>
                        <a:pt x="115" y="485"/>
                      </a:lnTo>
                      <a:lnTo>
                        <a:pt x="86" y="528"/>
                      </a:lnTo>
                      <a:lnTo>
                        <a:pt x="62" y="570"/>
                      </a:lnTo>
                      <a:lnTo>
                        <a:pt x="43" y="613"/>
                      </a:lnTo>
                      <a:lnTo>
                        <a:pt x="32" y="651"/>
                      </a:lnTo>
                      <a:lnTo>
                        <a:pt x="30" y="670"/>
                      </a:lnTo>
                      <a:lnTo>
                        <a:pt x="30" y="686"/>
                      </a:lnTo>
                      <a:lnTo>
                        <a:pt x="30" y="718"/>
                      </a:lnTo>
                      <a:lnTo>
                        <a:pt x="32" y="747"/>
                      </a:lnTo>
                      <a:lnTo>
                        <a:pt x="38" y="774"/>
                      </a:lnTo>
                      <a:lnTo>
                        <a:pt x="46" y="798"/>
                      </a:lnTo>
                      <a:lnTo>
                        <a:pt x="62" y="841"/>
                      </a:lnTo>
                      <a:lnTo>
                        <a:pt x="80" y="881"/>
                      </a:lnTo>
                      <a:lnTo>
                        <a:pt x="99" y="921"/>
                      </a:lnTo>
                      <a:lnTo>
                        <a:pt x="115" y="964"/>
                      </a:lnTo>
                      <a:lnTo>
                        <a:pt x="123" y="988"/>
                      </a:lnTo>
                      <a:lnTo>
                        <a:pt x="126" y="1015"/>
                      </a:lnTo>
                      <a:lnTo>
                        <a:pt x="131" y="1045"/>
                      </a:lnTo>
                      <a:lnTo>
                        <a:pt x="131" y="1077"/>
                      </a:lnTo>
                      <a:lnTo>
                        <a:pt x="129" y="1197"/>
                      </a:lnTo>
                      <a:lnTo>
                        <a:pt x="126" y="1248"/>
                      </a:lnTo>
                      <a:lnTo>
                        <a:pt x="121" y="1299"/>
                      </a:lnTo>
                      <a:lnTo>
                        <a:pt x="107" y="1350"/>
                      </a:lnTo>
                      <a:lnTo>
                        <a:pt x="91" y="1398"/>
                      </a:lnTo>
                      <a:lnTo>
                        <a:pt x="67" y="1452"/>
                      </a:lnTo>
                      <a:lnTo>
                        <a:pt x="35" y="1511"/>
                      </a:lnTo>
                      <a:lnTo>
                        <a:pt x="19" y="1543"/>
                      </a:lnTo>
                      <a:lnTo>
                        <a:pt x="8" y="1580"/>
                      </a:lnTo>
                      <a:lnTo>
                        <a:pt x="0" y="1618"/>
                      </a:lnTo>
                      <a:lnTo>
                        <a:pt x="0" y="1658"/>
                      </a:lnTo>
                      <a:lnTo>
                        <a:pt x="0" y="1701"/>
                      </a:lnTo>
                      <a:lnTo>
                        <a:pt x="8" y="1744"/>
                      </a:lnTo>
                      <a:lnTo>
                        <a:pt x="16" y="1789"/>
                      </a:lnTo>
                      <a:lnTo>
                        <a:pt x="30" y="1835"/>
                      </a:lnTo>
                      <a:lnTo>
                        <a:pt x="46" y="1883"/>
                      </a:lnTo>
                      <a:lnTo>
                        <a:pt x="67" y="1928"/>
                      </a:lnTo>
                      <a:lnTo>
                        <a:pt x="88" y="1977"/>
                      </a:lnTo>
                      <a:lnTo>
                        <a:pt x="113" y="2022"/>
                      </a:lnTo>
                      <a:lnTo>
                        <a:pt x="139" y="2068"/>
                      </a:lnTo>
                      <a:lnTo>
                        <a:pt x="169" y="2113"/>
                      </a:lnTo>
                      <a:lnTo>
                        <a:pt x="201" y="2156"/>
                      </a:lnTo>
                      <a:lnTo>
                        <a:pt x="233" y="2199"/>
                      </a:lnTo>
                      <a:lnTo>
                        <a:pt x="268" y="2236"/>
                      </a:lnTo>
                      <a:lnTo>
                        <a:pt x="305" y="2268"/>
                      </a:lnTo>
                      <a:lnTo>
                        <a:pt x="340" y="2295"/>
                      </a:lnTo>
                      <a:lnTo>
                        <a:pt x="380" y="2317"/>
                      </a:lnTo>
                      <a:lnTo>
                        <a:pt x="420" y="2335"/>
                      </a:lnTo>
                      <a:lnTo>
                        <a:pt x="461" y="2349"/>
                      </a:lnTo>
                      <a:lnTo>
                        <a:pt x="501" y="2359"/>
                      </a:lnTo>
                      <a:lnTo>
                        <a:pt x="544" y="2368"/>
                      </a:lnTo>
                      <a:lnTo>
                        <a:pt x="586" y="2373"/>
                      </a:lnTo>
                      <a:lnTo>
                        <a:pt x="632" y="2378"/>
                      </a:lnTo>
                      <a:lnTo>
                        <a:pt x="720" y="2378"/>
                      </a:lnTo>
                      <a:lnTo>
                        <a:pt x="905" y="2378"/>
                      </a:lnTo>
                      <a:lnTo>
                        <a:pt x="951" y="2378"/>
                      </a:lnTo>
                      <a:lnTo>
                        <a:pt x="991" y="2384"/>
                      </a:lnTo>
                      <a:lnTo>
                        <a:pt x="1031" y="2392"/>
                      </a:lnTo>
                      <a:lnTo>
                        <a:pt x="1068" y="2400"/>
                      </a:lnTo>
                      <a:lnTo>
                        <a:pt x="1103" y="2413"/>
                      </a:lnTo>
                      <a:lnTo>
                        <a:pt x="1138" y="2426"/>
                      </a:lnTo>
                      <a:lnTo>
                        <a:pt x="1210" y="2453"/>
                      </a:lnTo>
                      <a:lnTo>
                        <a:pt x="1283" y="2483"/>
                      </a:lnTo>
                      <a:lnTo>
                        <a:pt x="1323" y="2496"/>
                      </a:lnTo>
                      <a:lnTo>
                        <a:pt x="1366" y="2507"/>
                      </a:lnTo>
                      <a:lnTo>
                        <a:pt x="1411" y="2517"/>
                      </a:lnTo>
                      <a:lnTo>
                        <a:pt x="1459" y="2523"/>
                      </a:lnTo>
                      <a:lnTo>
                        <a:pt x="1513" y="2528"/>
                      </a:lnTo>
                      <a:lnTo>
                        <a:pt x="1572" y="2531"/>
                      </a:lnTo>
                      <a:lnTo>
                        <a:pt x="1601" y="2528"/>
                      </a:lnTo>
                      <a:lnTo>
                        <a:pt x="1633" y="2523"/>
                      </a:lnTo>
                      <a:lnTo>
                        <a:pt x="1668" y="2515"/>
                      </a:lnTo>
                      <a:lnTo>
                        <a:pt x="1703" y="2501"/>
                      </a:lnTo>
                      <a:lnTo>
                        <a:pt x="1738" y="2485"/>
                      </a:lnTo>
                      <a:lnTo>
                        <a:pt x="1775" y="2467"/>
                      </a:lnTo>
                      <a:lnTo>
                        <a:pt x="1813" y="2445"/>
                      </a:lnTo>
                      <a:lnTo>
                        <a:pt x="1850" y="2421"/>
                      </a:lnTo>
                      <a:lnTo>
                        <a:pt x="1888" y="2392"/>
                      </a:lnTo>
                      <a:lnTo>
                        <a:pt x="1925" y="2362"/>
                      </a:lnTo>
                      <a:lnTo>
                        <a:pt x="1965" y="2330"/>
                      </a:lnTo>
                      <a:lnTo>
                        <a:pt x="2003" y="2295"/>
                      </a:lnTo>
                      <a:lnTo>
                        <a:pt x="2040" y="2258"/>
                      </a:lnTo>
                      <a:lnTo>
                        <a:pt x="2078" y="2218"/>
                      </a:lnTo>
                      <a:lnTo>
                        <a:pt x="2115" y="2177"/>
                      </a:lnTo>
                      <a:lnTo>
                        <a:pt x="2150" y="2135"/>
                      </a:lnTo>
                      <a:lnTo>
                        <a:pt x="2185" y="2092"/>
                      </a:lnTo>
                      <a:lnTo>
                        <a:pt x="2220" y="2043"/>
                      </a:lnTo>
                      <a:lnTo>
                        <a:pt x="2252" y="1998"/>
                      </a:lnTo>
                      <a:lnTo>
                        <a:pt x="2284" y="1947"/>
                      </a:lnTo>
                      <a:lnTo>
                        <a:pt x="2314" y="1899"/>
                      </a:lnTo>
                      <a:lnTo>
                        <a:pt x="2340" y="1848"/>
                      </a:lnTo>
                      <a:lnTo>
                        <a:pt x="2367" y="1797"/>
                      </a:lnTo>
                      <a:lnTo>
                        <a:pt x="2391" y="1744"/>
                      </a:lnTo>
                      <a:lnTo>
                        <a:pt x="2413" y="1690"/>
                      </a:lnTo>
                      <a:lnTo>
                        <a:pt x="2431" y="1639"/>
                      </a:lnTo>
                      <a:lnTo>
                        <a:pt x="2447" y="1586"/>
                      </a:lnTo>
                      <a:lnTo>
                        <a:pt x="2461" y="1529"/>
                      </a:lnTo>
                      <a:lnTo>
                        <a:pt x="2472" y="1476"/>
                      </a:lnTo>
                      <a:lnTo>
                        <a:pt x="2482" y="1422"/>
                      </a:lnTo>
                      <a:lnTo>
                        <a:pt x="2485" y="1369"/>
                      </a:lnTo>
                      <a:lnTo>
                        <a:pt x="2488" y="1318"/>
                      </a:lnTo>
                      <a:lnTo>
                        <a:pt x="2485" y="1264"/>
                      </a:lnTo>
                      <a:lnTo>
                        <a:pt x="2480" y="1208"/>
                      </a:lnTo>
                      <a:lnTo>
                        <a:pt x="2472" y="1154"/>
                      </a:lnTo>
                      <a:lnTo>
                        <a:pt x="2458" y="1098"/>
                      </a:lnTo>
                      <a:lnTo>
                        <a:pt x="2442" y="1042"/>
                      </a:lnTo>
                      <a:lnTo>
                        <a:pt x="2423" y="986"/>
                      </a:lnTo>
                      <a:lnTo>
                        <a:pt x="2402" y="929"/>
                      </a:lnTo>
                      <a:lnTo>
                        <a:pt x="2378" y="873"/>
                      </a:lnTo>
                      <a:lnTo>
                        <a:pt x="2351" y="817"/>
                      </a:lnTo>
                      <a:lnTo>
                        <a:pt x="2322" y="761"/>
                      </a:lnTo>
                      <a:lnTo>
                        <a:pt x="2289" y="707"/>
                      </a:lnTo>
                      <a:lnTo>
                        <a:pt x="2255" y="651"/>
                      </a:lnTo>
                      <a:lnTo>
                        <a:pt x="2220" y="600"/>
                      </a:lnTo>
                      <a:lnTo>
                        <a:pt x="2182" y="546"/>
                      </a:lnTo>
                      <a:lnTo>
                        <a:pt x="2145" y="495"/>
                      </a:lnTo>
                      <a:lnTo>
                        <a:pt x="2105" y="447"/>
                      </a:lnTo>
                      <a:lnTo>
                        <a:pt x="2065" y="399"/>
                      </a:lnTo>
                      <a:lnTo>
                        <a:pt x="2024" y="354"/>
                      </a:lnTo>
                      <a:lnTo>
                        <a:pt x="1982" y="311"/>
                      </a:lnTo>
                      <a:lnTo>
                        <a:pt x="1939" y="268"/>
                      </a:lnTo>
                      <a:lnTo>
                        <a:pt x="1893" y="228"/>
                      </a:lnTo>
                      <a:lnTo>
                        <a:pt x="1850" y="193"/>
                      </a:lnTo>
                      <a:lnTo>
                        <a:pt x="1807" y="158"/>
                      </a:lnTo>
                      <a:lnTo>
                        <a:pt x="1765" y="126"/>
                      </a:lnTo>
                      <a:lnTo>
                        <a:pt x="1722" y="99"/>
                      </a:lnTo>
                      <a:lnTo>
                        <a:pt x="1679" y="72"/>
                      </a:lnTo>
                      <a:lnTo>
                        <a:pt x="1636" y="51"/>
                      </a:lnTo>
                      <a:lnTo>
                        <a:pt x="1596" y="32"/>
                      </a:lnTo>
                      <a:lnTo>
                        <a:pt x="1556" y="19"/>
                      </a:lnTo>
                      <a:lnTo>
                        <a:pt x="1516" y="8"/>
                      </a:lnTo>
                      <a:lnTo>
                        <a:pt x="1478" y="3"/>
                      </a:lnTo>
                      <a:lnTo>
                        <a:pt x="1443" y="0"/>
                      </a:lnTo>
                      <a:close/>
                    </a:path>
                  </a:pathLst>
                </a:custGeom>
                <a:grpFill/>
                <a:ln w="6">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743" name="Freeform 108">
                  <a:extLst>
                    <a:ext uri="{FF2B5EF4-FFF2-40B4-BE49-F238E27FC236}">
                      <a16:creationId xmlns:a16="http://schemas.microsoft.com/office/drawing/2014/main" id="{908C3937-3EBB-34E9-FC47-F0BA19DAE8C6}"/>
                    </a:ext>
                  </a:extLst>
                </p:cNvPr>
                <p:cNvSpPr>
                  <a:spLocks/>
                </p:cNvSpPr>
                <p:nvPr/>
              </p:nvSpPr>
              <p:spPr bwMode="auto">
                <a:xfrm>
                  <a:off x="2198657" y="4188957"/>
                  <a:ext cx="1868098" cy="1932496"/>
                </a:xfrm>
                <a:custGeom>
                  <a:avLst/>
                  <a:gdLst>
                    <a:gd name="T0" fmla="*/ 3 w 659"/>
                    <a:gd name="T1" fmla="*/ 332 h 739"/>
                    <a:gd name="T2" fmla="*/ 14 w 659"/>
                    <a:gd name="T3" fmla="*/ 259 h 739"/>
                    <a:gd name="T4" fmla="*/ 40 w 659"/>
                    <a:gd name="T5" fmla="*/ 192 h 739"/>
                    <a:gd name="T6" fmla="*/ 75 w 659"/>
                    <a:gd name="T7" fmla="*/ 133 h 739"/>
                    <a:gd name="T8" fmla="*/ 121 w 659"/>
                    <a:gd name="T9" fmla="*/ 83 h 739"/>
                    <a:gd name="T10" fmla="*/ 172 w 659"/>
                    <a:gd name="T11" fmla="*/ 42 h 739"/>
                    <a:gd name="T12" fmla="*/ 231 w 659"/>
                    <a:gd name="T13" fmla="*/ 16 h 739"/>
                    <a:gd name="T14" fmla="*/ 298 w 659"/>
                    <a:gd name="T15" fmla="*/ 0 h 739"/>
                    <a:gd name="T16" fmla="*/ 364 w 659"/>
                    <a:gd name="T17" fmla="*/ 0 h 739"/>
                    <a:gd name="T18" fmla="*/ 429 w 659"/>
                    <a:gd name="T19" fmla="*/ 16 h 739"/>
                    <a:gd name="T20" fmla="*/ 488 w 659"/>
                    <a:gd name="T21" fmla="*/ 42 h 739"/>
                    <a:gd name="T22" fmla="*/ 539 w 659"/>
                    <a:gd name="T23" fmla="*/ 83 h 739"/>
                    <a:gd name="T24" fmla="*/ 584 w 659"/>
                    <a:gd name="T25" fmla="*/ 133 h 739"/>
                    <a:gd name="T26" fmla="*/ 619 w 659"/>
                    <a:gd name="T27" fmla="*/ 192 h 739"/>
                    <a:gd name="T28" fmla="*/ 646 w 659"/>
                    <a:gd name="T29" fmla="*/ 259 h 739"/>
                    <a:gd name="T30" fmla="*/ 659 w 659"/>
                    <a:gd name="T31" fmla="*/ 332 h 739"/>
                    <a:gd name="T32" fmla="*/ 659 w 659"/>
                    <a:gd name="T33" fmla="*/ 407 h 739"/>
                    <a:gd name="T34" fmla="*/ 646 w 659"/>
                    <a:gd name="T35" fmla="*/ 479 h 739"/>
                    <a:gd name="T36" fmla="*/ 619 w 659"/>
                    <a:gd name="T37" fmla="*/ 546 h 739"/>
                    <a:gd name="T38" fmla="*/ 584 w 659"/>
                    <a:gd name="T39" fmla="*/ 605 h 739"/>
                    <a:gd name="T40" fmla="*/ 539 w 659"/>
                    <a:gd name="T41" fmla="*/ 656 h 739"/>
                    <a:gd name="T42" fmla="*/ 488 w 659"/>
                    <a:gd name="T43" fmla="*/ 696 h 739"/>
                    <a:gd name="T44" fmla="*/ 429 w 659"/>
                    <a:gd name="T45" fmla="*/ 723 h 739"/>
                    <a:gd name="T46" fmla="*/ 364 w 659"/>
                    <a:gd name="T47" fmla="*/ 736 h 739"/>
                    <a:gd name="T48" fmla="*/ 298 w 659"/>
                    <a:gd name="T49" fmla="*/ 736 h 739"/>
                    <a:gd name="T50" fmla="*/ 231 w 659"/>
                    <a:gd name="T51" fmla="*/ 723 h 739"/>
                    <a:gd name="T52" fmla="*/ 172 w 659"/>
                    <a:gd name="T53" fmla="*/ 696 h 739"/>
                    <a:gd name="T54" fmla="*/ 121 w 659"/>
                    <a:gd name="T55" fmla="*/ 656 h 739"/>
                    <a:gd name="T56" fmla="*/ 75 w 659"/>
                    <a:gd name="T57" fmla="*/ 605 h 739"/>
                    <a:gd name="T58" fmla="*/ 40 w 659"/>
                    <a:gd name="T59" fmla="*/ 546 h 739"/>
                    <a:gd name="T60" fmla="*/ 14 w 659"/>
                    <a:gd name="T61" fmla="*/ 479 h 739"/>
                    <a:gd name="T62" fmla="*/ 3 w 659"/>
                    <a:gd name="T63" fmla="*/ 40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9" h="739">
                      <a:moveTo>
                        <a:pt x="0" y="369"/>
                      </a:moveTo>
                      <a:lnTo>
                        <a:pt x="3" y="332"/>
                      </a:lnTo>
                      <a:lnTo>
                        <a:pt x="6" y="294"/>
                      </a:lnTo>
                      <a:lnTo>
                        <a:pt x="14" y="259"/>
                      </a:lnTo>
                      <a:lnTo>
                        <a:pt x="27" y="224"/>
                      </a:lnTo>
                      <a:lnTo>
                        <a:pt x="40" y="192"/>
                      </a:lnTo>
                      <a:lnTo>
                        <a:pt x="57" y="163"/>
                      </a:lnTo>
                      <a:lnTo>
                        <a:pt x="75" y="133"/>
                      </a:lnTo>
                      <a:lnTo>
                        <a:pt x="97" y="107"/>
                      </a:lnTo>
                      <a:lnTo>
                        <a:pt x="121" y="83"/>
                      </a:lnTo>
                      <a:lnTo>
                        <a:pt x="145" y="61"/>
                      </a:lnTo>
                      <a:lnTo>
                        <a:pt x="172" y="42"/>
                      </a:lnTo>
                      <a:lnTo>
                        <a:pt x="201" y="29"/>
                      </a:lnTo>
                      <a:lnTo>
                        <a:pt x="231" y="16"/>
                      </a:lnTo>
                      <a:lnTo>
                        <a:pt x="263" y="8"/>
                      </a:lnTo>
                      <a:lnTo>
                        <a:pt x="298" y="0"/>
                      </a:lnTo>
                      <a:lnTo>
                        <a:pt x="330" y="0"/>
                      </a:lnTo>
                      <a:lnTo>
                        <a:pt x="364" y="0"/>
                      </a:lnTo>
                      <a:lnTo>
                        <a:pt x="397" y="8"/>
                      </a:lnTo>
                      <a:lnTo>
                        <a:pt x="429" y="16"/>
                      </a:lnTo>
                      <a:lnTo>
                        <a:pt x="458" y="29"/>
                      </a:lnTo>
                      <a:lnTo>
                        <a:pt x="488" y="42"/>
                      </a:lnTo>
                      <a:lnTo>
                        <a:pt x="514" y="61"/>
                      </a:lnTo>
                      <a:lnTo>
                        <a:pt x="539" y="83"/>
                      </a:lnTo>
                      <a:lnTo>
                        <a:pt x="563" y="107"/>
                      </a:lnTo>
                      <a:lnTo>
                        <a:pt x="584" y="133"/>
                      </a:lnTo>
                      <a:lnTo>
                        <a:pt x="603" y="163"/>
                      </a:lnTo>
                      <a:lnTo>
                        <a:pt x="619" y="192"/>
                      </a:lnTo>
                      <a:lnTo>
                        <a:pt x="635" y="224"/>
                      </a:lnTo>
                      <a:lnTo>
                        <a:pt x="646" y="259"/>
                      </a:lnTo>
                      <a:lnTo>
                        <a:pt x="654" y="294"/>
                      </a:lnTo>
                      <a:lnTo>
                        <a:pt x="659" y="332"/>
                      </a:lnTo>
                      <a:lnTo>
                        <a:pt x="659" y="369"/>
                      </a:lnTo>
                      <a:lnTo>
                        <a:pt x="659" y="407"/>
                      </a:lnTo>
                      <a:lnTo>
                        <a:pt x="654" y="444"/>
                      </a:lnTo>
                      <a:lnTo>
                        <a:pt x="646" y="479"/>
                      </a:lnTo>
                      <a:lnTo>
                        <a:pt x="635" y="514"/>
                      </a:lnTo>
                      <a:lnTo>
                        <a:pt x="619" y="546"/>
                      </a:lnTo>
                      <a:lnTo>
                        <a:pt x="603" y="575"/>
                      </a:lnTo>
                      <a:lnTo>
                        <a:pt x="584" y="605"/>
                      </a:lnTo>
                      <a:lnTo>
                        <a:pt x="563" y="632"/>
                      </a:lnTo>
                      <a:lnTo>
                        <a:pt x="539" y="656"/>
                      </a:lnTo>
                      <a:lnTo>
                        <a:pt x="514" y="677"/>
                      </a:lnTo>
                      <a:lnTo>
                        <a:pt x="488" y="696"/>
                      </a:lnTo>
                      <a:lnTo>
                        <a:pt x="458" y="709"/>
                      </a:lnTo>
                      <a:lnTo>
                        <a:pt x="429" y="723"/>
                      </a:lnTo>
                      <a:lnTo>
                        <a:pt x="397" y="731"/>
                      </a:lnTo>
                      <a:lnTo>
                        <a:pt x="364" y="736"/>
                      </a:lnTo>
                      <a:lnTo>
                        <a:pt x="330" y="739"/>
                      </a:lnTo>
                      <a:lnTo>
                        <a:pt x="298" y="736"/>
                      </a:lnTo>
                      <a:lnTo>
                        <a:pt x="263" y="731"/>
                      </a:lnTo>
                      <a:lnTo>
                        <a:pt x="231" y="723"/>
                      </a:lnTo>
                      <a:lnTo>
                        <a:pt x="201" y="709"/>
                      </a:lnTo>
                      <a:lnTo>
                        <a:pt x="172" y="696"/>
                      </a:lnTo>
                      <a:lnTo>
                        <a:pt x="145" y="677"/>
                      </a:lnTo>
                      <a:lnTo>
                        <a:pt x="121" y="656"/>
                      </a:lnTo>
                      <a:lnTo>
                        <a:pt x="97" y="632"/>
                      </a:lnTo>
                      <a:lnTo>
                        <a:pt x="75" y="605"/>
                      </a:lnTo>
                      <a:lnTo>
                        <a:pt x="57" y="575"/>
                      </a:lnTo>
                      <a:lnTo>
                        <a:pt x="40" y="546"/>
                      </a:lnTo>
                      <a:lnTo>
                        <a:pt x="27" y="514"/>
                      </a:lnTo>
                      <a:lnTo>
                        <a:pt x="14" y="479"/>
                      </a:lnTo>
                      <a:lnTo>
                        <a:pt x="6" y="444"/>
                      </a:lnTo>
                      <a:lnTo>
                        <a:pt x="3" y="407"/>
                      </a:lnTo>
                      <a:lnTo>
                        <a:pt x="0" y="369"/>
                      </a:lnTo>
                      <a:close/>
                    </a:path>
                  </a:pathLst>
                </a:custGeom>
                <a:grpFill/>
                <a:ln w="6">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724" name="Group 85">
                <a:extLst>
                  <a:ext uri="{FF2B5EF4-FFF2-40B4-BE49-F238E27FC236}">
                    <a16:creationId xmlns:a16="http://schemas.microsoft.com/office/drawing/2014/main" id="{FECDD9E5-A14F-678A-1566-90D3EC15603F}"/>
                  </a:ext>
                </a:extLst>
              </p:cNvPr>
              <p:cNvGrpSpPr>
                <a:grpSpLocks noChangeAspect="1"/>
              </p:cNvGrpSpPr>
              <p:nvPr/>
            </p:nvGrpSpPr>
            <p:grpSpPr bwMode="auto">
              <a:xfrm rot="3411716">
                <a:off x="8421842" y="1800353"/>
                <a:ext cx="177041" cy="179926"/>
                <a:chOff x="-769361" y="4585023"/>
                <a:chExt cx="3953609" cy="4017989"/>
              </a:xfrm>
            </p:grpSpPr>
            <p:sp>
              <p:nvSpPr>
                <p:cNvPr id="740" name="Freeform 106">
                  <a:extLst>
                    <a:ext uri="{FF2B5EF4-FFF2-40B4-BE49-F238E27FC236}">
                      <a16:creationId xmlns:a16="http://schemas.microsoft.com/office/drawing/2014/main" id="{CBE8AA31-A64F-2C54-1ED0-C94CAF8C540C}"/>
                    </a:ext>
                  </a:extLst>
                </p:cNvPr>
                <p:cNvSpPr>
                  <a:spLocks/>
                </p:cNvSpPr>
                <p:nvPr/>
              </p:nvSpPr>
              <p:spPr bwMode="auto">
                <a:xfrm rot="11575952">
                  <a:off x="-769361" y="4585023"/>
                  <a:ext cx="3953609" cy="4017989"/>
                </a:xfrm>
                <a:custGeom>
                  <a:avLst/>
                  <a:gdLst>
                    <a:gd name="T0" fmla="*/ 1312 w 2488"/>
                    <a:gd name="T1" fmla="*/ 5 h 2531"/>
                    <a:gd name="T2" fmla="*/ 1146 w 2488"/>
                    <a:gd name="T3" fmla="*/ 38 h 2531"/>
                    <a:gd name="T4" fmla="*/ 916 w 2488"/>
                    <a:gd name="T5" fmla="*/ 113 h 2531"/>
                    <a:gd name="T6" fmla="*/ 785 w 2488"/>
                    <a:gd name="T7" fmla="*/ 147 h 2531"/>
                    <a:gd name="T8" fmla="*/ 637 w 2488"/>
                    <a:gd name="T9" fmla="*/ 163 h 2531"/>
                    <a:gd name="T10" fmla="*/ 560 w 2488"/>
                    <a:gd name="T11" fmla="*/ 171 h 2531"/>
                    <a:gd name="T12" fmla="*/ 426 w 2488"/>
                    <a:gd name="T13" fmla="*/ 220 h 2531"/>
                    <a:gd name="T14" fmla="*/ 276 w 2488"/>
                    <a:gd name="T15" fmla="*/ 319 h 2531"/>
                    <a:gd name="T16" fmla="*/ 150 w 2488"/>
                    <a:gd name="T17" fmla="*/ 442 h 2531"/>
                    <a:gd name="T18" fmla="*/ 62 w 2488"/>
                    <a:gd name="T19" fmla="*/ 570 h 2531"/>
                    <a:gd name="T20" fmla="*/ 30 w 2488"/>
                    <a:gd name="T21" fmla="*/ 670 h 2531"/>
                    <a:gd name="T22" fmla="*/ 32 w 2488"/>
                    <a:gd name="T23" fmla="*/ 747 h 2531"/>
                    <a:gd name="T24" fmla="*/ 62 w 2488"/>
                    <a:gd name="T25" fmla="*/ 841 h 2531"/>
                    <a:gd name="T26" fmla="*/ 115 w 2488"/>
                    <a:gd name="T27" fmla="*/ 964 h 2531"/>
                    <a:gd name="T28" fmla="*/ 131 w 2488"/>
                    <a:gd name="T29" fmla="*/ 1045 h 2531"/>
                    <a:gd name="T30" fmla="*/ 126 w 2488"/>
                    <a:gd name="T31" fmla="*/ 1248 h 2531"/>
                    <a:gd name="T32" fmla="*/ 91 w 2488"/>
                    <a:gd name="T33" fmla="*/ 1398 h 2531"/>
                    <a:gd name="T34" fmla="*/ 19 w 2488"/>
                    <a:gd name="T35" fmla="*/ 1543 h 2531"/>
                    <a:gd name="T36" fmla="*/ 0 w 2488"/>
                    <a:gd name="T37" fmla="*/ 1658 h 2531"/>
                    <a:gd name="T38" fmla="*/ 16 w 2488"/>
                    <a:gd name="T39" fmla="*/ 1789 h 2531"/>
                    <a:gd name="T40" fmla="*/ 67 w 2488"/>
                    <a:gd name="T41" fmla="*/ 1928 h 2531"/>
                    <a:gd name="T42" fmla="*/ 139 w 2488"/>
                    <a:gd name="T43" fmla="*/ 2068 h 2531"/>
                    <a:gd name="T44" fmla="*/ 233 w 2488"/>
                    <a:gd name="T45" fmla="*/ 2199 h 2531"/>
                    <a:gd name="T46" fmla="*/ 340 w 2488"/>
                    <a:gd name="T47" fmla="*/ 2295 h 2531"/>
                    <a:gd name="T48" fmla="*/ 461 w 2488"/>
                    <a:gd name="T49" fmla="*/ 2349 h 2531"/>
                    <a:gd name="T50" fmla="*/ 586 w 2488"/>
                    <a:gd name="T51" fmla="*/ 2373 h 2531"/>
                    <a:gd name="T52" fmla="*/ 905 w 2488"/>
                    <a:gd name="T53" fmla="*/ 2378 h 2531"/>
                    <a:gd name="T54" fmla="*/ 1031 w 2488"/>
                    <a:gd name="T55" fmla="*/ 2392 h 2531"/>
                    <a:gd name="T56" fmla="*/ 1138 w 2488"/>
                    <a:gd name="T57" fmla="*/ 2426 h 2531"/>
                    <a:gd name="T58" fmla="*/ 1323 w 2488"/>
                    <a:gd name="T59" fmla="*/ 2496 h 2531"/>
                    <a:gd name="T60" fmla="*/ 1459 w 2488"/>
                    <a:gd name="T61" fmla="*/ 2523 h 2531"/>
                    <a:gd name="T62" fmla="*/ 1601 w 2488"/>
                    <a:gd name="T63" fmla="*/ 2528 h 2531"/>
                    <a:gd name="T64" fmla="*/ 1703 w 2488"/>
                    <a:gd name="T65" fmla="*/ 2501 h 2531"/>
                    <a:gd name="T66" fmla="*/ 1813 w 2488"/>
                    <a:gd name="T67" fmla="*/ 2445 h 2531"/>
                    <a:gd name="T68" fmla="*/ 1925 w 2488"/>
                    <a:gd name="T69" fmla="*/ 2362 h 2531"/>
                    <a:gd name="T70" fmla="*/ 2040 w 2488"/>
                    <a:gd name="T71" fmla="*/ 2258 h 2531"/>
                    <a:gd name="T72" fmla="*/ 2150 w 2488"/>
                    <a:gd name="T73" fmla="*/ 2135 h 2531"/>
                    <a:gd name="T74" fmla="*/ 2252 w 2488"/>
                    <a:gd name="T75" fmla="*/ 1998 h 2531"/>
                    <a:gd name="T76" fmla="*/ 2340 w 2488"/>
                    <a:gd name="T77" fmla="*/ 1848 h 2531"/>
                    <a:gd name="T78" fmla="*/ 2413 w 2488"/>
                    <a:gd name="T79" fmla="*/ 1690 h 2531"/>
                    <a:gd name="T80" fmla="*/ 2461 w 2488"/>
                    <a:gd name="T81" fmla="*/ 1529 h 2531"/>
                    <a:gd name="T82" fmla="*/ 2485 w 2488"/>
                    <a:gd name="T83" fmla="*/ 1369 h 2531"/>
                    <a:gd name="T84" fmla="*/ 2480 w 2488"/>
                    <a:gd name="T85" fmla="*/ 1208 h 2531"/>
                    <a:gd name="T86" fmla="*/ 2442 w 2488"/>
                    <a:gd name="T87" fmla="*/ 1042 h 2531"/>
                    <a:gd name="T88" fmla="*/ 2378 w 2488"/>
                    <a:gd name="T89" fmla="*/ 873 h 2531"/>
                    <a:gd name="T90" fmla="*/ 2289 w 2488"/>
                    <a:gd name="T91" fmla="*/ 707 h 2531"/>
                    <a:gd name="T92" fmla="*/ 2182 w 2488"/>
                    <a:gd name="T93" fmla="*/ 546 h 2531"/>
                    <a:gd name="T94" fmla="*/ 2065 w 2488"/>
                    <a:gd name="T95" fmla="*/ 399 h 2531"/>
                    <a:gd name="T96" fmla="*/ 1939 w 2488"/>
                    <a:gd name="T97" fmla="*/ 268 h 2531"/>
                    <a:gd name="T98" fmla="*/ 1807 w 2488"/>
                    <a:gd name="T99" fmla="*/ 158 h 2531"/>
                    <a:gd name="T100" fmla="*/ 1679 w 2488"/>
                    <a:gd name="T101" fmla="*/ 72 h 2531"/>
                    <a:gd name="T102" fmla="*/ 1556 w 2488"/>
                    <a:gd name="T103" fmla="*/ 19 h 2531"/>
                    <a:gd name="T104" fmla="*/ 1443 w 2488"/>
                    <a:gd name="T105" fmla="*/ 0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88" h="2531">
                      <a:moveTo>
                        <a:pt x="1443" y="0"/>
                      </a:moveTo>
                      <a:lnTo>
                        <a:pt x="1376" y="3"/>
                      </a:lnTo>
                      <a:lnTo>
                        <a:pt x="1312" y="5"/>
                      </a:lnTo>
                      <a:lnTo>
                        <a:pt x="1253" y="16"/>
                      </a:lnTo>
                      <a:lnTo>
                        <a:pt x="1197" y="24"/>
                      </a:lnTo>
                      <a:lnTo>
                        <a:pt x="1146" y="38"/>
                      </a:lnTo>
                      <a:lnTo>
                        <a:pt x="1098" y="51"/>
                      </a:lnTo>
                      <a:lnTo>
                        <a:pt x="1004" y="80"/>
                      </a:lnTo>
                      <a:lnTo>
                        <a:pt x="916" y="113"/>
                      </a:lnTo>
                      <a:lnTo>
                        <a:pt x="873" y="126"/>
                      </a:lnTo>
                      <a:lnTo>
                        <a:pt x="827" y="139"/>
                      </a:lnTo>
                      <a:lnTo>
                        <a:pt x="785" y="147"/>
                      </a:lnTo>
                      <a:lnTo>
                        <a:pt x="736" y="155"/>
                      </a:lnTo>
                      <a:lnTo>
                        <a:pt x="688" y="161"/>
                      </a:lnTo>
                      <a:lnTo>
                        <a:pt x="637" y="163"/>
                      </a:lnTo>
                      <a:lnTo>
                        <a:pt x="613" y="163"/>
                      </a:lnTo>
                      <a:lnTo>
                        <a:pt x="586" y="169"/>
                      </a:lnTo>
                      <a:lnTo>
                        <a:pt x="560" y="171"/>
                      </a:lnTo>
                      <a:lnTo>
                        <a:pt x="533" y="179"/>
                      </a:lnTo>
                      <a:lnTo>
                        <a:pt x="479" y="196"/>
                      </a:lnTo>
                      <a:lnTo>
                        <a:pt x="426" y="220"/>
                      </a:lnTo>
                      <a:lnTo>
                        <a:pt x="375" y="249"/>
                      </a:lnTo>
                      <a:lnTo>
                        <a:pt x="324" y="281"/>
                      </a:lnTo>
                      <a:lnTo>
                        <a:pt x="276" y="319"/>
                      </a:lnTo>
                      <a:lnTo>
                        <a:pt x="230" y="359"/>
                      </a:lnTo>
                      <a:lnTo>
                        <a:pt x="187" y="399"/>
                      </a:lnTo>
                      <a:lnTo>
                        <a:pt x="150" y="442"/>
                      </a:lnTo>
                      <a:lnTo>
                        <a:pt x="115" y="485"/>
                      </a:lnTo>
                      <a:lnTo>
                        <a:pt x="86" y="528"/>
                      </a:lnTo>
                      <a:lnTo>
                        <a:pt x="62" y="570"/>
                      </a:lnTo>
                      <a:lnTo>
                        <a:pt x="43" y="613"/>
                      </a:lnTo>
                      <a:lnTo>
                        <a:pt x="32" y="651"/>
                      </a:lnTo>
                      <a:lnTo>
                        <a:pt x="30" y="670"/>
                      </a:lnTo>
                      <a:lnTo>
                        <a:pt x="30" y="686"/>
                      </a:lnTo>
                      <a:lnTo>
                        <a:pt x="30" y="718"/>
                      </a:lnTo>
                      <a:lnTo>
                        <a:pt x="32" y="747"/>
                      </a:lnTo>
                      <a:lnTo>
                        <a:pt x="38" y="774"/>
                      </a:lnTo>
                      <a:lnTo>
                        <a:pt x="46" y="798"/>
                      </a:lnTo>
                      <a:lnTo>
                        <a:pt x="62" y="841"/>
                      </a:lnTo>
                      <a:lnTo>
                        <a:pt x="80" y="881"/>
                      </a:lnTo>
                      <a:lnTo>
                        <a:pt x="99" y="921"/>
                      </a:lnTo>
                      <a:lnTo>
                        <a:pt x="115" y="964"/>
                      </a:lnTo>
                      <a:lnTo>
                        <a:pt x="123" y="988"/>
                      </a:lnTo>
                      <a:lnTo>
                        <a:pt x="126" y="1015"/>
                      </a:lnTo>
                      <a:lnTo>
                        <a:pt x="131" y="1045"/>
                      </a:lnTo>
                      <a:lnTo>
                        <a:pt x="131" y="1077"/>
                      </a:lnTo>
                      <a:lnTo>
                        <a:pt x="129" y="1197"/>
                      </a:lnTo>
                      <a:lnTo>
                        <a:pt x="126" y="1248"/>
                      </a:lnTo>
                      <a:lnTo>
                        <a:pt x="121" y="1299"/>
                      </a:lnTo>
                      <a:lnTo>
                        <a:pt x="107" y="1350"/>
                      </a:lnTo>
                      <a:lnTo>
                        <a:pt x="91" y="1398"/>
                      </a:lnTo>
                      <a:lnTo>
                        <a:pt x="67" y="1452"/>
                      </a:lnTo>
                      <a:lnTo>
                        <a:pt x="35" y="1511"/>
                      </a:lnTo>
                      <a:lnTo>
                        <a:pt x="19" y="1543"/>
                      </a:lnTo>
                      <a:lnTo>
                        <a:pt x="8" y="1580"/>
                      </a:lnTo>
                      <a:lnTo>
                        <a:pt x="0" y="1618"/>
                      </a:lnTo>
                      <a:lnTo>
                        <a:pt x="0" y="1658"/>
                      </a:lnTo>
                      <a:lnTo>
                        <a:pt x="0" y="1701"/>
                      </a:lnTo>
                      <a:lnTo>
                        <a:pt x="8" y="1744"/>
                      </a:lnTo>
                      <a:lnTo>
                        <a:pt x="16" y="1789"/>
                      </a:lnTo>
                      <a:lnTo>
                        <a:pt x="30" y="1835"/>
                      </a:lnTo>
                      <a:lnTo>
                        <a:pt x="46" y="1883"/>
                      </a:lnTo>
                      <a:lnTo>
                        <a:pt x="67" y="1928"/>
                      </a:lnTo>
                      <a:lnTo>
                        <a:pt x="88" y="1977"/>
                      </a:lnTo>
                      <a:lnTo>
                        <a:pt x="113" y="2022"/>
                      </a:lnTo>
                      <a:lnTo>
                        <a:pt x="139" y="2068"/>
                      </a:lnTo>
                      <a:lnTo>
                        <a:pt x="169" y="2113"/>
                      </a:lnTo>
                      <a:lnTo>
                        <a:pt x="201" y="2156"/>
                      </a:lnTo>
                      <a:lnTo>
                        <a:pt x="233" y="2199"/>
                      </a:lnTo>
                      <a:lnTo>
                        <a:pt x="268" y="2236"/>
                      </a:lnTo>
                      <a:lnTo>
                        <a:pt x="305" y="2268"/>
                      </a:lnTo>
                      <a:lnTo>
                        <a:pt x="340" y="2295"/>
                      </a:lnTo>
                      <a:lnTo>
                        <a:pt x="380" y="2317"/>
                      </a:lnTo>
                      <a:lnTo>
                        <a:pt x="420" y="2335"/>
                      </a:lnTo>
                      <a:lnTo>
                        <a:pt x="461" y="2349"/>
                      </a:lnTo>
                      <a:lnTo>
                        <a:pt x="501" y="2359"/>
                      </a:lnTo>
                      <a:lnTo>
                        <a:pt x="544" y="2368"/>
                      </a:lnTo>
                      <a:lnTo>
                        <a:pt x="586" y="2373"/>
                      </a:lnTo>
                      <a:lnTo>
                        <a:pt x="632" y="2378"/>
                      </a:lnTo>
                      <a:lnTo>
                        <a:pt x="720" y="2378"/>
                      </a:lnTo>
                      <a:lnTo>
                        <a:pt x="905" y="2378"/>
                      </a:lnTo>
                      <a:lnTo>
                        <a:pt x="951" y="2378"/>
                      </a:lnTo>
                      <a:lnTo>
                        <a:pt x="991" y="2384"/>
                      </a:lnTo>
                      <a:lnTo>
                        <a:pt x="1031" y="2392"/>
                      </a:lnTo>
                      <a:lnTo>
                        <a:pt x="1068" y="2400"/>
                      </a:lnTo>
                      <a:lnTo>
                        <a:pt x="1103" y="2413"/>
                      </a:lnTo>
                      <a:lnTo>
                        <a:pt x="1138" y="2426"/>
                      </a:lnTo>
                      <a:lnTo>
                        <a:pt x="1210" y="2453"/>
                      </a:lnTo>
                      <a:lnTo>
                        <a:pt x="1283" y="2483"/>
                      </a:lnTo>
                      <a:lnTo>
                        <a:pt x="1323" y="2496"/>
                      </a:lnTo>
                      <a:lnTo>
                        <a:pt x="1366" y="2507"/>
                      </a:lnTo>
                      <a:lnTo>
                        <a:pt x="1411" y="2517"/>
                      </a:lnTo>
                      <a:lnTo>
                        <a:pt x="1459" y="2523"/>
                      </a:lnTo>
                      <a:lnTo>
                        <a:pt x="1513" y="2528"/>
                      </a:lnTo>
                      <a:lnTo>
                        <a:pt x="1572" y="2531"/>
                      </a:lnTo>
                      <a:lnTo>
                        <a:pt x="1601" y="2528"/>
                      </a:lnTo>
                      <a:lnTo>
                        <a:pt x="1633" y="2523"/>
                      </a:lnTo>
                      <a:lnTo>
                        <a:pt x="1668" y="2515"/>
                      </a:lnTo>
                      <a:lnTo>
                        <a:pt x="1703" y="2501"/>
                      </a:lnTo>
                      <a:lnTo>
                        <a:pt x="1738" y="2485"/>
                      </a:lnTo>
                      <a:lnTo>
                        <a:pt x="1775" y="2467"/>
                      </a:lnTo>
                      <a:lnTo>
                        <a:pt x="1813" y="2445"/>
                      </a:lnTo>
                      <a:lnTo>
                        <a:pt x="1850" y="2421"/>
                      </a:lnTo>
                      <a:lnTo>
                        <a:pt x="1888" y="2392"/>
                      </a:lnTo>
                      <a:lnTo>
                        <a:pt x="1925" y="2362"/>
                      </a:lnTo>
                      <a:lnTo>
                        <a:pt x="1965" y="2330"/>
                      </a:lnTo>
                      <a:lnTo>
                        <a:pt x="2003" y="2295"/>
                      </a:lnTo>
                      <a:lnTo>
                        <a:pt x="2040" y="2258"/>
                      </a:lnTo>
                      <a:lnTo>
                        <a:pt x="2078" y="2218"/>
                      </a:lnTo>
                      <a:lnTo>
                        <a:pt x="2115" y="2177"/>
                      </a:lnTo>
                      <a:lnTo>
                        <a:pt x="2150" y="2135"/>
                      </a:lnTo>
                      <a:lnTo>
                        <a:pt x="2185" y="2092"/>
                      </a:lnTo>
                      <a:lnTo>
                        <a:pt x="2220" y="2043"/>
                      </a:lnTo>
                      <a:lnTo>
                        <a:pt x="2252" y="1998"/>
                      </a:lnTo>
                      <a:lnTo>
                        <a:pt x="2284" y="1947"/>
                      </a:lnTo>
                      <a:lnTo>
                        <a:pt x="2314" y="1899"/>
                      </a:lnTo>
                      <a:lnTo>
                        <a:pt x="2340" y="1848"/>
                      </a:lnTo>
                      <a:lnTo>
                        <a:pt x="2367" y="1797"/>
                      </a:lnTo>
                      <a:lnTo>
                        <a:pt x="2391" y="1744"/>
                      </a:lnTo>
                      <a:lnTo>
                        <a:pt x="2413" y="1690"/>
                      </a:lnTo>
                      <a:lnTo>
                        <a:pt x="2431" y="1639"/>
                      </a:lnTo>
                      <a:lnTo>
                        <a:pt x="2447" y="1586"/>
                      </a:lnTo>
                      <a:lnTo>
                        <a:pt x="2461" y="1529"/>
                      </a:lnTo>
                      <a:lnTo>
                        <a:pt x="2472" y="1476"/>
                      </a:lnTo>
                      <a:lnTo>
                        <a:pt x="2482" y="1422"/>
                      </a:lnTo>
                      <a:lnTo>
                        <a:pt x="2485" y="1369"/>
                      </a:lnTo>
                      <a:lnTo>
                        <a:pt x="2488" y="1318"/>
                      </a:lnTo>
                      <a:lnTo>
                        <a:pt x="2485" y="1264"/>
                      </a:lnTo>
                      <a:lnTo>
                        <a:pt x="2480" y="1208"/>
                      </a:lnTo>
                      <a:lnTo>
                        <a:pt x="2472" y="1154"/>
                      </a:lnTo>
                      <a:lnTo>
                        <a:pt x="2458" y="1098"/>
                      </a:lnTo>
                      <a:lnTo>
                        <a:pt x="2442" y="1042"/>
                      </a:lnTo>
                      <a:lnTo>
                        <a:pt x="2423" y="986"/>
                      </a:lnTo>
                      <a:lnTo>
                        <a:pt x="2402" y="929"/>
                      </a:lnTo>
                      <a:lnTo>
                        <a:pt x="2378" y="873"/>
                      </a:lnTo>
                      <a:lnTo>
                        <a:pt x="2351" y="817"/>
                      </a:lnTo>
                      <a:lnTo>
                        <a:pt x="2322" y="761"/>
                      </a:lnTo>
                      <a:lnTo>
                        <a:pt x="2289" y="707"/>
                      </a:lnTo>
                      <a:lnTo>
                        <a:pt x="2255" y="651"/>
                      </a:lnTo>
                      <a:lnTo>
                        <a:pt x="2220" y="600"/>
                      </a:lnTo>
                      <a:lnTo>
                        <a:pt x="2182" y="546"/>
                      </a:lnTo>
                      <a:lnTo>
                        <a:pt x="2145" y="495"/>
                      </a:lnTo>
                      <a:lnTo>
                        <a:pt x="2105" y="447"/>
                      </a:lnTo>
                      <a:lnTo>
                        <a:pt x="2065" y="399"/>
                      </a:lnTo>
                      <a:lnTo>
                        <a:pt x="2024" y="354"/>
                      </a:lnTo>
                      <a:lnTo>
                        <a:pt x="1982" y="311"/>
                      </a:lnTo>
                      <a:lnTo>
                        <a:pt x="1939" y="268"/>
                      </a:lnTo>
                      <a:lnTo>
                        <a:pt x="1893" y="228"/>
                      </a:lnTo>
                      <a:lnTo>
                        <a:pt x="1850" y="193"/>
                      </a:lnTo>
                      <a:lnTo>
                        <a:pt x="1807" y="158"/>
                      </a:lnTo>
                      <a:lnTo>
                        <a:pt x="1765" y="126"/>
                      </a:lnTo>
                      <a:lnTo>
                        <a:pt x="1722" y="99"/>
                      </a:lnTo>
                      <a:lnTo>
                        <a:pt x="1679" y="72"/>
                      </a:lnTo>
                      <a:lnTo>
                        <a:pt x="1636" y="51"/>
                      </a:lnTo>
                      <a:lnTo>
                        <a:pt x="1596" y="32"/>
                      </a:lnTo>
                      <a:lnTo>
                        <a:pt x="1556" y="19"/>
                      </a:lnTo>
                      <a:lnTo>
                        <a:pt x="1516" y="8"/>
                      </a:lnTo>
                      <a:lnTo>
                        <a:pt x="1478" y="3"/>
                      </a:lnTo>
                      <a:lnTo>
                        <a:pt x="1443" y="0"/>
                      </a:lnTo>
                      <a:close/>
                    </a:path>
                  </a:pathLst>
                </a:cu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2700000" scaled="1"/>
                  <a:tileRect/>
                </a:gradFill>
                <a:ln w="6">
                  <a:solidFill>
                    <a:srgbClr val="8064A2">
                      <a:lumMod val="75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741" name="Freeform 108">
                  <a:extLst>
                    <a:ext uri="{FF2B5EF4-FFF2-40B4-BE49-F238E27FC236}">
                      <a16:creationId xmlns:a16="http://schemas.microsoft.com/office/drawing/2014/main" id="{94E37278-EED9-AF25-237A-1B754BCE9F10}"/>
                    </a:ext>
                  </a:extLst>
                </p:cNvPr>
                <p:cNvSpPr>
                  <a:spLocks/>
                </p:cNvSpPr>
                <p:nvPr/>
              </p:nvSpPr>
              <p:spPr bwMode="auto">
                <a:xfrm>
                  <a:off x="233175" y="5936565"/>
                  <a:ext cx="1868103" cy="1932508"/>
                </a:xfrm>
                <a:custGeom>
                  <a:avLst/>
                  <a:gdLst>
                    <a:gd name="T0" fmla="*/ 3 w 659"/>
                    <a:gd name="T1" fmla="*/ 332 h 739"/>
                    <a:gd name="T2" fmla="*/ 14 w 659"/>
                    <a:gd name="T3" fmla="*/ 259 h 739"/>
                    <a:gd name="T4" fmla="*/ 40 w 659"/>
                    <a:gd name="T5" fmla="*/ 192 h 739"/>
                    <a:gd name="T6" fmla="*/ 75 w 659"/>
                    <a:gd name="T7" fmla="*/ 133 h 739"/>
                    <a:gd name="T8" fmla="*/ 121 w 659"/>
                    <a:gd name="T9" fmla="*/ 83 h 739"/>
                    <a:gd name="T10" fmla="*/ 172 w 659"/>
                    <a:gd name="T11" fmla="*/ 42 h 739"/>
                    <a:gd name="T12" fmla="*/ 231 w 659"/>
                    <a:gd name="T13" fmla="*/ 16 h 739"/>
                    <a:gd name="T14" fmla="*/ 298 w 659"/>
                    <a:gd name="T15" fmla="*/ 0 h 739"/>
                    <a:gd name="T16" fmla="*/ 364 w 659"/>
                    <a:gd name="T17" fmla="*/ 0 h 739"/>
                    <a:gd name="T18" fmla="*/ 429 w 659"/>
                    <a:gd name="T19" fmla="*/ 16 h 739"/>
                    <a:gd name="T20" fmla="*/ 488 w 659"/>
                    <a:gd name="T21" fmla="*/ 42 h 739"/>
                    <a:gd name="T22" fmla="*/ 539 w 659"/>
                    <a:gd name="T23" fmla="*/ 83 h 739"/>
                    <a:gd name="T24" fmla="*/ 584 w 659"/>
                    <a:gd name="T25" fmla="*/ 133 h 739"/>
                    <a:gd name="T26" fmla="*/ 619 w 659"/>
                    <a:gd name="T27" fmla="*/ 192 h 739"/>
                    <a:gd name="T28" fmla="*/ 646 w 659"/>
                    <a:gd name="T29" fmla="*/ 259 h 739"/>
                    <a:gd name="T30" fmla="*/ 659 w 659"/>
                    <a:gd name="T31" fmla="*/ 332 h 739"/>
                    <a:gd name="T32" fmla="*/ 659 w 659"/>
                    <a:gd name="T33" fmla="*/ 407 h 739"/>
                    <a:gd name="T34" fmla="*/ 646 w 659"/>
                    <a:gd name="T35" fmla="*/ 479 h 739"/>
                    <a:gd name="T36" fmla="*/ 619 w 659"/>
                    <a:gd name="T37" fmla="*/ 546 h 739"/>
                    <a:gd name="T38" fmla="*/ 584 w 659"/>
                    <a:gd name="T39" fmla="*/ 605 h 739"/>
                    <a:gd name="T40" fmla="*/ 539 w 659"/>
                    <a:gd name="T41" fmla="*/ 656 h 739"/>
                    <a:gd name="T42" fmla="*/ 488 w 659"/>
                    <a:gd name="T43" fmla="*/ 696 h 739"/>
                    <a:gd name="T44" fmla="*/ 429 w 659"/>
                    <a:gd name="T45" fmla="*/ 723 h 739"/>
                    <a:gd name="T46" fmla="*/ 364 w 659"/>
                    <a:gd name="T47" fmla="*/ 736 h 739"/>
                    <a:gd name="T48" fmla="*/ 298 w 659"/>
                    <a:gd name="T49" fmla="*/ 736 h 739"/>
                    <a:gd name="T50" fmla="*/ 231 w 659"/>
                    <a:gd name="T51" fmla="*/ 723 h 739"/>
                    <a:gd name="T52" fmla="*/ 172 w 659"/>
                    <a:gd name="T53" fmla="*/ 696 h 739"/>
                    <a:gd name="T54" fmla="*/ 121 w 659"/>
                    <a:gd name="T55" fmla="*/ 656 h 739"/>
                    <a:gd name="T56" fmla="*/ 75 w 659"/>
                    <a:gd name="T57" fmla="*/ 605 h 739"/>
                    <a:gd name="T58" fmla="*/ 40 w 659"/>
                    <a:gd name="T59" fmla="*/ 546 h 739"/>
                    <a:gd name="T60" fmla="*/ 14 w 659"/>
                    <a:gd name="T61" fmla="*/ 479 h 739"/>
                    <a:gd name="T62" fmla="*/ 3 w 659"/>
                    <a:gd name="T63" fmla="*/ 40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9" h="739">
                      <a:moveTo>
                        <a:pt x="0" y="369"/>
                      </a:moveTo>
                      <a:lnTo>
                        <a:pt x="3" y="332"/>
                      </a:lnTo>
                      <a:lnTo>
                        <a:pt x="6" y="294"/>
                      </a:lnTo>
                      <a:lnTo>
                        <a:pt x="14" y="259"/>
                      </a:lnTo>
                      <a:lnTo>
                        <a:pt x="27" y="224"/>
                      </a:lnTo>
                      <a:lnTo>
                        <a:pt x="40" y="192"/>
                      </a:lnTo>
                      <a:lnTo>
                        <a:pt x="57" y="163"/>
                      </a:lnTo>
                      <a:lnTo>
                        <a:pt x="75" y="133"/>
                      </a:lnTo>
                      <a:lnTo>
                        <a:pt x="97" y="107"/>
                      </a:lnTo>
                      <a:lnTo>
                        <a:pt x="121" y="83"/>
                      </a:lnTo>
                      <a:lnTo>
                        <a:pt x="145" y="61"/>
                      </a:lnTo>
                      <a:lnTo>
                        <a:pt x="172" y="42"/>
                      </a:lnTo>
                      <a:lnTo>
                        <a:pt x="201" y="29"/>
                      </a:lnTo>
                      <a:lnTo>
                        <a:pt x="231" y="16"/>
                      </a:lnTo>
                      <a:lnTo>
                        <a:pt x="263" y="8"/>
                      </a:lnTo>
                      <a:lnTo>
                        <a:pt x="298" y="0"/>
                      </a:lnTo>
                      <a:lnTo>
                        <a:pt x="330" y="0"/>
                      </a:lnTo>
                      <a:lnTo>
                        <a:pt x="364" y="0"/>
                      </a:lnTo>
                      <a:lnTo>
                        <a:pt x="397" y="8"/>
                      </a:lnTo>
                      <a:lnTo>
                        <a:pt x="429" y="16"/>
                      </a:lnTo>
                      <a:lnTo>
                        <a:pt x="458" y="29"/>
                      </a:lnTo>
                      <a:lnTo>
                        <a:pt x="488" y="42"/>
                      </a:lnTo>
                      <a:lnTo>
                        <a:pt x="514" y="61"/>
                      </a:lnTo>
                      <a:lnTo>
                        <a:pt x="539" y="83"/>
                      </a:lnTo>
                      <a:lnTo>
                        <a:pt x="563" y="107"/>
                      </a:lnTo>
                      <a:lnTo>
                        <a:pt x="584" y="133"/>
                      </a:lnTo>
                      <a:lnTo>
                        <a:pt x="603" y="163"/>
                      </a:lnTo>
                      <a:lnTo>
                        <a:pt x="619" y="192"/>
                      </a:lnTo>
                      <a:lnTo>
                        <a:pt x="635" y="224"/>
                      </a:lnTo>
                      <a:lnTo>
                        <a:pt x="646" y="259"/>
                      </a:lnTo>
                      <a:lnTo>
                        <a:pt x="654" y="294"/>
                      </a:lnTo>
                      <a:lnTo>
                        <a:pt x="659" y="332"/>
                      </a:lnTo>
                      <a:lnTo>
                        <a:pt x="659" y="369"/>
                      </a:lnTo>
                      <a:lnTo>
                        <a:pt x="659" y="407"/>
                      </a:lnTo>
                      <a:lnTo>
                        <a:pt x="654" y="444"/>
                      </a:lnTo>
                      <a:lnTo>
                        <a:pt x="646" y="479"/>
                      </a:lnTo>
                      <a:lnTo>
                        <a:pt x="635" y="514"/>
                      </a:lnTo>
                      <a:lnTo>
                        <a:pt x="619" y="546"/>
                      </a:lnTo>
                      <a:lnTo>
                        <a:pt x="603" y="575"/>
                      </a:lnTo>
                      <a:lnTo>
                        <a:pt x="584" y="605"/>
                      </a:lnTo>
                      <a:lnTo>
                        <a:pt x="563" y="632"/>
                      </a:lnTo>
                      <a:lnTo>
                        <a:pt x="539" y="656"/>
                      </a:lnTo>
                      <a:lnTo>
                        <a:pt x="514" y="677"/>
                      </a:lnTo>
                      <a:lnTo>
                        <a:pt x="488" y="696"/>
                      </a:lnTo>
                      <a:lnTo>
                        <a:pt x="458" y="709"/>
                      </a:lnTo>
                      <a:lnTo>
                        <a:pt x="429" y="723"/>
                      </a:lnTo>
                      <a:lnTo>
                        <a:pt x="397" y="731"/>
                      </a:lnTo>
                      <a:lnTo>
                        <a:pt x="364" y="736"/>
                      </a:lnTo>
                      <a:lnTo>
                        <a:pt x="330" y="739"/>
                      </a:lnTo>
                      <a:lnTo>
                        <a:pt x="298" y="736"/>
                      </a:lnTo>
                      <a:lnTo>
                        <a:pt x="263" y="731"/>
                      </a:lnTo>
                      <a:lnTo>
                        <a:pt x="231" y="723"/>
                      </a:lnTo>
                      <a:lnTo>
                        <a:pt x="201" y="709"/>
                      </a:lnTo>
                      <a:lnTo>
                        <a:pt x="172" y="696"/>
                      </a:lnTo>
                      <a:lnTo>
                        <a:pt x="145" y="677"/>
                      </a:lnTo>
                      <a:lnTo>
                        <a:pt x="121" y="656"/>
                      </a:lnTo>
                      <a:lnTo>
                        <a:pt x="97" y="632"/>
                      </a:lnTo>
                      <a:lnTo>
                        <a:pt x="75" y="605"/>
                      </a:lnTo>
                      <a:lnTo>
                        <a:pt x="57" y="575"/>
                      </a:lnTo>
                      <a:lnTo>
                        <a:pt x="40" y="546"/>
                      </a:lnTo>
                      <a:lnTo>
                        <a:pt x="27" y="514"/>
                      </a:lnTo>
                      <a:lnTo>
                        <a:pt x="14" y="479"/>
                      </a:lnTo>
                      <a:lnTo>
                        <a:pt x="6" y="444"/>
                      </a:lnTo>
                      <a:lnTo>
                        <a:pt x="3" y="407"/>
                      </a:lnTo>
                      <a:lnTo>
                        <a:pt x="0" y="369"/>
                      </a:lnTo>
                      <a:close/>
                    </a:path>
                  </a:pathLst>
                </a:custGeom>
                <a:gradFill flip="none" rotWithShape="1">
                  <a:gsLst>
                    <a:gs pos="0">
                      <a:srgbClr val="8064A2">
                        <a:lumMod val="40000"/>
                        <a:lumOff val="60000"/>
                        <a:shade val="30000"/>
                        <a:satMod val="115000"/>
                      </a:srgbClr>
                    </a:gs>
                    <a:gs pos="50000">
                      <a:srgbClr val="8064A2">
                        <a:lumMod val="40000"/>
                        <a:lumOff val="60000"/>
                        <a:shade val="67500"/>
                        <a:satMod val="115000"/>
                      </a:srgbClr>
                    </a:gs>
                    <a:gs pos="100000">
                      <a:srgbClr val="8064A2">
                        <a:lumMod val="40000"/>
                        <a:lumOff val="60000"/>
                        <a:shade val="100000"/>
                        <a:satMod val="115000"/>
                      </a:srgbClr>
                    </a:gs>
                  </a:gsLst>
                  <a:lin ang="2700000" scaled="1"/>
                  <a:tileRect/>
                </a:gradFill>
                <a:ln w="6">
                  <a:solidFill>
                    <a:srgbClr val="8064A2">
                      <a:lumMod val="40000"/>
                      <a:lumOff val="6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726" name="Group 66">
                <a:extLst>
                  <a:ext uri="{FF2B5EF4-FFF2-40B4-BE49-F238E27FC236}">
                    <a16:creationId xmlns:a16="http://schemas.microsoft.com/office/drawing/2014/main" id="{CE560692-581C-CA52-9388-01497DAF499C}"/>
                  </a:ext>
                </a:extLst>
              </p:cNvPr>
              <p:cNvGrpSpPr>
                <a:grpSpLocks noChangeAspect="1"/>
              </p:cNvGrpSpPr>
              <p:nvPr/>
            </p:nvGrpSpPr>
            <p:grpSpPr bwMode="auto">
              <a:xfrm rot="1098318">
                <a:off x="7926927" y="1754189"/>
                <a:ext cx="147205" cy="191713"/>
                <a:chOff x="4929194" y="-544506"/>
                <a:chExt cx="3654425" cy="4759325"/>
              </a:xfrm>
              <a:solidFill>
                <a:schemeClr val="tx2">
                  <a:lumMod val="75000"/>
                </a:schemeClr>
              </a:solidFill>
            </p:grpSpPr>
            <p:sp>
              <p:nvSpPr>
                <p:cNvPr id="736" name="Freeform 99">
                  <a:extLst>
                    <a:ext uri="{FF2B5EF4-FFF2-40B4-BE49-F238E27FC236}">
                      <a16:creationId xmlns:a16="http://schemas.microsoft.com/office/drawing/2014/main" id="{C07DE389-7975-C841-705E-91F295B1A287}"/>
                    </a:ext>
                  </a:extLst>
                </p:cNvPr>
                <p:cNvSpPr>
                  <a:spLocks/>
                </p:cNvSpPr>
                <p:nvPr/>
              </p:nvSpPr>
              <p:spPr bwMode="auto">
                <a:xfrm rot="18392594" flipH="1" flipV="1">
                  <a:off x="4377859" y="10062"/>
                  <a:ext cx="4759349" cy="3653013"/>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solidFill>
                    <a:srgbClr val="15717D"/>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737" name="Freeform 100">
                  <a:extLst>
                    <a:ext uri="{FF2B5EF4-FFF2-40B4-BE49-F238E27FC236}">
                      <a16:creationId xmlns:a16="http://schemas.microsoft.com/office/drawing/2014/main" id="{3761FF79-8D1F-71DC-50AF-E1F587040502}"/>
                    </a:ext>
                  </a:extLst>
                </p:cNvPr>
                <p:cNvSpPr>
                  <a:spLocks/>
                </p:cNvSpPr>
                <p:nvPr/>
              </p:nvSpPr>
              <p:spPr bwMode="auto">
                <a:xfrm rot="5400000">
                  <a:off x="5508082" y="1779329"/>
                  <a:ext cx="1945705" cy="1650057"/>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solidFill>
                  <a:srgbClr val="8AB8BE"/>
                </a:solidFill>
                <a:ln>
                  <a:solidFill>
                    <a:srgbClr val="15717D"/>
                  </a:solidFill>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727" name="Group 66">
                <a:extLst>
                  <a:ext uri="{FF2B5EF4-FFF2-40B4-BE49-F238E27FC236}">
                    <a16:creationId xmlns:a16="http://schemas.microsoft.com/office/drawing/2014/main" id="{14DD23BF-6151-BD37-2BFA-5FA2B9AA6D30}"/>
                  </a:ext>
                </a:extLst>
              </p:cNvPr>
              <p:cNvGrpSpPr>
                <a:grpSpLocks noChangeAspect="1"/>
              </p:cNvGrpSpPr>
              <p:nvPr/>
            </p:nvGrpSpPr>
            <p:grpSpPr bwMode="auto">
              <a:xfrm rot="1098318">
                <a:off x="8044280" y="2122149"/>
                <a:ext cx="147148" cy="191715"/>
                <a:chOff x="550934" y="4060105"/>
                <a:chExt cx="3652999" cy="4759371"/>
              </a:xfrm>
              <a:solidFill>
                <a:schemeClr val="tx2">
                  <a:lumMod val="75000"/>
                </a:schemeClr>
              </a:solidFill>
            </p:grpSpPr>
            <p:sp>
              <p:nvSpPr>
                <p:cNvPr id="734" name="Freeform 99">
                  <a:extLst>
                    <a:ext uri="{FF2B5EF4-FFF2-40B4-BE49-F238E27FC236}">
                      <a16:creationId xmlns:a16="http://schemas.microsoft.com/office/drawing/2014/main" id="{3B3DE2DD-36F2-9949-4D97-043AF3A3D310}"/>
                    </a:ext>
                  </a:extLst>
                </p:cNvPr>
                <p:cNvSpPr>
                  <a:spLocks/>
                </p:cNvSpPr>
                <p:nvPr/>
              </p:nvSpPr>
              <p:spPr bwMode="auto">
                <a:xfrm rot="18392594" flipH="1" flipV="1">
                  <a:off x="-2252" y="4613291"/>
                  <a:ext cx="4759371" cy="3652999"/>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solidFill>
                    <a:srgbClr val="15717D"/>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735" name="Freeform 100">
                  <a:extLst>
                    <a:ext uri="{FF2B5EF4-FFF2-40B4-BE49-F238E27FC236}">
                      <a16:creationId xmlns:a16="http://schemas.microsoft.com/office/drawing/2014/main" id="{142711F0-25D5-E0B6-D559-40E75F31E26E}"/>
                    </a:ext>
                  </a:extLst>
                </p:cNvPr>
                <p:cNvSpPr>
                  <a:spLocks/>
                </p:cNvSpPr>
                <p:nvPr/>
              </p:nvSpPr>
              <p:spPr bwMode="auto">
                <a:xfrm rot="5400000">
                  <a:off x="1230473" y="6386305"/>
                  <a:ext cx="1945708" cy="1650076"/>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solidFill>
                  <a:srgbClr val="8AB8BE"/>
                </a:solidFill>
                <a:ln>
                  <a:solidFill>
                    <a:srgbClr val="15717D"/>
                  </a:solidFill>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728" name="Group 85">
                <a:extLst>
                  <a:ext uri="{FF2B5EF4-FFF2-40B4-BE49-F238E27FC236}">
                    <a16:creationId xmlns:a16="http://schemas.microsoft.com/office/drawing/2014/main" id="{C52A5C9E-9B7A-B2D6-CD91-C3E6AF2BE36A}"/>
                  </a:ext>
                </a:extLst>
              </p:cNvPr>
              <p:cNvGrpSpPr>
                <a:grpSpLocks noChangeAspect="1"/>
              </p:cNvGrpSpPr>
              <p:nvPr/>
            </p:nvGrpSpPr>
            <p:grpSpPr bwMode="auto">
              <a:xfrm rot="1098318">
                <a:off x="7603645" y="2182853"/>
                <a:ext cx="177041" cy="179925"/>
                <a:chOff x="1296310" y="1705832"/>
                <a:chExt cx="3953616" cy="4017963"/>
              </a:xfrm>
            </p:grpSpPr>
            <p:sp>
              <p:nvSpPr>
                <p:cNvPr id="732" name="Freeform 106">
                  <a:extLst>
                    <a:ext uri="{FF2B5EF4-FFF2-40B4-BE49-F238E27FC236}">
                      <a16:creationId xmlns:a16="http://schemas.microsoft.com/office/drawing/2014/main" id="{94CE97CF-9FA4-03C4-1F8E-B2820A3CC269}"/>
                    </a:ext>
                  </a:extLst>
                </p:cNvPr>
                <p:cNvSpPr>
                  <a:spLocks/>
                </p:cNvSpPr>
                <p:nvPr/>
              </p:nvSpPr>
              <p:spPr bwMode="auto">
                <a:xfrm rot="11575952">
                  <a:off x="1296310" y="1705832"/>
                  <a:ext cx="3953616" cy="4017963"/>
                </a:xfrm>
                <a:custGeom>
                  <a:avLst/>
                  <a:gdLst>
                    <a:gd name="T0" fmla="*/ 1312 w 2488"/>
                    <a:gd name="T1" fmla="*/ 5 h 2531"/>
                    <a:gd name="T2" fmla="*/ 1146 w 2488"/>
                    <a:gd name="T3" fmla="*/ 38 h 2531"/>
                    <a:gd name="T4" fmla="*/ 916 w 2488"/>
                    <a:gd name="T5" fmla="*/ 113 h 2531"/>
                    <a:gd name="T6" fmla="*/ 785 w 2488"/>
                    <a:gd name="T7" fmla="*/ 147 h 2531"/>
                    <a:gd name="T8" fmla="*/ 637 w 2488"/>
                    <a:gd name="T9" fmla="*/ 163 h 2531"/>
                    <a:gd name="T10" fmla="*/ 560 w 2488"/>
                    <a:gd name="T11" fmla="*/ 171 h 2531"/>
                    <a:gd name="T12" fmla="*/ 426 w 2488"/>
                    <a:gd name="T13" fmla="*/ 220 h 2531"/>
                    <a:gd name="T14" fmla="*/ 276 w 2488"/>
                    <a:gd name="T15" fmla="*/ 319 h 2531"/>
                    <a:gd name="T16" fmla="*/ 150 w 2488"/>
                    <a:gd name="T17" fmla="*/ 442 h 2531"/>
                    <a:gd name="T18" fmla="*/ 62 w 2488"/>
                    <a:gd name="T19" fmla="*/ 570 h 2531"/>
                    <a:gd name="T20" fmla="*/ 30 w 2488"/>
                    <a:gd name="T21" fmla="*/ 670 h 2531"/>
                    <a:gd name="T22" fmla="*/ 32 w 2488"/>
                    <a:gd name="T23" fmla="*/ 747 h 2531"/>
                    <a:gd name="T24" fmla="*/ 62 w 2488"/>
                    <a:gd name="T25" fmla="*/ 841 h 2531"/>
                    <a:gd name="T26" fmla="*/ 115 w 2488"/>
                    <a:gd name="T27" fmla="*/ 964 h 2531"/>
                    <a:gd name="T28" fmla="*/ 131 w 2488"/>
                    <a:gd name="T29" fmla="*/ 1045 h 2531"/>
                    <a:gd name="T30" fmla="*/ 126 w 2488"/>
                    <a:gd name="T31" fmla="*/ 1248 h 2531"/>
                    <a:gd name="T32" fmla="*/ 91 w 2488"/>
                    <a:gd name="T33" fmla="*/ 1398 h 2531"/>
                    <a:gd name="T34" fmla="*/ 19 w 2488"/>
                    <a:gd name="T35" fmla="*/ 1543 h 2531"/>
                    <a:gd name="T36" fmla="*/ 0 w 2488"/>
                    <a:gd name="T37" fmla="*/ 1658 h 2531"/>
                    <a:gd name="T38" fmla="*/ 16 w 2488"/>
                    <a:gd name="T39" fmla="*/ 1789 h 2531"/>
                    <a:gd name="T40" fmla="*/ 67 w 2488"/>
                    <a:gd name="T41" fmla="*/ 1928 h 2531"/>
                    <a:gd name="T42" fmla="*/ 139 w 2488"/>
                    <a:gd name="T43" fmla="*/ 2068 h 2531"/>
                    <a:gd name="T44" fmla="*/ 233 w 2488"/>
                    <a:gd name="T45" fmla="*/ 2199 h 2531"/>
                    <a:gd name="T46" fmla="*/ 340 w 2488"/>
                    <a:gd name="T47" fmla="*/ 2295 h 2531"/>
                    <a:gd name="T48" fmla="*/ 461 w 2488"/>
                    <a:gd name="T49" fmla="*/ 2349 h 2531"/>
                    <a:gd name="T50" fmla="*/ 586 w 2488"/>
                    <a:gd name="T51" fmla="*/ 2373 h 2531"/>
                    <a:gd name="T52" fmla="*/ 905 w 2488"/>
                    <a:gd name="T53" fmla="*/ 2378 h 2531"/>
                    <a:gd name="T54" fmla="*/ 1031 w 2488"/>
                    <a:gd name="T55" fmla="*/ 2392 h 2531"/>
                    <a:gd name="T56" fmla="*/ 1138 w 2488"/>
                    <a:gd name="T57" fmla="*/ 2426 h 2531"/>
                    <a:gd name="T58" fmla="*/ 1323 w 2488"/>
                    <a:gd name="T59" fmla="*/ 2496 h 2531"/>
                    <a:gd name="T60" fmla="*/ 1459 w 2488"/>
                    <a:gd name="T61" fmla="*/ 2523 h 2531"/>
                    <a:gd name="T62" fmla="*/ 1601 w 2488"/>
                    <a:gd name="T63" fmla="*/ 2528 h 2531"/>
                    <a:gd name="T64" fmla="*/ 1703 w 2488"/>
                    <a:gd name="T65" fmla="*/ 2501 h 2531"/>
                    <a:gd name="T66" fmla="*/ 1813 w 2488"/>
                    <a:gd name="T67" fmla="*/ 2445 h 2531"/>
                    <a:gd name="T68" fmla="*/ 1925 w 2488"/>
                    <a:gd name="T69" fmla="*/ 2362 h 2531"/>
                    <a:gd name="T70" fmla="*/ 2040 w 2488"/>
                    <a:gd name="T71" fmla="*/ 2258 h 2531"/>
                    <a:gd name="T72" fmla="*/ 2150 w 2488"/>
                    <a:gd name="T73" fmla="*/ 2135 h 2531"/>
                    <a:gd name="T74" fmla="*/ 2252 w 2488"/>
                    <a:gd name="T75" fmla="*/ 1998 h 2531"/>
                    <a:gd name="T76" fmla="*/ 2340 w 2488"/>
                    <a:gd name="T77" fmla="*/ 1848 h 2531"/>
                    <a:gd name="T78" fmla="*/ 2413 w 2488"/>
                    <a:gd name="T79" fmla="*/ 1690 h 2531"/>
                    <a:gd name="T80" fmla="*/ 2461 w 2488"/>
                    <a:gd name="T81" fmla="*/ 1529 h 2531"/>
                    <a:gd name="T82" fmla="*/ 2485 w 2488"/>
                    <a:gd name="T83" fmla="*/ 1369 h 2531"/>
                    <a:gd name="T84" fmla="*/ 2480 w 2488"/>
                    <a:gd name="T85" fmla="*/ 1208 h 2531"/>
                    <a:gd name="T86" fmla="*/ 2442 w 2488"/>
                    <a:gd name="T87" fmla="*/ 1042 h 2531"/>
                    <a:gd name="T88" fmla="*/ 2378 w 2488"/>
                    <a:gd name="T89" fmla="*/ 873 h 2531"/>
                    <a:gd name="T90" fmla="*/ 2289 w 2488"/>
                    <a:gd name="T91" fmla="*/ 707 h 2531"/>
                    <a:gd name="T92" fmla="*/ 2182 w 2488"/>
                    <a:gd name="T93" fmla="*/ 546 h 2531"/>
                    <a:gd name="T94" fmla="*/ 2065 w 2488"/>
                    <a:gd name="T95" fmla="*/ 399 h 2531"/>
                    <a:gd name="T96" fmla="*/ 1939 w 2488"/>
                    <a:gd name="T97" fmla="*/ 268 h 2531"/>
                    <a:gd name="T98" fmla="*/ 1807 w 2488"/>
                    <a:gd name="T99" fmla="*/ 158 h 2531"/>
                    <a:gd name="T100" fmla="*/ 1679 w 2488"/>
                    <a:gd name="T101" fmla="*/ 72 h 2531"/>
                    <a:gd name="T102" fmla="*/ 1556 w 2488"/>
                    <a:gd name="T103" fmla="*/ 19 h 2531"/>
                    <a:gd name="T104" fmla="*/ 1443 w 2488"/>
                    <a:gd name="T105" fmla="*/ 0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88" h="2531">
                      <a:moveTo>
                        <a:pt x="1443" y="0"/>
                      </a:moveTo>
                      <a:lnTo>
                        <a:pt x="1376" y="3"/>
                      </a:lnTo>
                      <a:lnTo>
                        <a:pt x="1312" y="5"/>
                      </a:lnTo>
                      <a:lnTo>
                        <a:pt x="1253" y="16"/>
                      </a:lnTo>
                      <a:lnTo>
                        <a:pt x="1197" y="24"/>
                      </a:lnTo>
                      <a:lnTo>
                        <a:pt x="1146" y="38"/>
                      </a:lnTo>
                      <a:lnTo>
                        <a:pt x="1098" y="51"/>
                      </a:lnTo>
                      <a:lnTo>
                        <a:pt x="1004" y="80"/>
                      </a:lnTo>
                      <a:lnTo>
                        <a:pt x="916" y="113"/>
                      </a:lnTo>
                      <a:lnTo>
                        <a:pt x="873" y="126"/>
                      </a:lnTo>
                      <a:lnTo>
                        <a:pt x="827" y="139"/>
                      </a:lnTo>
                      <a:lnTo>
                        <a:pt x="785" y="147"/>
                      </a:lnTo>
                      <a:lnTo>
                        <a:pt x="736" y="155"/>
                      </a:lnTo>
                      <a:lnTo>
                        <a:pt x="688" y="161"/>
                      </a:lnTo>
                      <a:lnTo>
                        <a:pt x="637" y="163"/>
                      </a:lnTo>
                      <a:lnTo>
                        <a:pt x="613" y="163"/>
                      </a:lnTo>
                      <a:lnTo>
                        <a:pt x="586" y="169"/>
                      </a:lnTo>
                      <a:lnTo>
                        <a:pt x="560" y="171"/>
                      </a:lnTo>
                      <a:lnTo>
                        <a:pt x="533" y="179"/>
                      </a:lnTo>
                      <a:lnTo>
                        <a:pt x="479" y="196"/>
                      </a:lnTo>
                      <a:lnTo>
                        <a:pt x="426" y="220"/>
                      </a:lnTo>
                      <a:lnTo>
                        <a:pt x="375" y="249"/>
                      </a:lnTo>
                      <a:lnTo>
                        <a:pt x="324" y="281"/>
                      </a:lnTo>
                      <a:lnTo>
                        <a:pt x="276" y="319"/>
                      </a:lnTo>
                      <a:lnTo>
                        <a:pt x="230" y="359"/>
                      </a:lnTo>
                      <a:lnTo>
                        <a:pt x="187" y="399"/>
                      </a:lnTo>
                      <a:lnTo>
                        <a:pt x="150" y="442"/>
                      </a:lnTo>
                      <a:lnTo>
                        <a:pt x="115" y="485"/>
                      </a:lnTo>
                      <a:lnTo>
                        <a:pt x="86" y="528"/>
                      </a:lnTo>
                      <a:lnTo>
                        <a:pt x="62" y="570"/>
                      </a:lnTo>
                      <a:lnTo>
                        <a:pt x="43" y="613"/>
                      </a:lnTo>
                      <a:lnTo>
                        <a:pt x="32" y="651"/>
                      </a:lnTo>
                      <a:lnTo>
                        <a:pt x="30" y="670"/>
                      </a:lnTo>
                      <a:lnTo>
                        <a:pt x="30" y="686"/>
                      </a:lnTo>
                      <a:lnTo>
                        <a:pt x="30" y="718"/>
                      </a:lnTo>
                      <a:lnTo>
                        <a:pt x="32" y="747"/>
                      </a:lnTo>
                      <a:lnTo>
                        <a:pt x="38" y="774"/>
                      </a:lnTo>
                      <a:lnTo>
                        <a:pt x="46" y="798"/>
                      </a:lnTo>
                      <a:lnTo>
                        <a:pt x="62" y="841"/>
                      </a:lnTo>
                      <a:lnTo>
                        <a:pt x="80" y="881"/>
                      </a:lnTo>
                      <a:lnTo>
                        <a:pt x="99" y="921"/>
                      </a:lnTo>
                      <a:lnTo>
                        <a:pt x="115" y="964"/>
                      </a:lnTo>
                      <a:lnTo>
                        <a:pt x="123" y="988"/>
                      </a:lnTo>
                      <a:lnTo>
                        <a:pt x="126" y="1015"/>
                      </a:lnTo>
                      <a:lnTo>
                        <a:pt x="131" y="1045"/>
                      </a:lnTo>
                      <a:lnTo>
                        <a:pt x="131" y="1077"/>
                      </a:lnTo>
                      <a:lnTo>
                        <a:pt x="129" y="1197"/>
                      </a:lnTo>
                      <a:lnTo>
                        <a:pt x="126" y="1248"/>
                      </a:lnTo>
                      <a:lnTo>
                        <a:pt x="121" y="1299"/>
                      </a:lnTo>
                      <a:lnTo>
                        <a:pt x="107" y="1350"/>
                      </a:lnTo>
                      <a:lnTo>
                        <a:pt x="91" y="1398"/>
                      </a:lnTo>
                      <a:lnTo>
                        <a:pt x="67" y="1452"/>
                      </a:lnTo>
                      <a:lnTo>
                        <a:pt x="35" y="1511"/>
                      </a:lnTo>
                      <a:lnTo>
                        <a:pt x="19" y="1543"/>
                      </a:lnTo>
                      <a:lnTo>
                        <a:pt x="8" y="1580"/>
                      </a:lnTo>
                      <a:lnTo>
                        <a:pt x="0" y="1618"/>
                      </a:lnTo>
                      <a:lnTo>
                        <a:pt x="0" y="1658"/>
                      </a:lnTo>
                      <a:lnTo>
                        <a:pt x="0" y="1701"/>
                      </a:lnTo>
                      <a:lnTo>
                        <a:pt x="8" y="1744"/>
                      </a:lnTo>
                      <a:lnTo>
                        <a:pt x="16" y="1789"/>
                      </a:lnTo>
                      <a:lnTo>
                        <a:pt x="30" y="1835"/>
                      </a:lnTo>
                      <a:lnTo>
                        <a:pt x="46" y="1883"/>
                      </a:lnTo>
                      <a:lnTo>
                        <a:pt x="67" y="1928"/>
                      </a:lnTo>
                      <a:lnTo>
                        <a:pt x="88" y="1977"/>
                      </a:lnTo>
                      <a:lnTo>
                        <a:pt x="113" y="2022"/>
                      </a:lnTo>
                      <a:lnTo>
                        <a:pt x="139" y="2068"/>
                      </a:lnTo>
                      <a:lnTo>
                        <a:pt x="169" y="2113"/>
                      </a:lnTo>
                      <a:lnTo>
                        <a:pt x="201" y="2156"/>
                      </a:lnTo>
                      <a:lnTo>
                        <a:pt x="233" y="2199"/>
                      </a:lnTo>
                      <a:lnTo>
                        <a:pt x="268" y="2236"/>
                      </a:lnTo>
                      <a:lnTo>
                        <a:pt x="305" y="2268"/>
                      </a:lnTo>
                      <a:lnTo>
                        <a:pt x="340" y="2295"/>
                      </a:lnTo>
                      <a:lnTo>
                        <a:pt x="380" y="2317"/>
                      </a:lnTo>
                      <a:lnTo>
                        <a:pt x="420" y="2335"/>
                      </a:lnTo>
                      <a:lnTo>
                        <a:pt x="461" y="2349"/>
                      </a:lnTo>
                      <a:lnTo>
                        <a:pt x="501" y="2359"/>
                      </a:lnTo>
                      <a:lnTo>
                        <a:pt x="544" y="2368"/>
                      </a:lnTo>
                      <a:lnTo>
                        <a:pt x="586" y="2373"/>
                      </a:lnTo>
                      <a:lnTo>
                        <a:pt x="632" y="2378"/>
                      </a:lnTo>
                      <a:lnTo>
                        <a:pt x="720" y="2378"/>
                      </a:lnTo>
                      <a:lnTo>
                        <a:pt x="905" y="2378"/>
                      </a:lnTo>
                      <a:lnTo>
                        <a:pt x="951" y="2378"/>
                      </a:lnTo>
                      <a:lnTo>
                        <a:pt x="991" y="2384"/>
                      </a:lnTo>
                      <a:lnTo>
                        <a:pt x="1031" y="2392"/>
                      </a:lnTo>
                      <a:lnTo>
                        <a:pt x="1068" y="2400"/>
                      </a:lnTo>
                      <a:lnTo>
                        <a:pt x="1103" y="2413"/>
                      </a:lnTo>
                      <a:lnTo>
                        <a:pt x="1138" y="2426"/>
                      </a:lnTo>
                      <a:lnTo>
                        <a:pt x="1210" y="2453"/>
                      </a:lnTo>
                      <a:lnTo>
                        <a:pt x="1283" y="2483"/>
                      </a:lnTo>
                      <a:lnTo>
                        <a:pt x="1323" y="2496"/>
                      </a:lnTo>
                      <a:lnTo>
                        <a:pt x="1366" y="2507"/>
                      </a:lnTo>
                      <a:lnTo>
                        <a:pt x="1411" y="2517"/>
                      </a:lnTo>
                      <a:lnTo>
                        <a:pt x="1459" y="2523"/>
                      </a:lnTo>
                      <a:lnTo>
                        <a:pt x="1513" y="2528"/>
                      </a:lnTo>
                      <a:lnTo>
                        <a:pt x="1572" y="2531"/>
                      </a:lnTo>
                      <a:lnTo>
                        <a:pt x="1601" y="2528"/>
                      </a:lnTo>
                      <a:lnTo>
                        <a:pt x="1633" y="2523"/>
                      </a:lnTo>
                      <a:lnTo>
                        <a:pt x="1668" y="2515"/>
                      </a:lnTo>
                      <a:lnTo>
                        <a:pt x="1703" y="2501"/>
                      </a:lnTo>
                      <a:lnTo>
                        <a:pt x="1738" y="2485"/>
                      </a:lnTo>
                      <a:lnTo>
                        <a:pt x="1775" y="2467"/>
                      </a:lnTo>
                      <a:lnTo>
                        <a:pt x="1813" y="2445"/>
                      </a:lnTo>
                      <a:lnTo>
                        <a:pt x="1850" y="2421"/>
                      </a:lnTo>
                      <a:lnTo>
                        <a:pt x="1888" y="2392"/>
                      </a:lnTo>
                      <a:lnTo>
                        <a:pt x="1925" y="2362"/>
                      </a:lnTo>
                      <a:lnTo>
                        <a:pt x="1965" y="2330"/>
                      </a:lnTo>
                      <a:lnTo>
                        <a:pt x="2003" y="2295"/>
                      </a:lnTo>
                      <a:lnTo>
                        <a:pt x="2040" y="2258"/>
                      </a:lnTo>
                      <a:lnTo>
                        <a:pt x="2078" y="2218"/>
                      </a:lnTo>
                      <a:lnTo>
                        <a:pt x="2115" y="2177"/>
                      </a:lnTo>
                      <a:lnTo>
                        <a:pt x="2150" y="2135"/>
                      </a:lnTo>
                      <a:lnTo>
                        <a:pt x="2185" y="2092"/>
                      </a:lnTo>
                      <a:lnTo>
                        <a:pt x="2220" y="2043"/>
                      </a:lnTo>
                      <a:lnTo>
                        <a:pt x="2252" y="1998"/>
                      </a:lnTo>
                      <a:lnTo>
                        <a:pt x="2284" y="1947"/>
                      </a:lnTo>
                      <a:lnTo>
                        <a:pt x="2314" y="1899"/>
                      </a:lnTo>
                      <a:lnTo>
                        <a:pt x="2340" y="1848"/>
                      </a:lnTo>
                      <a:lnTo>
                        <a:pt x="2367" y="1797"/>
                      </a:lnTo>
                      <a:lnTo>
                        <a:pt x="2391" y="1744"/>
                      </a:lnTo>
                      <a:lnTo>
                        <a:pt x="2413" y="1690"/>
                      </a:lnTo>
                      <a:lnTo>
                        <a:pt x="2431" y="1639"/>
                      </a:lnTo>
                      <a:lnTo>
                        <a:pt x="2447" y="1586"/>
                      </a:lnTo>
                      <a:lnTo>
                        <a:pt x="2461" y="1529"/>
                      </a:lnTo>
                      <a:lnTo>
                        <a:pt x="2472" y="1476"/>
                      </a:lnTo>
                      <a:lnTo>
                        <a:pt x="2482" y="1422"/>
                      </a:lnTo>
                      <a:lnTo>
                        <a:pt x="2485" y="1369"/>
                      </a:lnTo>
                      <a:lnTo>
                        <a:pt x="2488" y="1318"/>
                      </a:lnTo>
                      <a:lnTo>
                        <a:pt x="2485" y="1264"/>
                      </a:lnTo>
                      <a:lnTo>
                        <a:pt x="2480" y="1208"/>
                      </a:lnTo>
                      <a:lnTo>
                        <a:pt x="2472" y="1154"/>
                      </a:lnTo>
                      <a:lnTo>
                        <a:pt x="2458" y="1098"/>
                      </a:lnTo>
                      <a:lnTo>
                        <a:pt x="2442" y="1042"/>
                      </a:lnTo>
                      <a:lnTo>
                        <a:pt x="2423" y="986"/>
                      </a:lnTo>
                      <a:lnTo>
                        <a:pt x="2402" y="929"/>
                      </a:lnTo>
                      <a:lnTo>
                        <a:pt x="2378" y="873"/>
                      </a:lnTo>
                      <a:lnTo>
                        <a:pt x="2351" y="817"/>
                      </a:lnTo>
                      <a:lnTo>
                        <a:pt x="2322" y="761"/>
                      </a:lnTo>
                      <a:lnTo>
                        <a:pt x="2289" y="707"/>
                      </a:lnTo>
                      <a:lnTo>
                        <a:pt x="2255" y="651"/>
                      </a:lnTo>
                      <a:lnTo>
                        <a:pt x="2220" y="600"/>
                      </a:lnTo>
                      <a:lnTo>
                        <a:pt x="2182" y="546"/>
                      </a:lnTo>
                      <a:lnTo>
                        <a:pt x="2145" y="495"/>
                      </a:lnTo>
                      <a:lnTo>
                        <a:pt x="2105" y="447"/>
                      </a:lnTo>
                      <a:lnTo>
                        <a:pt x="2065" y="399"/>
                      </a:lnTo>
                      <a:lnTo>
                        <a:pt x="2024" y="354"/>
                      </a:lnTo>
                      <a:lnTo>
                        <a:pt x="1982" y="311"/>
                      </a:lnTo>
                      <a:lnTo>
                        <a:pt x="1939" y="268"/>
                      </a:lnTo>
                      <a:lnTo>
                        <a:pt x="1893" y="228"/>
                      </a:lnTo>
                      <a:lnTo>
                        <a:pt x="1850" y="193"/>
                      </a:lnTo>
                      <a:lnTo>
                        <a:pt x="1807" y="158"/>
                      </a:lnTo>
                      <a:lnTo>
                        <a:pt x="1765" y="126"/>
                      </a:lnTo>
                      <a:lnTo>
                        <a:pt x="1722" y="99"/>
                      </a:lnTo>
                      <a:lnTo>
                        <a:pt x="1679" y="72"/>
                      </a:lnTo>
                      <a:lnTo>
                        <a:pt x="1636" y="51"/>
                      </a:lnTo>
                      <a:lnTo>
                        <a:pt x="1596" y="32"/>
                      </a:lnTo>
                      <a:lnTo>
                        <a:pt x="1556" y="19"/>
                      </a:lnTo>
                      <a:lnTo>
                        <a:pt x="1516" y="8"/>
                      </a:lnTo>
                      <a:lnTo>
                        <a:pt x="1478" y="3"/>
                      </a:lnTo>
                      <a:lnTo>
                        <a:pt x="1443" y="0"/>
                      </a:lnTo>
                      <a:close/>
                    </a:path>
                  </a:pathLst>
                </a:cu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2700000" scaled="1"/>
                  <a:tileRect/>
                </a:gradFill>
                <a:ln w="6">
                  <a:solidFill>
                    <a:srgbClr val="8064A2">
                      <a:lumMod val="75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733" name="Freeform 108">
                  <a:extLst>
                    <a:ext uri="{FF2B5EF4-FFF2-40B4-BE49-F238E27FC236}">
                      <a16:creationId xmlns:a16="http://schemas.microsoft.com/office/drawing/2014/main" id="{978AA4E9-4402-F277-8EE5-D30211F45E74}"/>
                    </a:ext>
                  </a:extLst>
                </p:cNvPr>
                <p:cNvSpPr>
                  <a:spLocks/>
                </p:cNvSpPr>
                <p:nvPr/>
              </p:nvSpPr>
              <p:spPr bwMode="auto">
                <a:xfrm>
                  <a:off x="2328195" y="3075996"/>
                  <a:ext cx="1868101" cy="1932505"/>
                </a:xfrm>
                <a:custGeom>
                  <a:avLst/>
                  <a:gdLst>
                    <a:gd name="T0" fmla="*/ 3 w 659"/>
                    <a:gd name="T1" fmla="*/ 332 h 739"/>
                    <a:gd name="T2" fmla="*/ 14 w 659"/>
                    <a:gd name="T3" fmla="*/ 259 h 739"/>
                    <a:gd name="T4" fmla="*/ 40 w 659"/>
                    <a:gd name="T5" fmla="*/ 192 h 739"/>
                    <a:gd name="T6" fmla="*/ 75 w 659"/>
                    <a:gd name="T7" fmla="*/ 133 h 739"/>
                    <a:gd name="T8" fmla="*/ 121 w 659"/>
                    <a:gd name="T9" fmla="*/ 83 h 739"/>
                    <a:gd name="T10" fmla="*/ 172 w 659"/>
                    <a:gd name="T11" fmla="*/ 42 h 739"/>
                    <a:gd name="T12" fmla="*/ 231 w 659"/>
                    <a:gd name="T13" fmla="*/ 16 h 739"/>
                    <a:gd name="T14" fmla="*/ 298 w 659"/>
                    <a:gd name="T15" fmla="*/ 0 h 739"/>
                    <a:gd name="T16" fmla="*/ 364 w 659"/>
                    <a:gd name="T17" fmla="*/ 0 h 739"/>
                    <a:gd name="T18" fmla="*/ 429 w 659"/>
                    <a:gd name="T19" fmla="*/ 16 h 739"/>
                    <a:gd name="T20" fmla="*/ 488 w 659"/>
                    <a:gd name="T21" fmla="*/ 42 h 739"/>
                    <a:gd name="T22" fmla="*/ 539 w 659"/>
                    <a:gd name="T23" fmla="*/ 83 h 739"/>
                    <a:gd name="T24" fmla="*/ 584 w 659"/>
                    <a:gd name="T25" fmla="*/ 133 h 739"/>
                    <a:gd name="T26" fmla="*/ 619 w 659"/>
                    <a:gd name="T27" fmla="*/ 192 h 739"/>
                    <a:gd name="T28" fmla="*/ 646 w 659"/>
                    <a:gd name="T29" fmla="*/ 259 h 739"/>
                    <a:gd name="T30" fmla="*/ 659 w 659"/>
                    <a:gd name="T31" fmla="*/ 332 h 739"/>
                    <a:gd name="T32" fmla="*/ 659 w 659"/>
                    <a:gd name="T33" fmla="*/ 407 h 739"/>
                    <a:gd name="T34" fmla="*/ 646 w 659"/>
                    <a:gd name="T35" fmla="*/ 479 h 739"/>
                    <a:gd name="T36" fmla="*/ 619 w 659"/>
                    <a:gd name="T37" fmla="*/ 546 h 739"/>
                    <a:gd name="T38" fmla="*/ 584 w 659"/>
                    <a:gd name="T39" fmla="*/ 605 h 739"/>
                    <a:gd name="T40" fmla="*/ 539 w 659"/>
                    <a:gd name="T41" fmla="*/ 656 h 739"/>
                    <a:gd name="T42" fmla="*/ 488 w 659"/>
                    <a:gd name="T43" fmla="*/ 696 h 739"/>
                    <a:gd name="T44" fmla="*/ 429 w 659"/>
                    <a:gd name="T45" fmla="*/ 723 h 739"/>
                    <a:gd name="T46" fmla="*/ 364 w 659"/>
                    <a:gd name="T47" fmla="*/ 736 h 739"/>
                    <a:gd name="T48" fmla="*/ 298 w 659"/>
                    <a:gd name="T49" fmla="*/ 736 h 739"/>
                    <a:gd name="T50" fmla="*/ 231 w 659"/>
                    <a:gd name="T51" fmla="*/ 723 h 739"/>
                    <a:gd name="T52" fmla="*/ 172 w 659"/>
                    <a:gd name="T53" fmla="*/ 696 h 739"/>
                    <a:gd name="T54" fmla="*/ 121 w 659"/>
                    <a:gd name="T55" fmla="*/ 656 h 739"/>
                    <a:gd name="T56" fmla="*/ 75 w 659"/>
                    <a:gd name="T57" fmla="*/ 605 h 739"/>
                    <a:gd name="T58" fmla="*/ 40 w 659"/>
                    <a:gd name="T59" fmla="*/ 546 h 739"/>
                    <a:gd name="T60" fmla="*/ 14 w 659"/>
                    <a:gd name="T61" fmla="*/ 479 h 739"/>
                    <a:gd name="T62" fmla="*/ 3 w 659"/>
                    <a:gd name="T63" fmla="*/ 40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9" h="739">
                      <a:moveTo>
                        <a:pt x="0" y="369"/>
                      </a:moveTo>
                      <a:lnTo>
                        <a:pt x="3" y="332"/>
                      </a:lnTo>
                      <a:lnTo>
                        <a:pt x="6" y="294"/>
                      </a:lnTo>
                      <a:lnTo>
                        <a:pt x="14" y="259"/>
                      </a:lnTo>
                      <a:lnTo>
                        <a:pt x="27" y="224"/>
                      </a:lnTo>
                      <a:lnTo>
                        <a:pt x="40" y="192"/>
                      </a:lnTo>
                      <a:lnTo>
                        <a:pt x="57" y="163"/>
                      </a:lnTo>
                      <a:lnTo>
                        <a:pt x="75" y="133"/>
                      </a:lnTo>
                      <a:lnTo>
                        <a:pt x="97" y="107"/>
                      </a:lnTo>
                      <a:lnTo>
                        <a:pt x="121" y="83"/>
                      </a:lnTo>
                      <a:lnTo>
                        <a:pt x="145" y="61"/>
                      </a:lnTo>
                      <a:lnTo>
                        <a:pt x="172" y="42"/>
                      </a:lnTo>
                      <a:lnTo>
                        <a:pt x="201" y="29"/>
                      </a:lnTo>
                      <a:lnTo>
                        <a:pt x="231" y="16"/>
                      </a:lnTo>
                      <a:lnTo>
                        <a:pt x="263" y="8"/>
                      </a:lnTo>
                      <a:lnTo>
                        <a:pt x="298" y="0"/>
                      </a:lnTo>
                      <a:lnTo>
                        <a:pt x="330" y="0"/>
                      </a:lnTo>
                      <a:lnTo>
                        <a:pt x="364" y="0"/>
                      </a:lnTo>
                      <a:lnTo>
                        <a:pt x="397" y="8"/>
                      </a:lnTo>
                      <a:lnTo>
                        <a:pt x="429" y="16"/>
                      </a:lnTo>
                      <a:lnTo>
                        <a:pt x="458" y="29"/>
                      </a:lnTo>
                      <a:lnTo>
                        <a:pt x="488" y="42"/>
                      </a:lnTo>
                      <a:lnTo>
                        <a:pt x="514" y="61"/>
                      </a:lnTo>
                      <a:lnTo>
                        <a:pt x="539" y="83"/>
                      </a:lnTo>
                      <a:lnTo>
                        <a:pt x="563" y="107"/>
                      </a:lnTo>
                      <a:lnTo>
                        <a:pt x="584" y="133"/>
                      </a:lnTo>
                      <a:lnTo>
                        <a:pt x="603" y="163"/>
                      </a:lnTo>
                      <a:lnTo>
                        <a:pt x="619" y="192"/>
                      </a:lnTo>
                      <a:lnTo>
                        <a:pt x="635" y="224"/>
                      </a:lnTo>
                      <a:lnTo>
                        <a:pt x="646" y="259"/>
                      </a:lnTo>
                      <a:lnTo>
                        <a:pt x="654" y="294"/>
                      </a:lnTo>
                      <a:lnTo>
                        <a:pt x="659" y="332"/>
                      </a:lnTo>
                      <a:lnTo>
                        <a:pt x="659" y="369"/>
                      </a:lnTo>
                      <a:lnTo>
                        <a:pt x="659" y="407"/>
                      </a:lnTo>
                      <a:lnTo>
                        <a:pt x="654" y="444"/>
                      </a:lnTo>
                      <a:lnTo>
                        <a:pt x="646" y="479"/>
                      </a:lnTo>
                      <a:lnTo>
                        <a:pt x="635" y="514"/>
                      </a:lnTo>
                      <a:lnTo>
                        <a:pt x="619" y="546"/>
                      </a:lnTo>
                      <a:lnTo>
                        <a:pt x="603" y="575"/>
                      </a:lnTo>
                      <a:lnTo>
                        <a:pt x="584" y="605"/>
                      </a:lnTo>
                      <a:lnTo>
                        <a:pt x="563" y="632"/>
                      </a:lnTo>
                      <a:lnTo>
                        <a:pt x="539" y="656"/>
                      </a:lnTo>
                      <a:lnTo>
                        <a:pt x="514" y="677"/>
                      </a:lnTo>
                      <a:lnTo>
                        <a:pt x="488" y="696"/>
                      </a:lnTo>
                      <a:lnTo>
                        <a:pt x="458" y="709"/>
                      </a:lnTo>
                      <a:lnTo>
                        <a:pt x="429" y="723"/>
                      </a:lnTo>
                      <a:lnTo>
                        <a:pt x="397" y="731"/>
                      </a:lnTo>
                      <a:lnTo>
                        <a:pt x="364" y="736"/>
                      </a:lnTo>
                      <a:lnTo>
                        <a:pt x="330" y="739"/>
                      </a:lnTo>
                      <a:lnTo>
                        <a:pt x="298" y="736"/>
                      </a:lnTo>
                      <a:lnTo>
                        <a:pt x="263" y="731"/>
                      </a:lnTo>
                      <a:lnTo>
                        <a:pt x="231" y="723"/>
                      </a:lnTo>
                      <a:lnTo>
                        <a:pt x="201" y="709"/>
                      </a:lnTo>
                      <a:lnTo>
                        <a:pt x="172" y="696"/>
                      </a:lnTo>
                      <a:lnTo>
                        <a:pt x="145" y="677"/>
                      </a:lnTo>
                      <a:lnTo>
                        <a:pt x="121" y="656"/>
                      </a:lnTo>
                      <a:lnTo>
                        <a:pt x="97" y="632"/>
                      </a:lnTo>
                      <a:lnTo>
                        <a:pt x="75" y="605"/>
                      </a:lnTo>
                      <a:lnTo>
                        <a:pt x="57" y="575"/>
                      </a:lnTo>
                      <a:lnTo>
                        <a:pt x="40" y="546"/>
                      </a:lnTo>
                      <a:lnTo>
                        <a:pt x="27" y="514"/>
                      </a:lnTo>
                      <a:lnTo>
                        <a:pt x="14" y="479"/>
                      </a:lnTo>
                      <a:lnTo>
                        <a:pt x="6" y="444"/>
                      </a:lnTo>
                      <a:lnTo>
                        <a:pt x="3" y="407"/>
                      </a:lnTo>
                      <a:lnTo>
                        <a:pt x="0" y="369"/>
                      </a:lnTo>
                      <a:close/>
                    </a:path>
                  </a:pathLst>
                </a:custGeom>
                <a:gradFill flip="none" rotWithShape="1">
                  <a:gsLst>
                    <a:gs pos="0">
                      <a:srgbClr val="8064A2">
                        <a:lumMod val="40000"/>
                        <a:lumOff val="60000"/>
                        <a:shade val="30000"/>
                        <a:satMod val="115000"/>
                      </a:srgbClr>
                    </a:gs>
                    <a:gs pos="50000">
                      <a:srgbClr val="8064A2">
                        <a:lumMod val="40000"/>
                        <a:lumOff val="60000"/>
                        <a:shade val="67500"/>
                        <a:satMod val="115000"/>
                      </a:srgbClr>
                    </a:gs>
                    <a:gs pos="100000">
                      <a:srgbClr val="8064A2">
                        <a:lumMod val="40000"/>
                        <a:lumOff val="60000"/>
                        <a:shade val="100000"/>
                        <a:satMod val="115000"/>
                      </a:srgbClr>
                    </a:gs>
                  </a:gsLst>
                  <a:lin ang="2700000" scaled="1"/>
                  <a:tileRect/>
                </a:gradFill>
                <a:ln w="6">
                  <a:solidFill>
                    <a:srgbClr val="8064A2">
                      <a:lumMod val="40000"/>
                      <a:lumOff val="60000"/>
                    </a:srgb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nvGrpSpPr>
              <p:cNvPr id="729" name="Group 66">
                <a:extLst>
                  <a:ext uri="{FF2B5EF4-FFF2-40B4-BE49-F238E27FC236}">
                    <a16:creationId xmlns:a16="http://schemas.microsoft.com/office/drawing/2014/main" id="{8D351D47-DA05-6B27-900F-CEB3A598556F}"/>
                  </a:ext>
                </a:extLst>
              </p:cNvPr>
              <p:cNvGrpSpPr>
                <a:grpSpLocks noChangeAspect="1"/>
              </p:cNvGrpSpPr>
              <p:nvPr/>
            </p:nvGrpSpPr>
            <p:grpSpPr bwMode="auto">
              <a:xfrm rot="1098318">
                <a:off x="8464472" y="2165149"/>
                <a:ext cx="147148" cy="191715"/>
                <a:chOff x="3705908" y="-1752286"/>
                <a:chExt cx="3652999" cy="4759371"/>
              </a:xfrm>
              <a:solidFill>
                <a:schemeClr val="bg1">
                  <a:lumMod val="75000"/>
                </a:schemeClr>
              </a:solidFill>
            </p:grpSpPr>
            <p:sp>
              <p:nvSpPr>
                <p:cNvPr id="730" name="Freeform 99">
                  <a:extLst>
                    <a:ext uri="{FF2B5EF4-FFF2-40B4-BE49-F238E27FC236}">
                      <a16:creationId xmlns:a16="http://schemas.microsoft.com/office/drawing/2014/main" id="{75BDB96A-EDD1-9FFE-CB47-94556A742CF1}"/>
                    </a:ext>
                  </a:extLst>
                </p:cNvPr>
                <p:cNvSpPr>
                  <a:spLocks/>
                </p:cNvSpPr>
                <p:nvPr/>
              </p:nvSpPr>
              <p:spPr bwMode="auto">
                <a:xfrm rot="18392594" flipH="1" flipV="1">
                  <a:off x="3152722" y="-1199100"/>
                  <a:ext cx="4759371" cy="3652999"/>
                </a:xfrm>
                <a:custGeom>
                  <a:avLst/>
                  <a:gdLst>
                    <a:gd name="T0" fmla="*/ 1629 w 2998"/>
                    <a:gd name="T1" fmla="*/ 3 h 2302"/>
                    <a:gd name="T2" fmla="*/ 938 w 2998"/>
                    <a:gd name="T3" fmla="*/ 16 h 2302"/>
                    <a:gd name="T4" fmla="*/ 560 w 2998"/>
                    <a:gd name="T5" fmla="*/ 22 h 2302"/>
                    <a:gd name="T6" fmla="*/ 429 w 2998"/>
                    <a:gd name="T7" fmla="*/ 35 h 2302"/>
                    <a:gd name="T8" fmla="*/ 313 w 2998"/>
                    <a:gd name="T9" fmla="*/ 62 h 2302"/>
                    <a:gd name="T10" fmla="*/ 212 w 2998"/>
                    <a:gd name="T11" fmla="*/ 108 h 2302"/>
                    <a:gd name="T12" fmla="*/ 150 w 2998"/>
                    <a:gd name="T13" fmla="*/ 153 h 2302"/>
                    <a:gd name="T14" fmla="*/ 113 w 2998"/>
                    <a:gd name="T15" fmla="*/ 191 h 2302"/>
                    <a:gd name="T16" fmla="*/ 80 w 2998"/>
                    <a:gd name="T17" fmla="*/ 231 h 2302"/>
                    <a:gd name="T18" fmla="*/ 54 w 2998"/>
                    <a:gd name="T19" fmla="*/ 279 h 2302"/>
                    <a:gd name="T20" fmla="*/ 32 w 2998"/>
                    <a:gd name="T21" fmla="*/ 330 h 2302"/>
                    <a:gd name="T22" fmla="*/ 16 w 2998"/>
                    <a:gd name="T23" fmla="*/ 386 h 2302"/>
                    <a:gd name="T24" fmla="*/ 3 w 2998"/>
                    <a:gd name="T25" fmla="*/ 485 h 2302"/>
                    <a:gd name="T26" fmla="*/ 0 w 2998"/>
                    <a:gd name="T27" fmla="*/ 598 h 2302"/>
                    <a:gd name="T28" fmla="*/ 13 w 2998"/>
                    <a:gd name="T29" fmla="*/ 694 h 2302"/>
                    <a:gd name="T30" fmla="*/ 38 w 2998"/>
                    <a:gd name="T31" fmla="*/ 807 h 2302"/>
                    <a:gd name="T32" fmla="*/ 75 w 2998"/>
                    <a:gd name="T33" fmla="*/ 933 h 2302"/>
                    <a:gd name="T34" fmla="*/ 126 w 2998"/>
                    <a:gd name="T35" fmla="*/ 1069 h 2302"/>
                    <a:gd name="T36" fmla="*/ 190 w 2998"/>
                    <a:gd name="T37" fmla="*/ 1214 h 2302"/>
                    <a:gd name="T38" fmla="*/ 268 w 2998"/>
                    <a:gd name="T39" fmla="*/ 1361 h 2302"/>
                    <a:gd name="T40" fmla="*/ 359 w 2998"/>
                    <a:gd name="T41" fmla="*/ 1509 h 2302"/>
                    <a:gd name="T42" fmla="*/ 466 w 2998"/>
                    <a:gd name="T43" fmla="*/ 1654 h 2302"/>
                    <a:gd name="T44" fmla="*/ 587 w 2998"/>
                    <a:gd name="T45" fmla="*/ 1790 h 2302"/>
                    <a:gd name="T46" fmla="*/ 723 w 2998"/>
                    <a:gd name="T47" fmla="*/ 1919 h 2302"/>
                    <a:gd name="T48" fmla="*/ 873 w 2998"/>
                    <a:gd name="T49" fmla="*/ 2034 h 2302"/>
                    <a:gd name="T50" fmla="*/ 1040 w 2998"/>
                    <a:gd name="T51" fmla="*/ 2133 h 2302"/>
                    <a:gd name="T52" fmla="*/ 1131 w 2998"/>
                    <a:gd name="T53" fmla="*/ 2176 h 2302"/>
                    <a:gd name="T54" fmla="*/ 1224 w 2998"/>
                    <a:gd name="T55" fmla="*/ 2213 h 2302"/>
                    <a:gd name="T56" fmla="*/ 1321 w 2998"/>
                    <a:gd name="T57" fmla="*/ 2246 h 2302"/>
                    <a:gd name="T58" fmla="*/ 1423 w 2998"/>
                    <a:gd name="T59" fmla="*/ 2270 h 2302"/>
                    <a:gd name="T60" fmla="*/ 1530 w 2998"/>
                    <a:gd name="T61" fmla="*/ 2288 h 2302"/>
                    <a:gd name="T62" fmla="*/ 1640 w 2998"/>
                    <a:gd name="T63" fmla="*/ 2299 h 2302"/>
                    <a:gd name="T64" fmla="*/ 1755 w 2998"/>
                    <a:gd name="T65" fmla="*/ 2302 h 2302"/>
                    <a:gd name="T66" fmla="*/ 1972 w 2998"/>
                    <a:gd name="T67" fmla="*/ 2297 h 2302"/>
                    <a:gd name="T68" fmla="*/ 2165 w 2998"/>
                    <a:gd name="T69" fmla="*/ 2275 h 2302"/>
                    <a:gd name="T70" fmla="*/ 2331 w 2998"/>
                    <a:gd name="T71" fmla="*/ 2240 h 2302"/>
                    <a:gd name="T72" fmla="*/ 2473 w 2998"/>
                    <a:gd name="T73" fmla="*/ 2195 h 2302"/>
                    <a:gd name="T74" fmla="*/ 2593 w 2998"/>
                    <a:gd name="T75" fmla="*/ 2138 h 2302"/>
                    <a:gd name="T76" fmla="*/ 2692 w 2998"/>
                    <a:gd name="T77" fmla="*/ 2074 h 2302"/>
                    <a:gd name="T78" fmla="*/ 2776 w 2998"/>
                    <a:gd name="T79" fmla="*/ 2002 h 2302"/>
                    <a:gd name="T80" fmla="*/ 2843 w 2998"/>
                    <a:gd name="T81" fmla="*/ 1921 h 2302"/>
                    <a:gd name="T82" fmla="*/ 2893 w 2998"/>
                    <a:gd name="T83" fmla="*/ 1838 h 2302"/>
                    <a:gd name="T84" fmla="*/ 2931 w 2998"/>
                    <a:gd name="T85" fmla="*/ 1750 h 2302"/>
                    <a:gd name="T86" fmla="*/ 2960 w 2998"/>
                    <a:gd name="T87" fmla="*/ 1659 h 2302"/>
                    <a:gd name="T88" fmla="*/ 2979 w 2998"/>
                    <a:gd name="T89" fmla="*/ 1568 h 2302"/>
                    <a:gd name="T90" fmla="*/ 2990 w 2998"/>
                    <a:gd name="T91" fmla="*/ 1474 h 2302"/>
                    <a:gd name="T92" fmla="*/ 2998 w 2998"/>
                    <a:gd name="T93" fmla="*/ 1294 h 2302"/>
                    <a:gd name="T94" fmla="*/ 2995 w 2998"/>
                    <a:gd name="T95" fmla="*/ 1166 h 2302"/>
                    <a:gd name="T96" fmla="*/ 2985 w 2998"/>
                    <a:gd name="T97" fmla="*/ 1077 h 2302"/>
                    <a:gd name="T98" fmla="*/ 2966 w 2998"/>
                    <a:gd name="T99" fmla="*/ 984 h 2302"/>
                    <a:gd name="T100" fmla="*/ 2936 w 2998"/>
                    <a:gd name="T101" fmla="*/ 885 h 2302"/>
                    <a:gd name="T102" fmla="*/ 2896 w 2998"/>
                    <a:gd name="T103" fmla="*/ 785 h 2302"/>
                    <a:gd name="T104" fmla="*/ 2851 w 2998"/>
                    <a:gd name="T105" fmla="*/ 684 h 2302"/>
                    <a:gd name="T106" fmla="*/ 2794 w 2998"/>
                    <a:gd name="T107" fmla="*/ 584 h 2302"/>
                    <a:gd name="T108" fmla="*/ 2733 w 2998"/>
                    <a:gd name="T109" fmla="*/ 485 h 2302"/>
                    <a:gd name="T110" fmla="*/ 2666 w 2998"/>
                    <a:gd name="T111" fmla="*/ 394 h 2302"/>
                    <a:gd name="T112" fmla="*/ 2591 w 2998"/>
                    <a:gd name="T113" fmla="*/ 309 h 2302"/>
                    <a:gd name="T114" fmla="*/ 2513 w 2998"/>
                    <a:gd name="T115" fmla="*/ 228 h 2302"/>
                    <a:gd name="T116" fmla="*/ 2430 w 2998"/>
                    <a:gd name="T117" fmla="*/ 158 h 2302"/>
                    <a:gd name="T118" fmla="*/ 2342 w 2998"/>
                    <a:gd name="T119" fmla="*/ 100 h 2302"/>
                    <a:gd name="T120" fmla="*/ 2250 w 2998"/>
                    <a:gd name="T121" fmla="*/ 54 h 2302"/>
                    <a:gd name="T122" fmla="*/ 2157 w 2998"/>
                    <a:gd name="T123" fmla="*/ 19 h 2302"/>
                    <a:gd name="T124" fmla="*/ 2060 w 2998"/>
                    <a:gd name="T125" fmla="*/ 3 h 2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8" h="2302">
                      <a:moveTo>
                        <a:pt x="2009" y="0"/>
                      </a:moveTo>
                      <a:lnTo>
                        <a:pt x="1629" y="3"/>
                      </a:lnTo>
                      <a:lnTo>
                        <a:pt x="1270" y="11"/>
                      </a:lnTo>
                      <a:lnTo>
                        <a:pt x="938" y="16"/>
                      </a:lnTo>
                      <a:lnTo>
                        <a:pt x="632" y="19"/>
                      </a:lnTo>
                      <a:lnTo>
                        <a:pt x="560" y="22"/>
                      </a:lnTo>
                      <a:lnTo>
                        <a:pt x="493" y="27"/>
                      </a:lnTo>
                      <a:lnTo>
                        <a:pt x="429" y="35"/>
                      </a:lnTo>
                      <a:lnTo>
                        <a:pt x="370" y="46"/>
                      </a:lnTo>
                      <a:lnTo>
                        <a:pt x="313" y="62"/>
                      </a:lnTo>
                      <a:lnTo>
                        <a:pt x="260" y="83"/>
                      </a:lnTo>
                      <a:lnTo>
                        <a:pt x="212" y="108"/>
                      </a:lnTo>
                      <a:lnTo>
                        <a:pt x="169" y="137"/>
                      </a:lnTo>
                      <a:lnTo>
                        <a:pt x="150" y="153"/>
                      </a:lnTo>
                      <a:lnTo>
                        <a:pt x="131" y="172"/>
                      </a:lnTo>
                      <a:lnTo>
                        <a:pt x="113" y="191"/>
                      </a:lnTo>
                      <a:lnTo>
                        <a:pt x="96" y="209"/>
                      </a:lnTo>
                      <a:lnTo>
                        <a:pt x="80" y="231"/>
                      </a:lnTo>
                      <a:lnTo>
                        <a:pt x="67" y="255"/>
                      </a:lnTo>
                      <a:lnTo>
                        <a:pt x="54" y="279"/>
                      </a:lnTo>
                      <a:lnTo>
                        <a:pt x="43" y="303"/>
                      </a:lnTo>
                      <a:lnTo>
                        <a:pt x="32" y="330"/>
                      </a:lnTo>
                      <a:lnTo>
                        <a:pt x="24" y="357"/>
                      </a:lnTo>
                      <a:lnTo>
                        <a:pt x="16" y="386"/>
                      </a:lnTo>
                      <a:lnTo>
                        <a:pt x="11" y="418"/>
                      </a:lnTo>
                      <a:lnTo>
                        <a:pt x="3" y="485"/>
                      </a:lnTo>
                      <a:lnTo>
                        <a:pt x="0" y="558"/>
                      </a:lnTo>
                      <a:lnTo>
                        <a:pt x="0" y="598"/>
                      </a:lnTo>
                      <a:lnTo>
                        <a:pt x="5" y="643"/>
                      </a:lnTo>
                      <a:lnTo>
                        <a:pt x="13" y="694"/>
                      </a:lnTo>
                      <a:lnTo>
                        <a:pt x="24" y="748"/>
                      </a:lnTo>
                      <a:lnTo>
                        <a:pt x="38" y="807"/>
                      </a:lnTo>
                      <a:lnTo>
                        <a:pt x="54" y="868"/>
                      </a:lnTo>
                      <a:lnTo>
                        <a:pt x="75" y="933"/>
                      </a:lnTo>
                      <a:lnTo>
                        <a:pt x="99" y="1000"/>
                      </a:lnTo>
                      <a:lnTo>
                        <a:pt x="126" y="1069"/>
                      </a:lnTo>
                      <a:lnTo>
                        <a:pt x="155" y="1142"/>
                      </a:lnTo>
                      <a:lnTo>
                        <a:pt x="190" y="1214"/>
                      </a:lnTo>
                      <a:lnTo>
                        <a:pt x="225" y="1286"/>
                      </a:lnTo>
                      <a:lnTo>
                        <a:pt x="268" y="1361"/>
                      </a:lnTo>
                      <a:lnTo>
                        <a:pt x="311" y="1434"/>
                      </a:lnTo>
                      <a:lnTo>
                        <a:pt x="359" y="1509"/>
                      </a:lnTo>
                      <a:lnTo>
                        <a:pt x="410" y="1581"/>
                      </a:lnTo>
                      <a:lnTo>
                        <a:pt x="466" y="1654"/>
                      </a:lnTo>
                      <a:lnTo>
                        <a:pt x="522" y="1723"/>
                      </a:lnTo>
                      <a:lnTo>
                        <a:pt x="587" y="1790"/>
                      </a:lnTo>
                      <a:lnTo>
                        <a:pt x="651" y="1857"/>
                      </a:lnTo>
                      <a:lnTo>
                        <a:pt x="723" y="1919"/>
                      </a:lnTo>
                      <a:lnTo>
                        <a:pt x="796" y="1980"/>
                      </a:lnTo>
                      <a:lnTo>
                        <a:pt x="873" y="2034"/>
                      </a:lnTo>
                      <a:lnTo>
                        <a:pt x="956" y="2088"/>
                      </a:lnTo>
                      <a:lnTo>
                        <a:pt x="1040" y="2133"/>
                      </a:lnTo>
                      <a:lnTo>
                        <a:pt x="1085" y="2157"/>
                      </a:lnTo>
                      <a:lnTo>
                        <a:pt x="1131" y="2176"/>
                      </a:lnTo>
                      <a:lnTo>
                        <a:pt x="1176" y="2195"/>
                      </a:lnTo>
                      <a:lnTo>
                        <a:pt x="1224" y="2213"/>
                      </a:lnTo>
                      <a:lnTo>
                        <a:pt x="1273" y="2230"/>
                      </a:lnTo>
                      <a:lnTo>
                        <a:pt x="1321" y="2246"/>
                      </a:lnTo>
                      <a:lnTo>
                        <a:pt x="1372" y="2259"/>
                      </a:lnTo>
                      <a:lnTo>
                        <a:pt x="1423" y="2270"/>
                      </a:lnTo>
                      <a:lnTo>
                        <a:pt x="1476" y="2280"/>
                      </a:lnTo>
                      <a:lnTo>
                        <a:pt x="1530" y="2288"/>
                      </a:lnTo>
                      <a:lnTo>
                        <a:pt x="1583" y="2294"/>
                      </a:lnTo>
                      <a:lnTo>
                        <a:pt x="1640" y="2299"/>
                      </a:lnTo>
                      <a:lnTo>
                        <a:pt x="1696" y="2302"/>
                      </a:lnTo>
                      <a:lnTo>
                        <a:pt x="1755" y="2302"/>
                      </a:lnTo>
                      <a:lnTo>
                        <a:pt x="1867" y="2302"/>
                      </a:lnTo>
                      <a:lnTo>
                        <a:pt x="1972" y="2297"/>
                      </a:lnTo>
                      <a:lnTo>
                        <a:pt x="2071" y="2286"/>
                      </a:lnTo>
                      <a:lnTo>
                        <a:pt x="2165" y="2275"/>
                      </a:lnTo>
                      <a:lnTo>
                        <a:pt x="2250" y="2259"/>
                      </a:lnTo>
                      <a:lnTo>
                        <a:pt x="2331" y="2240"/>
                      </a:lnTo>
                      <a:lnTo>
                        <a:pt x="2403" y="2219"/>
                      </a:lnTo>
                      <a:lnTo>
                        <a:pt x="2473" y="2195"/>
                      </a:lnTo>
                      <a:lnTo>
                        <a:pt x="2534" y="2168"/>
                      </a:lnTo>
                      <a:lnTo>
                        <a:pt x="2593" y="2138"/>
                      </a:lnTo>
                      <a:lnTo>
                        <a:pt x="2647" y="2106"/>
                      </a:lnTo>
                      <a:lnTo>
                        <a:pt x="2692" y="2074"/>
                      </a:lnTo>
                      <a:lnTo>
                        <a:pt x="2738" y="2037"/>
                      </a:lnTo>
                      <a:lnTo>
                        <a:pt x="2776" y="2002"/>
                      </a:lnTo>
                      <a:lnTo>
                        <a:pt x="2810" y="1962"/>
                      </a:lnTo>
                      <a:lnTo>
                        <a:pt x="2843" y="1921"/>
                      </a:lnTo>
                      <a:lnTo>
                        <a:pt x="2869" y="1881"/>
                      </a:lnTo>
                      <a:lnTo>
                        <a:pt x="2893" y="1838"/>
                      </a:lnTo>
                      <a:lnTo>
                        <a:pt x="2915" y="1793"/>
                      </a:lnTo>
                      <a:lnTo>
                        <a:pt x="2931" y="1750"/>
                      </a:lnTo>
                      <a:lnTo>
                        <a:pt x="2947" y="1704"/>
                      </a:lnTo>
                      <a:lnTo>
                        <a:pt x="2960" y="1659"/>
                      </a:lnTo>
                      <a:lnTo>
                        <a:pt x="2968" y="1613"/>
                      </a:lnTo>
                      <a:lnTo>
                        <a:pt x="2979" y="1568"/>
                      </a:lnTo>
                      <a:lnTo>
                        <a:pt x="2985" y="1520"/>
                      </a:lnTo>
                      <a:lnTo>
                        <a:pt x="2990" y="1474"/>
                      </a:lnTo>
                      <a:lnTo>
                        <a:pt x="2995" y="1383"/>
                      </a:lnTo>
                      <a:lnTo>
                        <a:pt x="2998" y="1294"/>
                      </a:lnTo>
                      <a:lnTo>
                        <a:pt x="2998" y="1209"/>
                      </a:lnTo>
                      <a:lnTo>
                        <a:pt x="2995" y="1166"/>
                      </a:lnTo>
                      <a:lnTo>
                        <a:pt x="2993" y="1123"/>
                      </a:lnTo>
                      <a:lnTo>
                        <a:pt x="2985" y="1077"/>
                      </a:lnTo>
                      <a:lnTo>
                        <a:pt x="2976" y="1032"/>
                      </a:lnTo>
                      <a:lnTo>
                        <a:pt x="2966" y="984"/>
                      </a:lnTo>
                      <a:lnTo>
                        <a:pt x="2952" y="935"/>
                      </a:lnTo>
                      <a:lnTo>
                        <a:pt x="2936" y="885"/>
                      </a:lnTo>
                      <a:lnTo>
                        <a:pt x="2918" y="834"/>
                      </a:lnTo>
                      <a:lnTo>
                        <a:pt x="2896" y="785"/>
                      </a:lnTo>
                      <a:lnTo>
                        <a:pt x="2875" y="735"/>
                      </a:lnTo>
                      <a:lnTo>
                        <a:pt x="2851" y="684"/>
                      </a:lnTo>
                      <a:lnTo>
                        <a:pt x="2824" y="633"/>
                      </a:lnTo>
                      <a:lnTo>
                        <a:pt x="2794" y="584"/>
                      </a:lnTo>
                      <a:lnTo>
                        <a:pt x="2765" y="534"/>
                      </a:lnTo>
                      <a:lnTo>
                        <a:pt x="2733" y="485"/>
                      </a:lnTo>
                      <a:lnTo>
                        <a:pt x="2701" y="440"/>
                      </a:lnTo>
                      <a:lnTo>
                        <a:pt x="2666" y="394"/>
                      </a:lnTo>
                      <a:lnTo>
                        <a:pt x="2628" y="349"/>
                      </a:lnTo>
                      <a:lnTo>
                        <a:pt x="2591" y="309"/>
                      </a:lnTo>
                      <a:lnTo>
                        <a:pt x="2553" y="266"/>
                      </a:lnTo>
                      <a:lnTo>
                        <a:pt x="2513" y="228"/>
                      </a:lnTo>
                      <a:lnTo>
                        <a:pt x="2470" y="193"/>
                      </a:lnTo>
                      <a:lnTo>
                        <a:pt x="2430" y="158"/>
                      </a:lnTo>
                      <a:lnTo>
                        <a:pt x="2384" y="126"/>
                      </a:lnTo>
                      <a:lnTo>
                        <a:pt x="2342" y="100"/>
                      </a:lnTo>
                      <a:lnTo>
                        <a:pt x="2296" y="75"/>
                      </a:lnTo>
                      <a:lnTo>
                        <a:pt x="2250" y="54"/>
                      </a:lnTo>
                      <a:lnTo>
                        <a:pt x="2202" y="35"/>
                      </a:lnTo>
                      <a:lnTo>
                        <a:pt x="2157" y="19"/>
                      </a:lnTo>
                      <a:lnTo>
                        <a:pt x="2108" y="8"/>
                      </a:lnTo>
                      <a:lnTo>
                        <a:pt x="2060" y="3"/>
                      </a:lnTo>
                      <a:lnTo>
                        <a:pt x="2009" y="0"/>
                      </a:lnTo>
                      <a:close/>
                    </a:path>
                  </a:pathLst>
                </a:custGeom>
                <a:grpFill/>
                <a:ln w="5">
                  <a:solidFill>
                    <a:schemeClr val="bg1">
                      <a:lumMod val="50000"/>
                    </a:schemeClr>
                  </a:solidFill>
                  <a:prstDash val="solid"/>
                  <a:round/>
                  <a:headEnd/>
                  <a:tailEnd/>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sp>
              <p:nvSpPr>
                <p:cNvPr id="731" name="Freeform 100">
                  <a:extLst>
                    <a:ext uri="{FF2B5EF4-FFF2-40B4-BE49-F238E27FC236}">
                      <a16:creationId xmlns:a16="http://schemas.microsoft.com/office/drawing/2014/main" id="{F09AD97D-73A8-6AC1-7E56-9699EBB107A4}"/>
                    </a:ext>
                  </a:extLst>
                </p:cNvPr>
                <p:cNvSpPr>
                  <a:spLocks/>
                </p:cNvSpPr>
                <p:nvPr/>
              </p:nvSpPr>
              <p:spPr bwMode="auto">
                <a:xfrm rot="5400000">
                  <a:off x="4222223" y="520511"/>
                  <a:ext cx="1945719" cy="1650076"/>
                </a:xfrm>
                <a:custGeom>
                  <a:avLst/>
                  <a:gdLst>
                    <a:gd name="T0" fmla="*/ 2 w 1162"/>
                    <a:gd name="T1" fmla="*/ 310 h 694"/>
                    <a:gd name="T2" fmla="*/ 24 w 1162"/>
                    <a:gd name="T3" fmla="*/ 243 h 694"/>
                    <a:gd name="T4" fmla="*/ 69 w 1162"/>
                    <a:gd name="T5" fmla="*/ 182 h 694"/>
                    <a:gd name="T6" fmla="*/ 131 w 1162"/>
                    <a:gd name="T7" fmla="*/ 126 h 694"/>
                    <a:gd name="T8" fmla="*/ 209 w 1162"/>
                    <a:gd name="T9" fmla="*/ 80 h 694"/>
                    <a:gd name="T10" fmla="*/ 302 w 1162"/>
                    <a:gd name="T11" fmla="*/ 43 h 694"/>
                    <a:gd name="T12" fmla="*/ 407 w 1162"/>
                    <a:gd name="T13" fmla="*/ 16 h 694"/>
                    <a:gd name="T14" fmla="*/ 519 w 1162"/>
                    <a:gd name="T15" fmla="*/ 2 h 694"/>
                    <a:gd name="T16" fmla="*/ 640 w 1162"/>
                    <a:gd name="T17" fmla="*/ 2 h 694"/>
                    <a:gd name="T18" fmla="*/ 752 w 1162"/>
                    <a:gd name="T19" fmla="*/ 16 h 694"/>
                    <a:gd name="T20" fmla="*/ 857 w 1162"/>
                    <a:gd name="T21" fmla="*/ 43 h 694"/>
                    <a:gd name="T22" fmla="*/ 951 w 1162"/>
                    <a:gd name="T23" fmla="*/ 80 h 694"/>
                    <a:gd name="T24" fmla="*/ 1028 w 1162"/>
                    <a:gd name="T25" fmla="*/ 126 h 694"/>
                    <a:gd name="T26" fmla="*/ 1090 w 1162"/>
                    <a:gd name="T27" fmla="*/ 182 h 694"/>
                    <a:gd name="T28" fmla="*/ 1136 w 1162"/>
                    <a:gd name="T29" fmla="*/ 243 h 694"/>
                    <a:gd name="T30" fmla="*/ 1157 w 1162"/>
                    <a:gd name="T31" fmla="*/ 310 h 694"/>
                    <a:gd name="T32" fmla="*/ 1157 w 1162"/>
                    <a:gd name="T33" fmla="*/ 383 h 694"/>
                    <a:gd name="T34" fmla="*/ 1136 w 1162"/>
                    <a:gd name="T35" fmla="*/ 450 h 694"/>
                    <a:gd name="T36" fmla="*/ 1090 w 1162"/>
                    <a:gd name="T37" fmla="*/ 511 h 694"/>
                    <a:gd name="T38" fmla="*/ 1028 w 1162"/>
                    <a:gd name="T39" fmla="*/ 568 h 694"/>
                    <a:gd name="T40" fmla="*/ 951 w 1162"/>
                    <a:gd name="T41" fmla="*/ 613 h 694"/>
                    <a:gd name="T42" fmla="*/ 857 w 1162"/>
                    <a:gd name="T43" fmla="*/ 651 h 694"/>
                    <a:gd name="T44" fmla="*/ 752 w 1162"/>
                    <a:gd name="T45" fmla="*/ 678 h 694"/>
                    <a:gd name="T46" fmla="*/ 640 w 1162"/>
                    <a:gd name="T47" fmla="*/ 691 h 694"/>
                    <a:gd name="T48" fmla="*/ 519 w 1162"/>
                    <a:gd name="T49" fmla="*/ 691 h 694"/>
                    <a:gd name="T50" fmla="*/ 407 w 1162"/>
                    <a:gd name="T51" fmla="*/ 678 h 694"/>
                    <a:gd name="T52" fmla="*/ 302 w 1162"/>
                    <a:gd name="T53" fmla="*/ 651 h 694"/>
                    <a:gd name="T54" fmla="*/ 209 w 1162"/>
                    <a:gd name="T55" fmla="*/ 613 h 694"/>
                    <a:gd name="T56" fmla="*/ 131 w 1162"/>
                    <a:gd name="T57" fmla="*/ 568 h 694"/>
                    <a:gd name="T58" fmla="*/ 69 w 1162"/>
                    <a:gd name="T59" fmla="*/ 511 h 694"/>
                    <a:gd name="T60" fmla="*/ 24 w 1162"/>
                    <a:gd name="T61" fmla="*/ 450 h 694"/>
                    <a:gd name="T62" fmla="*/ 2 w 1162"/>
                    <a:gd name="T63" fmla="*/ 383 h 694"/>
                    <a:gd name="T64" fmla="*/ 0 w 1162"/>
                    <a:gd name="T65" fmla="*/ 34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2" h="694">
                      <a:moveTo>
                        <a:pt x="0" y="345"/>
                      </a:moveTo>
                      <a:lnTo>
                        <a:pt x="2" y="310"/>
                      </a:lnTo>
                      <a:lnTo>
                        <a:pt x="10" y="276"/>
                      </a:lnTo>
                      <a:lnTo>
                        <a:pt x="24" y="243"/>
                      </a:lnTo>
                      <a:lnTo>
                        <a:pt x="45" y="211"/>
                      </a:lnTo>
                      <a:lnTo>
                        <a:pt x="69" y="182"/>
                      </a:lnTo>
                      <a:lnTo>
                        <a:pt x="99" y="152"/>
                      </a:lnTo>
                      <a:lnTo>
                        <a:pt x="131" y="126"/>
                      </a:lnTo>
                      <a:lnTo>
                        <a:pt x="168" y="101"/>
                      </a:lnTo>
                      <a:lnTo>
                        <a:pt x="209" y="80"/>
                      </a:lnTo>
                      <a:lnTo>
                        <a:pt x="254" y="59"/>
                      </a:lnTo>
                      <a:lnTo>
                        <a:pt x="302" y="43"/>
                      </a:lnTo>
                      <a:lnTo>
                        <a:pt x="353" y="26"/>
                      </a:lnTo>
                      <a:lnTo>
                        <a:pt x="407" y="16"/>
                      </a:lnTo>
                      <a:lnTo>
                        <a:pt x="463" y="8"/>
                      </a:lnTo>
                      <a:lnTo>
                        <a:pt x="519" y="2"/>
                      </a:lnTo>
                      <a:lnTo>
                        <a:pt x="581" y="0"/>
                      </a:lnTo>
                      <a:lnTo>
                        <a:pt x="640" y="2"/>
                      </a:lnTo>
                      <a:lnTo>
                        <a:pt x="696" y="8"/>
                      </a:lnTo>
                      <a:lnTo>
                        <a:pt x="752" y="16"/>
                      </a:lnTo>
                      <a:lnTo>
                        <a:pt x="806" y="26"/>
                      </a:lnTo>
                      <a:lnTo>
                        <a:pt x="857" y="43"/>
                      </a:lnTo>
                      <a:lnTo>
                        <a:pt x="905" y="59"/>
                      </a:lnTo>
                      <a:lnTo>
                        <a:pt x="951" y="80"/>
                      </a:lnTo>
                      <a:lnTo>
                        <a:pt x="991" y="101"/>
                      </a:lnTo>
                      <a:lnTo>
                        <a:pt x="1028" y="126"/>
                      </a:lnTo>
                      <a:lnTo>
                        <a:pt x="1063" y="152"/>
                      </a:lnTo>
                      <a:lnTo>
                        <a:pt x="1090" y="182"/>
                      </a:lnTo>
                      <a:lnTo>
                        <a:pt x="1117" y="211"/>
                      </a:lnTo>
                      <a:lnTo>
                        <a:pt x="1136" y="243"/>
                      </a:lnTo>
                      <a:lnTo>
                        <a:pt x="1149" y="276"/>
                      </a:lnTo>
                      <a:lnTo>
                        <a:pt x="1157" y="310"/>
                      </a:lnTo>
                      <a:lnTo>
                        <a:pt x="1162" y="345"/>
                      </a:lnTo>
                      <a:lnTo>
                        <a:pt x="1157" y="383"/>
                      </a:lnTo>
                      <a:lnTo>
                        <a:pt x="1149" y="415"/>
                      </a:lnTo>
                      <a:lnTo>
                        <a:pt x="1136" y="450"/>
                      </a:lnTo>
                      <a:lnTo>
                        <a:pt x="1117" y="482"/>
                      </a:lnTo>
                      <a:lnTo>
                        <a:pt x="1090" y="511"/>
                      </a:lnTo>
                      <a:lnTo>
                        <a:pt x="1063" y="541"/>
                      </a:lnTo>
                      <a:lnTo>
                        <a:pt x="1028" y="568"/>
                      </a:lnTo>
                      <a:lnTo>
                        <a:pt x="991" y="592"/>
                      </a:lnTo>
                      <a:lnTo>
                        <a:pt x="951" y="613"/>
                      </a:lnTo>
                      <a:lnTo>
                        <a:pt x="905" y="635"/>
                      </a:lnTo>
                      <a:lnTo>
                        <a:pt x="857" y="651"/>
                      </a:lnTo>
                      <a:lnTo>
                        <a:pt x="806" y="667"/>
                      </a:lnTo>
                      <a:lnTo>
                        <a:pt x="752" y="678"/>
                      </a:lnTo>
                      <a:lnTo>
                        <a:pt x="696" y="686"/>
                      </a:lnTo>
                      <a:lnTo>
                        <a:pt x="640" y="691"/>
                      </a:lnTo>
                      <a:lnTo>
                        <a:pt x="581" y="694"/>
                      </a:lnTo>
                      <a:lnTo>
                        <a:pt x="519" y="691"/>
                      </a:lnTo>
                      <a:lnTo>
                        <a:pt x="463" y="686"/>
                      </a:lnTo>
                      <a:lnTo>
                        <a:pt x="407" y="678"/>
                      </a:lnTo>
                      <a:lnTo>
                        <a:pt x="353" y="667"/>
                      </a:lnTo>
                      <a:lnTo>
                        <a:pt x="302" y="651"/>
                      </a:lnTo>
                      <a:lnTo>
                        <a:pt x="254" y="635"/>
                      </a:lnTo>
                      <a:lnTo>
                        <a:pt x="209" y="613"/>
                      </a:lnTo>
                      <a:lnTo>
                        <a:pt x="168" y="592"/>
                      </a:lnTo>
                      <a:lnTo>
                        <a:pt x="131" y="568"/>
                      </a:lnTo>
                      <a:lnTo>
                        <a:pt x="99" y="541"/>
                      </a:lnTo>
                      <a:lnTo>
                        <a:pt x="69" y="511"/>
                      </a:lnTo>
                      <a:lnTo>
                        <a:pt x="45" y="482"/>
                      </a:lnTo>
                      <a:lnTo>
                        <a:pt x="24" y="450"/>
                      </a:lnTo>
                      <a:lnTo>
                        <a:pt x="10" y="415"/>
                      </a:lnTo>
                      <a:lnTo>
                        <a:pt x="2" y="383"/>
                      </a:lnTo>
                      <a:lnTo>
                        <a:pt x="2" y="345"/>
                      </a:lnTo>
                      <a:lnTo>
                        <a:pt x="0" y="345"/>
                      </a:lnTo>
                      <a:close/>
                    </a:path>
                  </a:pathLst>
                </a:custGeom>
                <a:grpFill/>
                <a:ln>
                  <a:solidFill>
                    <a:schemeClr val="bg1">
                      <a:lumMod val="50000"/>
                    </a:schemeClr>
                  </a:solidFill>
                </a:ln>
              </p:spPr>
              <p:txBody>
                <a:bodyPr/>
                <a:lstStyle/>
                <a:p>
                  <a:pPr defTabSz="685784">
                    <a:defRPr/>
                  </a:pPr>
                  <a:endParaRPr lang="vi-VN" sz="1350" kern="0">
                    <a:solidFill>
                      <a:prstClr val="black"/>
                    </a:solidFill>
                    <a:latin typeface="Arial" panose="020B0604020202020204" pitchFamily="34" charset="0"/>
                    <a:cs typeface="Arial" pitchFamily="34" charset="0"/>
                  </a:endParaRPr>
                </a:p>
              </p:txBody>
            </p:sp>
          </p:grpSp>
        </p:grpSp>
        <p:grpSp>
          <p:nvGrpSpPr>
            <p:cNvPr id="22" name="Group 21">
              <a:extLst>
                <a:ext uri="{FF2B5EF4-FFF2-40B4-BE49-F238E27FC236}">
                  <a16:creationId xmlns:a16="http://schemas.microsoft.com/office/drawing/2014/main" id="{94F6B2B4-E6D1-9923-90DD-7399219327F7}"/>
                </a:ext>
              </a:extLst>
            </p:cNvPr>
            <p:cNvGrpSpPr/>
            <p:nvPr/>
          </p:nvGrpSpPr>
          <p:grpSpPr>
            <a:xfrm>
              <a:off x="419169" y="1964161"/>
              <a:ext cx="841762" cy="342605"/>
              <a:chOff x="419169" y="2934051"/>
              <a:chExt cx="841762" cy="342605"/>
            </a:xfrm>
          </p:grpSpPr>
          <p:sp>
            <p:nvSpPr>
              <p:cNvPr id="563" name="Hexagon 562">
                <a:extLst>
                  <a:ext uri="{FF2B5EF4-FFF2-40B4-BE49-F238E27FC236}">
                    <a16:creationId xmlns:a16="http://schemas.microsoft.com/office/drawing/2014/main" id="{DADA5B16-F03B-77B9-1A9D-3C41D8EE83C8}"/>
                  </a:ext>
                </a:extLst>
              </p:cNvPr>
              <p:cNvSpPr/>
              <p:nvPr/>
            </p:nvSpPr>
            <p:spPr bwMode="auto">
              <a:xfrm rot="4009718">
                <a:off x="1054237" y="3101717"/>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64" name="Hexagon 563">
                <a:extLst>
                  <a:ext uri="{FF2B5EF4-FFF2-40B4-BE49-F238E27FC236}">
                    <a16:creationId xmlns:a16="http://schemas.microsoft.com/office/drawing/2014/main" id="{9E0166AD-0DF5-94CA-C1DF-2C7F2F375A57}"/>
                  </a:ext>
                </a:extLst>
              </p:cNvPr>
              <p:cNvSpPr/>
              <p:nvPr/>
            </p:nvSpPr>
            <p:spPr bwMode="auto">
              <a:xfrm rot="4009718">
                <a:off x="845333" y="3149306"/>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69" name="Hexagon 568">
                <a:extLst>
                  <a:ext uri="{FF2B5EF4-FFF2-40B4-BE49-F238E27FC236}">
                    <a16:creationId xmlns:a16="http://schemas.microsoft.com/office/drawing/2014/main" id="{3A9A0FA7-D73C-32C4-C9E5-4A2DE39AEBCE}"/>
                  </a:ext>
                </a:extLst>
              </p:cNvPr>
              <p:cNvSpPr/>
              <p:nvPr/>
            </p:nvSpPr>
            <p:spPr bwMode="auto">
              <a:xfrm rot="4009718">
                <a:off x="969643" y="3208778"/>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1" name="Hexagon 570">
                <a:extLst>
                  <a:ext uri="{FF2B5EF4-FFF2-40B4-BE49-F238E27FC236}">
                    <a16:creationId xmlns:a16="http://schemas.microsoft.com/office/drawing/2014/main" id="{EE17398A-684F-1A46-A278-3D5389144622}"/>
                  </a:ext>
                </a:extLst>
              </p:cNvPr>
              <p:cNvSpPr/>
              <p:nvPr/>
            </p:nvSpPr>
            <p:spPr bwMode="auto">
              <a:xfrm rot="5755565">
                <a:off x="641512" y="3078024"/>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3" name="Hexagon 572">
                <a:extLst>
                  <a:ext uri="{FF2B5EF4-FFF2-40B4-BE49-F238E27FC236}">
                    <a16:creationId xmlns:a16="http://schemas.microsoft.com/office/drawing/2014/main" id="{77172D52-D05D-BCD1-5BD8-0A1586712C89}"/>
                  </a:ext>
                </a:extLst>
              </p:cNvPr>
              <p:cNvSpPr/>
              <p:nvPr/>
            </p:nvSpPr>
            <p:spPr bwMode="auto">
              <a:xfrm rot="5755565">
                <a:off x="717823" y="2970036"/>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4" name="Hexagon 573">
                <a:extLst>
                  <a:ext uri="{FF2B5EF4-FFF2-40B4-BE49-F238E27FC236}">
                    <a16:creationId xmlns:a16="http://schemas.microsoft.com/office/drawing/2014/main" id="{8B2B0CDC-CD70-A902-DB2F-E0382FF224A2}"/>
                  </a:ext>
                </a:extLst>
              </p:cNvPr>
              <p:cNvSpPr/>
              <p:nvPr/>
            </p:nvSpPr>
            <p:spPr bwMode="auto">
              <a:xfrm rot="5755565">
                <a:off x="564590" y="2936087"/>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5" name="Hexagon 574">
                <a:extLst>
                  <a:ext uri="{FF2B5EF4-FFF2-40B4-BE49-F238E27FC236}">
                    <a16:creationId xmlns:a16="http://schemas.microsoft.com/office/drawing/2014/main" id="{69FECD80-2D8E-DB87-C775-749C9BE20067}"/>
                  </a:ext>
                </a:extLst>
              </p:cNvPr>
              <p:cNvSpPr/>
              <p:nvPr/>
            </p:nvSpPr>
            <p:spPr bwMode="auto">
              <a:xfrm rot="5755565">
                <a:off x="417133" y="3086316"/>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6" name="Hexagon 575">
                <a:extLst>
                  <a:ext uri="{FF2B5EF4-FFF2-40B4-BE49-F238E27FC236}">
                    <a16:creationId xmlns:a16="http://schemas.microsoft.com/office/drawing/2014/main" id="{62BD9F49-69F1-75C8-E6F6-2AFEE1AC5E2A}"/>
                  </a:ext>
                </a:extLst>
              </p:cNvPr>
              <p:cNvSpPr/>
              <p:nvPr/>
            </p:nvSpPr>
            <p:spPr bwMode="auto">
              <a:xfrm rot="5755565">
                <a:off x="632174" y="3247364"/>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7" name="Hexagon 576">
                <a:extLst>
                  <a:ext uri="{FF2B5EF4-FFF2-40B4-BE49-F238E27FC236}">
                    <a16:creationId xmlns:a16="http://schemas.microsoft.com/office/drawing/2014/main" id="{F83CB091-1DF2-6282-1FCC-6020D0F92D8E}"/>
                  </a:ext>
                </a:extLst>
              </p:cNvPr>
              <p:cNvSpPr/>
              <p:nvPr/>
            </p:nvSpPr>
            <p:spPr bwMode="auto">
              <a:xfrm rot="5755565">
                <a:off x="475457" y="3203629"/>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79" name="Hexagon 578">
                <a:extLst>
                  <a:ext uri="{FF2B5EF4-FFF2-40B4-BE49-F238E27FC236}">
                    <a16:creationId xmlns:a16="http://schemas.microsoft.com/office/drawing/2014/main" id="{3D7912B6-8F9F-232F-D1F8-AF6849A881D1}"/>
                  </a:ext>
                </a:extLst>
              </p:cNvPr>
              <p:cNvSpPr/>
              <p:nvPr/>
            </p:nvSpPr>
            <p:spPr bwMode="auto">
              <a:xfrm rot="5755565">
                <a:off x="1213076" y="3176420"/>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80" name="Hexagon 579">
                <a:extLst>
                  <a:ext uri="{FF2B5EF4-FFF2-40B4-BE49-F238E27FC236}">
                    <a16:creationId xmlns:a16="http://schemas.microsoft.com/office/drawing/2014/main" id="{737A0B59-9039-704D-9332-CAEA04E8A3CE}"/>
                  </a:ext>
                </a:extLst>
              </p:cNvPr>
              <p:cNvSpPr/>
              <p:nvPr/>
            </p:nvSpPr>
            <p:spPr bwMode="auto">
              <a:xfrm rot="5755565">
                <a:off x="1231639" y="2980111"/>
                <a:ext cx="31328" cy="27256"/>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sp>
            <p:nvSpPr>
              <p:cNvPr id="581" name="Hexagon 580">
                <a:extLst>
                  <a:ext uri="{FF2B5EF4-FFF2-40B4-BE49-F238E27FC236}">
                    <a16:creationId xmlns:a16="http://schemas.microsoft.com/office/drawing/2014/main" id="{917A2C9F-1D48-2EC8-1234-282A668AEBA5}"/>
                  </a:ext>
                </a:extLst>
              </p:cNvPr>
              <p:cNvSpPr/>
              <p:nvPr/>
            </p:nvSpPr>
            <p:spPr bwMode="auto">
              <a:xfrm rot="5755565">
                <a:off x="956642" y="2953964"/>
                <a:ext cx="31328" cy="27257"/>
              </a:xfrm>
              <a:prstGeom prst="hexagon">
                <a:avLst/>
              </a:prstGeom>
              <a:solidFill>
                <a:schemeClr val="accent4">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t" anchorCtr="0" forceAA="0" compatLnSpc="1">
                <a:prstTxWarp prst="textNoShape">
                  <a:avLst/>
                </a:prstTxWarp>
                <a:noAutofit/>
              </a:bodyPr>
              <a:lstStyle/>
              <a:p>
                <a:pPr algn="ctr" defTabSz="514350" eaLnBrk="0" hangingPunct="0">
                  <a:buClr>
                    <a:prstClr val="white"/>
                  </a:buClr>
                </a:pPr>
                <a:endParaRPr lang="vi-VN" sz="900" kern="0">
                  <a:solidFill>
                    <a:srgbClr val="FFFFFF"/>
                  </a:solidFill>
                  <a:latin typeface="Arial"/>
                </a:endParaRPr>
              </a:p>
            </p:txBody>
          </p:sp>
        </p:grpSp>
        <p:grpSp>
          <p:nvGrpSpPr>
            <p:cNvPr id="707" name="Group 706">
              <a:extLst>
                <a:ext uri="{FF2B5EF4-FFF2-40B4-BE49-F238E27FC236}">
                  <a16:creationId xmlns:a16="http://schemas.microsoft.com/office/drawing/2014/main" id="{EEC875BC-C9C6-C8A8-65B2-693A7FA61C8A}"/>
                </a:ext>
              </a:extLst>
            </p:cNvPr>
            <p:cNvGrpSpPr/>
            <p:nvPr/>
          </p:nvGrpSpPr>
          <p:grpSpPr>
            <a:xfrm>
              <a:off x="492690" y="3913752"/>
              <a:ext cx="767425" cy="464474"/>
              <a:chOff x="7517294" y="3426001"/>
              <a:chExt cx="1192400" cy="779931"/>
            </a:xfrm>
          </p:grpSpPr>
          <p:sp>
            <p:nvSpPr>
              <p:cNvPr id="708" name="Oval 707">
                <a:extLst>
                  <a:ext uri="{FF2B5EF4-FFF2-40B4-BE49-F238E27FC236}">
                    <a16:creationId xmlns:a16="http://schemas.microsoft.com/office/drawing/2014/main" id="{48C3D8B1-4C94-4829-3E01-BB68018E1376}"/>
                  </a:ext>
                </a:extLst>
              </p:cNvPr>
              <p:cNvSpPr/>
              <p:nvPr/>
            </p:nvSpPr>
            <p:spPr bwMode="auto">
              <a:xfrm rot="21247520">
                <a:off x="7553607" y="3426001"/>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09" name="Oval 708">
                <a:extLst>
                  <a:ext uri="{FF2B5EF4-FFF2-40B4-BE49-F238E27FC236}">
                    <a16:creationId xmlns:a16="http://schemas.microsoft.com/office/drawing/2014/main" id="{15123DB7-2E84-E32E-879F-C7E29E87061C}"/>
                  </a:ext>
                </a:extLst>
              </p:cNvPr>
              <p:cNvSpPr/>
              <p:nvPr/>
            </p:nvSpPr>
            <p:spPr bwMode="auto">
              <a:xfrm rot="21247520">
                <a:off x="8011598" y="3665276"/>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10" name="Oval 709">
                <a:extLst>
                  <a:ext uri="{FF2B5EF4-FFF2-40B4-BE49-F238E27FC236}">
                    <a16:creationId xmlns:a16="http://schemas.microsoft.com/office/drawing/2014/main" id="{4DB94B8C-62A6-F2E5-68C6-99F3DFAC3B6D}"/>
                  </a:ext>
                </a:extLst>
              </p:cNvPr>
              <p:cNvSpPr/>
              <p:nvPr/>
            </p:nvSpPr>
            <p:spPr bwMode="auto">
              <a:xfrm rot="21247520">
                <a:off x="8006204" y="4062531"/>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11" name="Oval 710">
                <a:extLst>
                  <a:ext uri="{FF2B5EF4-FFF2-40B4-BE49-F238E27FC236}">
                    <a16:creationId xmlns:a16="http://schemas.microsoft.com/office/drawing/2014/main" id="{468C0D17-7D58-B491-E507-8FCC9E767276}"/>
                  </a:ext>
                </a:extLst>
              </p:cNvPr>
              <p:cNvSpPr/>
              <p:nvPr/>
            </p:nvSpPr>
            <p:spPr bwMode="auto">
              <a:xfrm rot="21247520">
                <a:off x="7517294" y="3664990"/>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sp>
            <p:nvSpPr>
              <p:cNvPr id="712" name="Oval 711">
                <a:extLst>
                  <a:ext uri="{FF2B5EF4-FFF2-40B4-BE49-F238E27FC236}">
                    <a16:creationId xmlns:a16="http://schemas.microsoft.com/office/drawing/2014/main" id="{CDCB90DC-A28A-A5E4-C627-74ECCED8C220}"/>
                  </a:ext>
                </a:extLst>
              </p:cNvPr>
              <p:cNvSpPr/>
              <p:nvPr/>
            </p:nvSpPr>
            <p:spPr bwMode="auto">
              <a:xfrm rot="21247520">
                <a:off x="7566798" y="4039499"/>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sp>
            <p:nvSpPr>
              <p:cNvPr id="713" name="Oval 712">
                <a:extLst>
                  <a:ext uri="{FF2B5EF4-FFF2-40B4-BE49-F238E27FC236}">
                    <a16:creationId xmlns:a16="http://schemas.microsoft.com/office/drawing/2014/main" id="{265249BB-6D5A-2034-F469-409C35CDCD90}"/>
                  </a:ext>
                </a:extLst>
              </p:cNvPr>
              <p:cNvSpPr/>
              <p:nvPr/>
            </p:nvSpPr>
            <p:spPr bwMode="auto">
              <a:xfrm rot="21247520">
                <a:off x="7770510" y="3573396"/>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sp>
            <p:nvSpPr>
              <p:cNvPr id="714" name="Oval 713">
                <a:extLst>
                  <a:ext uri="{FF2B5EF4-FFF2-40B4-BE49-F238E27FC236}">
                    <a16:creationId xmlns:a16="http://schemas.microsoft.com/office/drawing/2014/main" id="{CABF977B-B599-156D-8645-B7D3F55E1D99}"/>
                  </a:ext>
                </a:extLst>
              </p:cNvPr>
              <p:cNvSpPr/>
              <p:nvPr/>
            </p:nvSpPr>
            <p:spPr bwMode="auto">
              <a:xfrm rot="21247520">
                <a:off x="8446583" y="4022984"/>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15" name="Oval 714">
                <a:extLst>
                  <a:ext uri="{FF2B5EF4-FFF2-40B4-BE49-F238E27FC236}">
                    <a16:creationId xmlns:a16="http://schemas.microsoft.com/office/drawing/2014/main" id="{867D6324-D7B7-ADAA-BEDC-006D8CD7676F}"/>
                  </a:ext>
                </a:extLst>
              </p:cNvPr>
              <p:cNvSpPr/>
              <p:nvPr/>
            </p:nvSpPr>
            <p:spPr bwMode="auto">
              <a:xfrm rot="21247520">
                <a:off x="8518981" y="3469848"/>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sp>
            <p:nvSpPr>
              <p:cNvPr id="716" name="Oval 715">
                <a:extLst>
                  <a:ext uri="{FF2B5EF4-FFF2-40B4-BE49-F238E27FC236}">
                    <a16:creationId xmlns:a16="http://schemas.microsoft.com/office/drawing/2014/main" id="{383D915D-3097-A9E0-D502-6C3F961A0505}"/>
                  </a:ext>
                </a:extLst>
              </p:cNvPr>
              <p:cNvSpPr/>
              <p:nvPr/>
            </p:nvSpPr>
            <p:spPr bwMode="auto">
              <a:xfrm rot="21247520">
                <a:off x="7994318" y="3433926"/>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17" name="Oval 716">
                <a:extLst>
                  <a:ext uri="{FF2B5EF4-FFF2-40B4-BE49-F238E27FC236}">
                    <a16:creationId xmlns:a16="http://schemas.microsoft.com/office/drawing/2014/main" id="{7482D445-F2E3-FC6C-7079-2150086774DE}"/>
                  </a:ext>
                </a:extLst>
              </p:cNvPr>
              <p:cNvSpPr/>
              <p:nvPr/>
            </p:nvSpPr>
            <p:spPr bwMode="auto">
              <a:xfrm rot="21247520">
                <a:off x="8247468" y="3488339"/>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sp>
            <p:nvSpPr>
              <p:cNvPr id="718" name="Oval 717">
                <a:extLst>
                  <a:ext uri="{FF2B5EF4-FFF2-40B4-BE49-F238E27FC236}">
                    <a16:creationId xmlns:a16="http://schemas.microsoft.com/office/drawing/2014/main" id="{B43EB0BA-2942-CAEA-F0D5-7BDEFD9B671F}"/>
                  </a:ext>
                </a:extLst>
              </p:cNvPr>
              <p:cNvSpPr/>
              <p:nvPr/>
            </p:nvSpPr>
            <p:spPr bwMode="auto">
              <a:xfrm rot="21247520">
                <a:off x="7744655" y="3826235"/>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19" name="Oval 718">
                <a:extLst>
                  <a:ext uri="{FF2B5EF4-FFF2-40B4-BE49-F238E27FC236}">
                    <a16:creationId xmlns:a16="http://schemas.microsoft.com/office/drawing/2014/main" id="{AD7C4566-2AEA-FBEE-2E08-800EA99C1C0C}"/>
                  </a:ext>
                </a:extLst>
              </p:cNvPr>
              <p:cNvSpPr/>
              <p:nvPr/>
            </p:nvSpPr>
            <p:spPr bwMode="auto">
              <a:xfrm rot="21247520">
                <a:off x="8566293" y="3775113"/>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sp>
            <p:nvSpPr>
              <p:cNvPr id="720" name="Oval 719">
                <a:extLst>
                  <a:ext uri="{FF2B5EF4-FFF2-40B4-BE49-F238E27FC236}">
                    <a16:creationId xmlns:a16="http://schemas.microsoft.com/office/drawing/2014/main" id="{3A690E6F-B532-51D7-D625-4C25539D90FE}"/>
                  </a:ext>
                </a:extLst>
              </p:cNvPr>
              <p:cNvSpPr/>
              <p:nvPr/>
            </p:nvSpPr>
            <p:spPr bwMode="auto">
              <a:xfrm rot="21247520">
                <a:off x="8325769" y="3694921"/>
                <a:ext cx="143401" cy="143401"/>
              </a:xfrm>
              <a:prstGeom prst="ellipse">
                <a:avLst/>
              </a:prstGeom>
              <a:solidFill>
                <a:schemeClr val="accent5">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IS</a:t>
                </a:r>
              </a:p>
            </p:txBody>
          </p:sp>
          <p:sp>
            <p:nvSpPr>
              <p:cNvPr id="721" name="Oval 720">
                <a:extLst>
                  <a:ext uri="{FF2B5EF4-FFF2-40B4-BE49-F238E27FC236}">
                    <a16:creationId xmlns:a16="http://schemas.microsoft.com/office/drawing/2014/main" id="{CC498448-D459-FE27-3418-B44556D69F3F}"/>
                  </a:ext>
                </a:extLst>
              </p:cNvPr>
              <p:cNvSpPr/>
              <p:nvPr/>
            </p:nvSpPr>
            <p:spPr bwMode="auto">
              <a:xfrm rot="21247520">
                <a:off x="8142702" y="3872010"/>
                <a:ext cx="143401" cy="143401"/>
              </a:xfrm>
              <a:prstGeom prst="ellipse">
                <a:avLst/>
              </a:prstGeom>
              <a:solidFill>
                <a:schemeClr val="bg2">
                  <a:lumMod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514350" eaLnBrk="0" hangingPunct="0">
                  <a:buClr>
                    <a:prstClr val="white"/>
                  </a:buClr>
                </a:pPr>
                <a:r>
                  <a:rPr lang="vi-VN" sz="225" kern="0">
                    <a:solidFill>
                      <a:srgbClr val="FFFFFF"/>
                    </a:solidFill>
                    <a:latin typeface="Arial"/>
                  </a:rPr>
                  <a:t>PCS</a:t>
                </a:r>
              </a:p>
            </p:txBody>
          </p:sp>
        </p:grpSp>
        <p:cxnSp>
          <p:nvCxnSpPr>
            <p:cNvPr id="584" name="Straight Connector 583">
              <a:extLst>
                <a:ext uri="{FF2B5EF4-FFF2-40B4-BE49-F238E27FC236}">
                  <a16:creationId xmlns:a16="http://schemas.microsoft.com/office/drawing/2014/main" id="{DFC7B397-99A4-FEB8-010E-30F6970CE66F}"/>
                </a:ext>
              </a:extLst>
            </p:cNvPr>
            <p:cNvCxnSpPr>
              <a:cxnSpLocks/>
            </p:cNvCxnSpPr>
            <p:nvPr/>
          </p:nvCxnSpPr>
          <p:spPr>
            <a:xfrm flipH="1">
              <a:off x="355873" y="3359828"/>
              <a:ext cx="971532" cy="0"/>
            </a:xfrm>
            <a:prstGeom prst="line">
              <a:avLst/>
            </a:prstGeom>
            <a:ln>
              <a:solidFill>
                <a:schemeClr val="tx1">
                  <a:lumMod val="60000"/>
                  <a:lumOff val="4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C2304968-CEF1-D682-0C51-55C8A4E98C16}"/>
                </a:ext>
              </a:extLst>
            </p:cNvPr>
            <p:cNvCxnSpPr>
              <a:cxnSpLocks/>
            </p:cNvCxnSpPr>
            <p:nvPr/>
          </p:nvCxnSpPr>
          <p:spPr>
            <a:xfrm flipH="1">
              <a:off x="352481" y="2871544"/>
              <a:ext cx="971532" cy="0"/>
            </a:xfrm>
            <a:prstGeom prst="line">
              <a:avLst/>
            </a:prstGeom>
            <a:ln>
              <a:solidFill>
                <a:schemeClr val="tx1">
                  <a:lumMod val="60000"/>
                  <a:lumOff val="4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39" name="Rectangle: Rounded Corners 1038">
            <a:extLst>
              <a:ext uri="{FF2B5EF4-FFF2-40B4-BE49-F238E27FC236}">
                <a16:creationId xmlns:a16="http://schemas.microsoft.com/office/drawing/2014/main" id="{7D1A3095-0458-2546-6BBD-C13D0CE285B2}"/>
              </a:ext>
            </a:extLst>
          </p:cNvPr>
          <p:cNvSpPr/>
          <p:nvPr/>
        </p:nvSpPr>
        <p:spPr bwMode="auto">
          <a:xfrm>
            <a:off x="1002730" y="3246412"/>
            <a:ext cx="1209356" cy="311596"/>
          </a:xfrm>
          <a:prstGeom prst="round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675" kern="0">
                <a:solidFill>
                  <a:prstClr val="black"/>
                </a:solidFill>
                <a:latin typeface="Arial" panose="020B0604020202020204" pitchFamily="34" charset="0"/>
              </a:rPr>
              <a:t>Tích lũy độc tố niệu</a:t>
            </a:r>
            <a:endParaRPr lang="vi-VN" sz="675" kern="0" baseline="30000">
              <a:solidFill>
                <a:prstClr val="black"/>
              </a:solidFill>
              <a:latin typeface="Arial" panose="020B0604020202020204" pitchFamily="34" charset="0"/>
            </a:endParaRPr>
          </a:p>
        </p:txBody>
      </p:sp>
      <p:sp>
        <p:nvSpPr>
          <p:cNvPr id="1040" name="Rectangle: Rounded Corners 1039">
            <a:extLst>
              <a:ext uri="{FF2B5EF4-FFF2-40B4-BE49-F238E27FC236}">
                <a16:creationId xmlns:a16="http://schemas.microsoft.com/office/drawing/2014/main" id="{F56A6EE5-2E16-767D-9177-63C60813F77B}"/>
              </a:ext>
            </a:extLst>
          </p:cNvPr>
          <p:cNvSpPr/>
          <p:nvPr/>
        </p:nvSpPr>
        <p:spPr bwMode="auto">
          <a:xfrm>
            <a:off x="1002730" y="2887321"/>
            <a:ext cx="1209356" cy="356828"/>
          </a:xfrm>
          <a:prstGeom prst="round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675" kern="0">
                <a:solidFill>
                  <a:prstClr val="black"/>
                </a:solidFill>
                <a:latin typeface="Arial" panose="020B0604020202020204" pitchFamily="34" charset="0"/>
              </a:rPr>
              <a:t>Giảm số lượng và chức năng của tế bào T và B</a:t>
            </a:r>
            <a:endParaRPr lang="vi-VN" sz="675" kern="0" baseline="30000">
              <a:solidFill>
                <a:prstClr val="black"/>
              </a:solidFill>
              <a:latin typeface="Arial" panose="020B0604020202020204" pitchFamily="34" charset="0"/>
            </a:endParaRPr>
          </a:p>
        </p:txBody>
      </p:sp>
      <p:sp>
        <p:nvSpPr>
          <p:cNvPr id="30" name="Left Bracket 29">
            <a:extLst>
              <a:ext uri="{FF2B5EF4-FFF2-40B4-BE49-F238E27FC236}">
                <a16:creationId xmlns:a16="http://schemas.microsoft.com/office/drawing/2014/main" id="{9DE8A32C-1B51-C66C-E490-B20884E687B6}"/>
              </a:ext>
            </a:extLst>
          </p:cNvPr>
          <p:cNvSpPr/>
          <p:nvPr/>
        </p:nvSpPr>
        <p:spPr>
          <a:xfrm>
            <a:off x="315319" y="1660111"/>
            <a:ext cx="76896" cy="1075496"/>
          </a:xfrm>
          <a:prstGeom prst="leftBracket">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vi-VN" sz="1350">
              <a:solidFill>
                <a:prstClr val="black"/>
              </a:solidFill>
              <a:latin typeface="Arial" panose="020B0604020202020204" pitchFamily="34" charset="0"/>
            </a:endParaRPr>
          </a:p>
        </p:txBody>
      </p:sp>
      <p:sp>
        <p:nvSpPr>
          <p:cNvPr id="1042" name="Left Bracket 1041">
            <a:extLst>
              <a:ext uri="{FF2B5EF4-FFF2-40B4-BE49-F238E27FC236}">
                <a16:creationId xmlns:a16="http://schemas.microsoft.com/office/drawing/2014/main" id="{D43FD51A-84F3-E5E1-FDC3-6751BAE1C957}"/>
              </a:ext>
            </a:extLst>
          </p:cNvPr>
          <p:cNvSpPr/>
          <p:nvPr/>
        </p:nvSpPr>
        <p:spPr>
          <a:xfrm>
            <a:off x="315901" y="2761321"/>
            <a:ext cx="76259" cy="771847"/>
          </a:xfrm>
          <a:prstGeom prst="leftBracket">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vi-VN" sz="1350">
              <a:solidFill>
                <a:prstClr val="black"/>
              </a:solidFill>
              <a:latin typeface="Arial" panose="020B0604020202020204" pitchFamily="34" charset="0"/>
            </a:endParaRPr>
          </a:p>
        </p:txBody>
      </p:sp>
      <p:sp>
        <p:nvSpPr>
          <p:cNvPr id="556" name="Rectangle: Rounded Corners 555">
            <a:extLst>
              <a:ext uri="{FF2B5EF4-FFF2-40B4-BE49-F238E27FC236}">
                <a16:creationId xmlns:a16="http://schemas.microsoft.com/office/drawing/2014/main" id="{5465DA9F-DC20-98FD-324A-88A28B8D5EEE}"/>
              </a:ext>
            </a:extLst>
          </p:cNvPr>
          <p:cNvSpPr/>
          <p:nvPr/>
        </p:nvSpPr>
        <p:spPr bwMode="auto">
          <a:xfrm rot="16200000">
            <a:off x="14865" y="2063659"/>
            <a:ext cx="587095" cy="166625"/>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844" kern="0" baseline="30000">
                <a:solidFill>
                  <a:prstClr val="black"/>
                </a:solidFill>
                <a:latin typeface="Arial"/>
              </a:rPr>
              <a:t>Diabetes1</a:t>
            </a:r>
          </a:p>
        </p:txBody>
      </p:sp>
      <p:sp>
        <p:nvSpPr>
          <p:cNvPr id="1041" name="Rectangle: Rounded Corners 1040">
            <a:extLst>
              <a:ext uri="{FF2B5EF4-FFF2-40B4-BE49-F238E27FC236}">
                <a16:creationId xmlns:a16="http://schemas.microsoft.com/office/drawing/2014/main" id="{A99CC5E5-8BD8-9AF0-8FE1-F1FF1E29618B}"/>
              </a:ext>
            </a:extLst>
          </p:cNvPr>
          <p:cNvSpPr/>
          <p:nvPr/>
        </p:nvSpPr>
        <p:spPr bwMode="auto">
          <a:xfrm rot="16200000">
            <a:off x="99141" y="3061011"/>
            <a:ext cx="394886" cy="143439"/>
          </a:xfrm>
          <a:prstGeom prst="round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4000" tIns="54000" rIns="54000" bIns="54000" numCol="1" spcCol="0" rtlCol="0" fromWordArt="0" anchor="ctr" anchorCtr="0" forceAA="0" compatLnSpc="1">
            <a:prstTxWarp prst="textNoShape">
              <a:avLst/>
            </a:prstTxWarp>
            <a:noAutofit/>
          </a:bodyPr>
          <a:lstStyle/>
          <a:p>
            <a:pPr algn="ctr" defTabSz="514350" eaLnBrk="0" hangingPunct="0">
              <a:buClr>
                <a:prstClr val="white"/>
              </a:buClr>
            </a:pPr>
            <a:r>
              <a:rPr lang="vi-VN" sz="825" kern="0">
                <a:solidFill>
                  <a:prstClr val="black"/>
                </a:solidFill>
                <a:latin typeface="Arial"/>
              </a:rPr>
              <a:t>CKD</a:t>
            </a:r>
            <a:r>
              <a:rPr lang="vi-VN" sz="825" kern="0" baseline="30000">
                <a:solidFill>
                  <a:prstClr val="black"/>
                </a:solidFill>
                <a:latin typeface="Arial"/>
              </a:rPr>
              <a:t>2</a:t>
            </a:r>
          </a:p>
        </p:txBody>
      </p:sp>
    </p:spTree>
    <p:extLst>
      <p:ext uri="{BB962C8B-B14F-4D97-AF65-F5344CB8AC3E}">
        <p14:creationId xmlns:p14="http://schemas.microsoft.com/office/powerpoint/2010/main" val="30272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500"/>
                                        <p:tgtEl>
                                          <p:spTgt spid="1037"/>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42"/>
                                        </p:tgtEl>
                                        <p:attrNameLst>
                                          <p:attrName>style.visibility</p:attrName>
                                        </p:attrNameLst>
                                      </p:cBhvr>
                                      <p:to>
                                        <p:strVal val="visible"/>
                                      </p:to>
                                    </p:set>
                                    <p:animEffect transition="in" filter="fade">
                                      <p:cBhvr>
                                        <p:cTn id="22" dur="500"/>
                                        <p:tgtEl>
                                          <p:spTgt spid="10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6"/>
                                        </p:tgtEl>
                                        <p:attrNameLst>
                                          <p:attrName>style.visibility</p:attrName>
                                        </p:attrNameLst>
                                      </p:cBhvr>
                                      <p:to>
                                        <p:strVal val="visible"/>
                                      </p:to>
                                    </p:set>
                                    <p:animEffect transition="in" filter="fade">
                                      <p:cBhvr>
                                        <p:cTn id="25" dur="500"/>
                                        <p:tgtEl>
                                          <p:spTgt spid="5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41"/>
                                        </p:tgtEl>
                                        <p:attrNameLst>
                                          <p:attrName>style.visibility</p:attrName>
                                        </p:attrNameLst>
                                      </p:cBhvr>
                                      <p:to>
                                        <p:strVal val="visible"/>
                                      </p:to>
                                    </p:set>
                                    <p:animEffect transition="in" filter="fade">
                                      <p:cBhvr>
                                        <p:cTn id="28" dur="500"/>
                                        <p:tgtEl>
                                          <p:spTgt spid="10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9"/>
                                        </p:tgtEl>
                                        <p:attrNameLst>
                                          <p:attrName>style.visibility</p:attrName>
                                        </p:attrNameLst>
                                      </p:cBhvr>
                                      <p:to>
                                        <p:strVal val="visible"/>
                                      </p:to>
                                    </p:set>
                                    <p:animEffect transition="in" filter="fade">
                                      <p:cBhvr>
                                        <p:cTn id="31" dur="500"/>
                                        <p:tgtEl>
                                          <p:spTgt spid="10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fade">
                                      <p:cBhvr>
                                        <p:cTn id="37" dur="500"/>
                                        <p:tgtEl>
                                          <p:spTgt spid="103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fade">
                                      <p:cBhvr>
                                        <p:cTn id="41" dur="500"/>
                                        <p:tgtEl>
                                          <p:spTgt spid="23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544"/>
                                        </p:tgtEl>
                                        <p:attrNameLst>
                                          <p:attrName>style.visibility</p:attrName>
                                        </p:attrNameLst>
                                      </p:cBhvr>
                                      <p:to>
                                        <p:strVal val="visible"/>
                                      </p:to>
                                    </p:set>
                                    <p:animEffect transition="in" filter="fade">
                                      <p:cBhvr>
                                        <p:cTn id="45" dur="1000"/>
                                        <p:tgtEl>
                                          <p:spTgt spid="544"/>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262"/>
                                        </p:tgtEl>
                                        <p:attrNameLst>
                                          <p:attrName>style.visibility</p:attrName>
                                        </p:attrNameLst>
                                      </p:cBhvr>
                                      <p:to>
                                        <p:strVal val="visible"/>
                                      </p:to>
                                    </p:set>
                                    <p:animEffect transition="in" filter="fade">
                                      <p:cBhvr>
                                        <p:cTn id="49" dur="1000"/>
                                        <p:tgtEl>
                                          <p:spTgt spid="2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1"/>
                                        </p:tgtEl>
                                        <p:attrNameLst>
                                          <p:attrName>style.visibility</p:attrName>
                                        </p:attrNameLst>
                                      </p:cBhvr>
                                      <p:to>
                                        <p:strVal val="visible"/>
                                      </p:to>
                                    </p:set>
                                    <p:animEffect transition="in" filter="fade">
                                      <p:cBhvr>
                                        <p:cTn id="52" dur="1000"/>
                                        <p:tgtEl>
                                          <p:spTgt spid="2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0"/>
                                        </p:tgtEl>
                                        <p:attrNameLst>
                                          <p:attrName>style.visibility</p:attrName>
                                        </p:attrNameLst>
                                      </p:cBhvr>
                                      <p:to>
                                        <p:strVal val="visible"/>
                                      </p:to>
                                    </p:set>
                                    <p:animEffect transition="in" filter="fade">
                                      <p:cBhvr>
                                        <p:cTn id="55" dur="1000"/>
                                        <p:tgtEl>
                                          <p:spTgt spid="36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43"/>
                                        </p:tgtEl>
                                        <p:attrNameLst>
                                          <p:attrName>style.visibility</p:attrName>
                                        </p:attrNameLst>
                                      </p:cBhvr>
                                      <p:to>
                                        <p:strVal val="visible"/>
                                      </p:to>
                                    </p:set>
                                    <p:animEffect transition="in" filter="fade">
                                      <p:cBhvr>
                                        <p:cTn id="58" dur="1000"/>
                                        <p:tgtEl>
                                          <p:spTgt spid="543"/>
                                        </p:tgtEl>
                                      </p:cBhvr>
                                    </p:animEffect>
                                  </p:childTnLst>
                                </p:cTn>
                              </p:par>
                            </p:childTnLst>
                          </p:cTn>
                        </p:par>
                        <p:par>
                          <p:cTn id="59" fill="hold">
                            <p:stCondLst>
                              <p:cond delay="3000"/>
                            </p:stCondLst>
                            <p:childTnLst>
                              <p:par>
                                <p:cTn id="60" presetID="1" presetClass="entr" presetSubtype="0" fill="hold" grpId="0" nodeType="afterEffect">
                                  <p:stCondLst>
                                    <p:cond delay="0"/>
                                  </p:stCondLst>
                                  <p:childTnLst>
                                    <p:set>
                                      <p:cBhvr>
                                        <p:cTn id="61" dur="1" fill="hold">
                                          <p:stCondLst>
                                            <p:cond delay="0"/>
                                          </p:stCondLst>
                                        </p:cTn>
                                        <p:tgtEl>
                                          <p:spTgt spid="35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16"/>
                                        </p:tgtEl>
                                        <p:attrNameLst>
                                          <p:attrName>style.visibility</p:attrName>
                                        </p:attrNameLst>
                                      </p:cBhvr>
                                      <p:to>
                                        <p:strVal val="visible"/>
                                      </p:to>
                                    </p:set>
                                  </p:childTnLst>
                                </p:cTn>
                              </p:par>
                            </p:childTnLst>
                          </p:cTn>
                        </p:par>
                        <p:par>
                          <p:cTn id="66" fill="hold">
                            <p:stCondLst>
                              <p:cond delay="3000"/>
                            </p:stCondLst>
                            <p:childTnLst>
                              <p:par>
                                <p:cTn id="67" presetID="10" presetClass="entr" presetSubtype="0" fill="hold" nodeType="afterEffect">
                                  <p:stCondLst>
                                    <p:cond delay="500"/>
                                  </p:stCondLst>
                                  <p:childTnLst>
                                    <p:set>
                                      <p:cBhvr>
                                        <p:cTn id="68" dur="1" fill="hold">
                                          <p:stCondLst>
                                            <p:cond delay="0"/>
                                          </p:stCondLst>
                                        </p:cTn>
                                        <p:tgtEl>
                                          <p:spTgt spid="353"/>
                                        </p:tgtEl>
                                        <p:attrNameLst>
                                          <p:attrName>style.visibility</p:attrName>
                                        </p:attrNameLst>
                                      </p:cBhvr>
                                      <p:to>
                                        <p:strVal val="visible"/>
                                      </p:to>
                                    </p:set>
                                    <p:animEffect transition="in" filter="fade">
                                      <p:cBhvr>
                                        <p:cTn id="69" dur="1000"/>
                                        <p:tgtEl>
                                          <p:spTgt spid="353"/>
                                        </p:tgtEl>
                                      </p:cBhvr>
                                    </p:animEffect>
                                  </p:childTnLst>
                                </p:cTn>
                              </p:par>
                              <p:par>
                                <p:cTn id="70" presetID="10" presetClass="entr" presetSubtype="0" fill="hold" nodeType="withEffect">
                                  <p:stCondLst>
                                    <p:cond delay="500"/>
                                  </p:stCondLst>
                                  <p:childTnLst>
                                    <p:set>
                                      <p:cBhvr>
                                        <p:cTn id="71" dur="1" fill="hold">
                                          <p:stCondLst>
                                            <p:cond delay="0"/>
                                          </p:stCondLst>
                                        </p:cTn>
                                        <p:tgtEl>
                                          <p:spTgt spid="328"/>
                                        </p:tgtEl>
                                        <p:attrNameLst>
                                          <p:attrName>style.visibility</p:attrName>
                                        </p:attrNameLst>
                                      </p:cBhvr>
                                      <p:to>
                                        <p:strVal val="visible"/>
                                      </p:to>
                                    </p:set>
                                    <p:animEffect transition="in" filter="fade">
                                      <p:cBhvr>
                                        <p:cTn id="72" dur="1000"/>
                                        <p:tgtEl>
                                          <p:spTgt spid="328"/>
                                        </p:tgtEl>
                                      </p:cBhvr>
                                    </p:animEffect>
                                  </p:childTnLst>
                                </p:cTn>
                              </p:par>
                            </p:childTnLst>
                          </p:cTn>
                        </p:par>
                        <p:par>
                          <p:cTn id="73" fill="hold">
                            <p:stCondLst>
                              <p:cond delay="4500"/>
                            </p:stCondLst>
                            <p:childTnLst>
                              <p:par>
                                <p:cTn id="74" presetID="10" presetClass="entr" presetSubtype="0" fill="hold" nodeType="afterEffect">
                                  <p:stCondLst>
                                    <p:cond delay="0"/>
                                  </p:stCondLst>
                                  <p:childTnLst>
                                    <p:set>
                                      <p:cBhvr>
                                        <p:cTn id="75" dur="1" fill="hold">
                                          <p:stCondLst>
                                            <p:cond delay="0"/>
                                          </p:stCondLst>
                                        </p:cTn>
                                        <p:tgtEl>
                                          <p:spTgt spid="350"/>
                                        </p:tgtEl>
                                        <p:attrNameLst>
                                          <p:attrName>style.visibility</p:attrName>
                                        </p:attrNameLst>
                                      </p:cBhvr>
                                      <p:to>
                                        <p:strVal val="visible"/>
                                      </p:to>
                                    </p:set>
                                    <p:animEffect transition="in" filter="fade">
                                      <p:cBhvr>
                                        <p:cTn id="76" dur="1000"/>
                                        <p:tgtEl>
                                          <p:spTgt spid="350"/>
                                        </p:tgtEl>
                                      </p:cBhvr>
                                    </p:animEffect>
                                  </p:childTnLst>
                                </p:cTn>
                              </p:par>
                            </p:childTnLst>
                          </p:cTn>
                        </p:par>
                        <p:par>
                          <p:cTn id="77" fill="hold">
                            <p:stCondLst>
                              <p:cond delay="5500"/>
                            </p:stCondLst>
                            <p:childTnLst>
                              <p:par>
                                <p:cTn id="78" presetID="10" presetClass="entr" presetSubtype="0" fill="hold" nodeType="afterEffect">
                                  <p:stCondLst>
                                    <p:cond delay="0"/>
                                  </p:stCondLst>
                                  <p:childTnLst>
                                    <p:set>
                                      <p:cBhvr>
                                        <p:cTn id="79" dur="1" fill="hold">
                                          <p:stCondLst>
                                            <p:cond delay="0"/>
                                          </p:stCondLst>
                                        </p:cTn>
                                        <p:tgtEl>
                                          <p:spTgt spid="356"/>
                                        </p:tgtEl>
                                        <p:attrNameLst>
                                          <p:attrName>style.visibility</p:attrName>
                                        </p:attrNameLst>
                                      </p:cBhvr>
                                      <p:to>
                                        <p:strVal val="visible"/>
                                      </p:to>
                                    </p:set>
                                    <p:animEffect transition="in" filter="fade">
                                      <p:cBhvr>
                                        <p:cTn id="80" dur="1000"/>
                                        <p:tgtEl>
                                          <p:spTgt spid="356"/>
                                        </p:tgtEl>
                                      </p:cBhvr>
                                    </p:animEffect>
                                  </p:childTnLst>
                                </p:cTn>
                              </p:par>
                              <p:par>
                                <p:cTn id="81" presetID="10" presetClass="entr" presetSubtype="0" fill="hold" nodeType="withEffect">
                                  <p:stCondLst>
                                    <p:cond delay="0"/>
                                  </p:stCondLst>
                                  <p:childTnLst>
                                    <p:set>
                                      <p:cBhvr>
                                        <p:cTn id="82" dur="1" fill="hold">
                                          <p:stCondLst>
                                            <p:cond delay="0"/>
                                          </p:stCondLst>
                                        </p:cTn>
                                        <p:tgtEl>
                                          <p:spTgt spid="317"/>
                                        </p:tgtEl>
                                        <p:attrNameLst>
                                          <p:attrName>style.visibility</p:attrName>
                                        </p:attrNameLst>
                                      </p:cBhvr>
                                      <p:to>
                                        <p:strVal val="visible"/>
                                      </p:to>
                                    </p:set>
                                    <p:animEffect transition="in" filter="fade">
                                      <p:cBhvr>
                                        <p:cTn id="83" dur="1000"/>
                                        <p:tgtEl>
                                          <p:spTgt spid="317"/>
                                        </p:tgtEl>
                                      </p:cBhvr>
                                    </p:animEffect>
                                  </p:childTnLst>
                                </p:cTn>
                              </p:par>
                            </p:childTnLst>
                          </p:cTn>
                        </p:par>
                        <p:par>
                          <p:cTn id="84" fill="hold">
                            <p:stCondLst>
                              <p:cond delay="6500"/>
                            </p:stCondLst>
                            <p:childTnLst>
                              <p:par>
                                <p:cTn id="85" presetID="1" presetClass="entr" presetSubtype="0" fill="hold" grpId="0" nodeType="afterEffect">
                                  <p:stCondLst>
                                    <p:cond delay="0"/>
                                  </p:stCondLst>
                                  <p:childTnLst>
                                    <p:set>
                                      <p:cBhvr>
                                        <p:cTn id="86" dur="1" fill="hold">
                                          <p:stCondLst>
                                            <p:cond delay="0"/>
                                          </p:stCondLst>
                                        </p:cTn>
                                        <p:tgtEl>
                                          <p:spTgt spid="54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9"/>
                                          </p:stCondLst>
                                        </p:cTn>
                                        <p:tgtEl>
                                          <p:spTgt spid="362"/>
                                        </p:tgtEl>
                                        <p:attrNameLst>
                                          <p:attrName>style.visibility</p:attrName>
                                        </p:attrNameLst>
                                      </p:cBhvr>
                                      <p:to>
                                        <p:strVal val="visible"/>
                                      </p:to>
                                    </p:set>
                                  </p:childTnLst>
                                </p:cTn>
                              </p:par>
                            </p:childTnLst>
                          </p:cTn>
                        </p:par>
                        <p:par>
                          <p:cTn id="89" fill="hold">
                            <p:stCondLst>
                              <p:cond delay="6510"/>
                            </p:stCondLst>
                            <p:childTnLst>
                              <p:par>
                                <p:cTn id="90" presetID="10" presetClass="entr" presetSubtype="0" fill="hold" nodeType="afterEffect">
                                  <p:stCondLst>
                                    <p:cond delay="500"/>
                                  </p:stCondLst>
                                  <p:childTnLst>
                                    <p:set>
                                      <p:cBhvr>
                                        <p:cTn id="91" dur="1" fill="hold">
                                          <p:stCondLst>
                                            <p:cond delay="0"/>
                                          </p:stCondLst>
                                        </p:cTn>
                                        <p:tgtEl>
                                          <p:spTgt spid="538"/>
                                        </p:tgtEl>
                                        <p:attrNameLst>
                                          <p:attrName>style.visibility</p:attrName>
                                        </p:attrNameLst>
                                      </p:cBhvr>
                                      <p:to>
                                        <p:strVal val="visible"/>
                                      </p:to>
                                    </p:set>
                                    <p:animEffect transition="in" filter="fade">
                                      <p:cBhvr>
                                        <p:cTn id="92" dur="1000"/>
                                        <p:tgtEl>
                                          <p:spTgt spid="538"/>
                                        </p:tgtEl>
                                      </p:cBhvr>
                                    </p:animEffect>
                                  </p:childTnLst>
                                </p:cTn>
                              </p:par>
                              <p:par>
                                <p:cTn id="93" presetID="10" presetClass="entr" presetSubtype="0" fill="hold" nodeType="withEffect">
                                  <p:stCondLst>
                                    <p:cond delay="500"/>
                                  </p:stCondLst>
                                  <p:childTnLst>
                                    <p:set>
                                      <p:cBhvr>
                                        <p:cTn id="94" dur="1" fill="hold">
                                          <p:stCondLst>
                                            <p:cond delay="0"/>
                                          </p:stCondLst>
                                        </p:cTn>
                                        <p:tgtEl>
                                          <p:spTgt spid="508"/>
                                        </p:tgtEl>
                                        <p:attrNameLst>
                                          <p:attrName>style.visibility</p:attrName>
                                        </p:attrNameLst>
                                      </p:cBhvr>
                                      <p:to>
                                        <p:strVal val="visible"/>
                                      </p:to>
                                    </p:set>
                                    <p:animEffect transition="in" filter="fade">
                                      <p:cBhvr>
                                        <p:cTn id="95" dur="1000"/>
                                        <p:tgtEl>
                                          <p:spTgt spid="508"/>
                                        </p:tgtEl>
                                      </p:cBhvr>
                                    </p:animEffect>
                                  </p:childTnLst>
                                </p:cTn>
                              </p:par>
                            </p:childTnLst>
                          </p:cTn>
                        </p:par>
                        <p:par>
                          <p:cTn id="96" fill="hold">
                            <p:stCondLst>
                              <p:cond delay="8010"/>
                            </p:stCondLst>
                            <p:childTnLst>
                              <p:par>
                                <p:cTn id="97" presetID="10" presetClass="entr" presetSubtype="0" fill="hold" grpId="0" nodeType="afterEffect">
                                  <p:stCondLst>
                                    <p:cond delay="0"/>
                                  </p:stCondLst>
                                  <p:childTnLst>
                                    <p:set>
                                      <p:cBhvr>
                                        <p:cTn id="98" dur="1" fill="hold">
                                          <p:stCondLst>
                                            <p:cond delay="0"/>
                                          </p:stCondLst>
                                        </p:cTn>
                                        <p:tgtEl>
                                          <p:spTgt spid="537"/>
                                        </p:tgtEl>
                                        <p:attrNameLst>
                                          <p:attrName>style.visibility</p:attrName>
                                        </p:attrNameLst>
                                      </p:cBhvr>
                                      <p:to>
                                        <p:strVal val="visible"/>
                                      </p:to>
                                    </p:set>
                                    <p:animEffect transition="in" filter="fade">
                                      <p:cBhvr>
                                        <p:cTn id="99" dur="1000"/>
                                        <p:tgtEl>
                                          <p:spTgt spid="537"/>
                                        </p:tgtEl>
                                      </p:cBhvr>
                                    </p:animEffect>
                                  </p:childTnLst>
                                </p:cTn>
                              </p:par>
                              <p:par>
                                <p:cTn id="100" presetID="16" presetClass="entr" presetSubtype="42" fill="hold" grpId="0" nodeType="withEffect">
                                  <p:stCondLst>
                                    <p:cond delay="0"/>
                                  </p:stCondLst>
                                  <p:childTnLst>
                                    <p:set>
                                      <p:cBhvr>
                                        <p:cTn id="101" dur="1" fill="hold">
                                          <p:stCondLst>
                                            <p:cond delay="0"/>
                                          </p:stCondLst>
                                        </p:cTn>
                                        <p:tgtEl>
                                          <p:spTgt spid="535"/>
                                        </p:tgtEl>
                                        <p:attrNameLst>
                                          <p:attrName>style.visibility</p:attrName>
                                        </p:attrNameLst>
                                      </p:cBhvr>
                                      <p:to>
                                        <p:strVal val="visible"/>
                                      </p:to>
                                    </p:set>
                                    <p:animEffect transition="in" filter="barn(outHorizontal)">
                                      <p:cBhvr>
                                        <p:cTn id="102" dur="1000"/>
                                        <p:tgtEl>
                                          <p:spTgt spid="535"/>
                                        </p:tgtEl>
                                      </p:cBhvr>
                                    </p:animEffect>
                                  </p:childTnLst>
                                </p:cTn>
                              </p:par>
                            </p:childTnLst>
                          </p:cTn>
                        </p:par>
                        <p:par>
                          <p:cTn id="103" fill="hold">
                            <p:stCondLst>
                              <p:cond delay="9010"/>
                            </p:stCondLst>
                            <p:childTnLst>
                              <p:par>
                                <p:cTn id="104" presetID="10" presetClass="entr" presetSubtype="0" fill="hold" grpId="0" nodeType="afterEffect">
                                  <p:stCondLst>
                                    <p:cond delay="0"/>
                                  </p:stCondLst>
                                  <p:childTnLst>
                                    <p:set>
                                      <p:cBhvr>
                                        <p:cTn id="105" dur="1" fill="hold">
                                          <p:stCondLst>
                                            <p:cond delay="0"/>
                                          </p:stCondLst>
                                        </p:cTn>
                                        <p:tgtEl>
                                          <p:spTgt spid="536"/>
                                        </p:tgtEl>
                                        <p:attrNameLst>
                                          <p:attrName>style.visibility</p:attrName>
                                        </p:attrNameLst>
                                      </p:cBhvr>
                                      <p:to>
                                        <p:strVal val="visible"/>
                                      </p:to>
                                    </p:set>
                                    <p:animEffect transition="in" filter="fade">
                                      <p:cBhvr>
                                        <p:cTn id="106" dur="1000"/>
                                        <p:tgtEl>
                                          <p:spTgt spid="536"/>
                                        </p:tgtEl>
                                      </p:cBhvr>
                                    </p:animEffect>
                                  </p:childTnLst>
                                </p:cTn>
                              </p:par>
                              <p:par>
                                <p:cTn id="107" presetID="10" presetClass="entr" presetSubtype="0" fill="hold" nodeType="withEffect">
                                  <p:stCondLst>
                                    <p:cond delay="0"/>
                                  </p:stCondLst>
                                  <p:childTnLst>
                                    <p:set>
                                      <p:cBhvr>
                                        <p:cTn id="108" dur="1" fill="hold">
                                          <p:stCondLst>
                                            <p:cond delay="0"/>
                                          </p:stCondLst>
                                        </p:cTn>
                                        <p:tgtEl>
                                          <p:spTgt spid="434"/>
                                        </p:tgtEl>
                                        <p:attrNameLst>
                                          <p:attrName>style.visibility</p:attrName>
                                        </p:attrNameLst>
                                      </p:cBhvr>
                                      <p:to>
                                        <p:strVal val="visible"/>
                                      </p:to>
                                    </p:set>
                                    <p:animEffect transition="in" filter="fade">
                                      <p:cBhvr>
                                        <p:cTn id="109" dur="1000"/>
                                        <p:tgtEl>
                                          <p:spTgt spid="434"/>
                                        </p:tgtEl>
                                      </p:cBhvr>
                                    </p:animEffect>
                                  </p:childTnLst>
                                </p:cTn>
                              </p:par>
                            </p:childTnLst>
                          </p:cTn>
                        </p:par>
                        <p:par>
                          <p:cTn id="110" fill="hold">
                            <p:stCondLst>
                              <p:cond delay="10010"/>
                            </p:stCondLst>
                            <p:childTnLst>
                              <p:par>
                                <p:cTn id="111" presetID="10" presetClass="entr" presetSubtype="0" fill="hold" grpId="0" nodeType="afterEffect">
                                  <p:stCondLst>
                                    <p:cond delay="0"/>
                                  </p:stCondLst>
                                  <p:childTnLst>
                                    <p:set>
                                      <p:cBhvr>
                                        <p:cTn id="112" dur="1" fill="hold">
                                          <p:stCondLst>
                                            <p:cond delay="0"/>
                                          </p:stCondLst>
                                        </p:cTn>
                                        <p:tgtEl>
                                          <p:spTgt spid="541"/>
                                        </p:tgtEl>
                                        <p:attrNameLst>
                                          <p:attrName>style.visibility</p:attrName>
                                        </p:attrNameLst>
                                      </p:cBhvr>
                                      <p:to>
                                        <p:strVal val="visible"/>
                                      </p:to>
                                    </p:set>
                                    <p:animEffect transition="in" filter="fade">
                                      <p:cBhvr>
                                        <p:cTn id="113" dur="1000"/>
                                        <p:tgtEl>
                                          <p:spTgt spid="541"/>
                                        </p:tgtEl>
                                      </p:cBhvr>
                                    </p:animEffect>
                                  </p:childTnLst>
                                </p:cTn>
                              </p:par>
                              <p:par>
                                <p:cTn id="114" presetID="10" presetClass="entr" presetSubtype="0" fill="hold" nodeType="withEffect">
                                  <p:stCondLst>
                                    <p:cond delay="0"/>
                                  </p:stCondLst>
                                  <p:childTnLst>
                                    <p:set>
                                      <p:cBhvr>
                                        <p:cTn id="115" dur="1" fill="hold">
                                          <p:stCondLst>
                                            <p:cond delay="0"/>
                                          </p:stCondLst>
                                        </p:cTn>
                                        <p:tgtEl>
                                          <p:spTgt spid="457"/>
                                        </p:tgtEl>
                                        <p:attrNameLst>
                                          <p:attrName>style.visibility</p:attrName>
                                        </p:attrNameLst>
                                      </p:cBhvr>
                                      <p:to>
                                        <p:strVal val="visible"/>
                                      </p:to>
                                    </p:set>
                                    <p:animEffect transition="in" filter="fade">
                                      <p:cBhvr>
                                        <p:cTn id="116" dur="1000"/>
                                        <p:tgtEl>
                                          <p:spTgt spid="457"/>
                                        </p:tgtEl>
                                      </p:cBhvr>
                                    </p:animEffect>
                                  </p:childTnLst>
                                </p:cTn>
                              </p:par>
                            </p:childTnLst>
                          </p:cTn>
                        </p:par>
                        <p:par>
                          <p:cTn id="117" fill="hold">
                            <p:stCondLst>
                              <p:cond delay="11010"/>
                            </p:stCondLst>
                            <p:childTnLst>
                              <p:par>
                                <p:cTn id="118" presetID="10" presetClass="entr" presetSubtype="0" fill="hold" nodeType="afterEffect">
                                  <p:stCondLst>
                                    <p:cond delay="0"/>
                                  </p:stCondLst>
                                  <p:childTnLst>
                                    <p:set>
                                      <p:cBhvr>
                                        <p:cTn id="119" dur="1" fill="hold">
                                          <p:stCondLst>
                                            <p:cond delay="0"/>
                                          </p:stCondLst>
                                        </p:cTn>
                                        <p:tgtEl>
                                          <p:spTgt spid="553"/>
                                        </p:tgtEl>
                                        <p:attrNameLst>
                                          <p:attrName>style.visibility</p:attrName>
                                        </p:attrNameLst>
                                      </p:cBhvr>
                                      <p:to>
                                        <p:strVal val="visible"/>
                                      </p:to>
                                    </p:set>
                                    <p:animEffect transition="in" filter="fade">
                                      <p:cBhvr>
                                        <p:cTn id="120" dur="500"/>
                                        <p:tgtEl>
                                          <p:spTgt spid="553"/>
                                        </p:tgtEl>
                                      </p:cBhvr>
                                    </p:animEffect>
                                  </p:childTnLst>
                                </p:cTn>
                              </p:par>
                              <p:par>
                                <p:cTn id="121" presetID="10" presetClass="entr" presetSubtype="0" fill="hold" nodeType="withEffect">
                                  <p:stCondLst>
                                    <p:cond delay="0"/>
                                  </p:stCondLst>
                                  <p:childTnLst>
                                    <p:set>
                                      <p:cBhvr>
                                        <p:cTn id="122" dur="1" fill="hold">
                                          <p:stCondLst>
                                            <p:cond delay="0"/>
                                          </p:stCondLst>
                                        </p:cTn>
                                        <p:tgtEl>
                                          <p:spTgt spid="552"/>
                                        </p:tgtEl>
                                        <p:attrNameLst>
                                          <p:attrName>style.visibility</p:attrName>
                                        </p:attrNameLst>
                                      </p:cBhvr>
                                      <p:to>
                                        <p:strVal val="visible"/>
                                      </p:to>
                                    </p:set>
                                    <p:animEffect transition="in" filter="fade">
                                      <p:cBhvr>
                                        <p:cTn id="123" dur="1000"/>
                                        <p:tgtEl>
                                          <p:spTgt spid="552"/>
                                        </p:tgtEl>
                                      </p:cBhvr>
                                    </p:animEffect>
                                  </p:childTnLst>
                                </p:cTn>
                              </p:par>
                              <p:par>
                                <p:cTn id="124" presetID="10" presetClass="entr" presetSubtype="0" fill="hold" nodeType="with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fade">
                                      <p:cBhvr>
                                        <p:cTn id="1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316" grpId="0"/>
      <p:bldP spid="359" grpId="0"/>
      <p:bldP spid="360" grpId="0" animBg="1"/>
      <p:bldP spid="535" grpId="0" animBg="1"/>
      <p:bldP spid="536" grpId="0" animBg="1"/>
      <p:bldP spid="537" grpId="0" animBg="1"/>
      <p:bldP spid="541" grpId="0" animBg="1"/>
      <p:bldP spid="542" grpId="0"/>
      <p:bldP spid="543" grpId="0" animBg="1"/>
      <p:bldP spid="544" grpId="0" animBg="1"/>
      <p:bldP spid="1034" grpId="0"/>
      <p:bldP spid="1035" grpId="0"/>
      <p:bldP spid="1036" grpId="0"/>
      <p:bldP spid="1037" grpId="0"/>
      <p:bldP spid="1039" grpId="0"/>
      <p:bldP spid="1040" grpId="0"/>
      <p:bldP spid="30" grpId="0" animBg="1"/>
      <p:bldP spid="1042" grpId="0" animBg="1"/>
      <p:bldP spid="556" grpId="0" animBg="1"/>
      <p:bldP spid="10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PRESGUID" val="c644b5ba-8831-4ee6-a0f6-873e2f0e8f3a"/>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Override1.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6_GSK PowerPoint Template 4 3 Vers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706d124-1633-4bdc-aa07-059293fde0d1">
      <Terms xmlns="http://schemas.microsoft.com/office/infopath/2007/PartnerControls"/>
    </lcf76f155ced4ddcb4097134ff3c332f>
    <TaxCatchAll xmlns="a459f82b-3a75-4ba6-9cbd-6a2e695a4ab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A5020B5B604D48B6C6D200CD09EF82" ma:contentTypeVersion="16" ma:contentTypeDescription="Create a new document." ma:contentTypeScope="" ma:versionID="0c8f2db4dead7be6c73d601323828234">
  <xsd:schema xmlns:xsd="http://www.w3.org/2001/XMLSchema" xmlns:xs="http://www.w3.org/2001/XMLSchema" xmlns:p="http://schemas.microsoft.com/office/2006/metadata/properties" xmlns:ns2="2706d124-1633-4bdc-aa07-059293fde0d1" xmlns:ns3="a459f82b-3a75-4ba6-9cbd-6a2e695a4ab3" targetNamespace="http://schemas.microsoft.com/office/2006/metadata/properties" ma:root="true" ma:fieldsID="c3dbeacbc7d1deb8faf623b049a0f7f6" ns2:_="" ns3:_="">
    <xsd:import namespace="2706d124-1633-4bdc-aa07-059293fde0d1"/>
    <xsd:import namespace="a459f82b-3a75-4ba6-9cbd-6a2e695a4ab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06d124-1633-4bdc-aa07-059293fde0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451d461-d530-465a-81eb-73ef42a83da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59f82b-3a75-4ba6-9cbd-6a2e695a4ab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6477e15-f0fc-40a4-97a3-7a4d7e136a81}" ma:internalName="TaxCatchAll" ma:showField="CatchAllData" ma:web="a459f82b-3a75-4ba6-9cbd-6a2e695a4a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973ECB-4AC9-4DC6-A65A-04E9B700FD23}">
  <ds:schemaRefs>
    <ds:schemaRef ds:uri="2706d124-1633-4bdc-aa07-059293fde0d1"/>
    <ds:schemaRef ds:uri="a459f82b-3a75-4ba6-9cbd-6a2e695a4a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E0FBFC6-06D9-4AE0-8648-C28F6A0ACD41}">
  <ds:schemaRefs>
    <ds:schemaRef ds:uri="http://schemas.microsoft.com/sharepoint/v3/contenttype/forms"/>
  </ds:schemaRefs>
</ds:datastoreItem>
</file>

<file path=customXml/itemProps3.xml><?xml version="1.0" encoding="utf-8"?>
<ds:datastoreItem xmlns:ds="http://schemas.openxmlformats.org/officeDocument/2006/customXml" ds:itemID="{627F1FD0-4A89-434F-87A2-C2A0AD0F83C6}">
  <ds:schemaRefs>
    <ds:schemaRef ds:uri="2706d124-1633-4bdc-aa07-059293fde0d1"/>
    <ds:schemaRef ds:uri="a459f82b-3a75-4ba6-9cbd-6a2e695a4a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ea66b2b-af80-48b6-873b-d341d3035cfa}" enabled="1" method="Standard" siteId="{63982aff-fb6c-4c22-973b-70e4acfb63e6}" removed="0"/>
</clbl:labelList>
</file>

<file path=docProps/app.xml><?xml version="1.0" encoding="utf-8"?>
<Properties xmlns="http://schemas.openxmlformats.org/officeDocument/2006/extended-properties" xmlns:vt="http://schemas.openxmlformats.org/officeDocument/2006/docPropsVTypes">
  <TotalTime>333</TotalTime>
  <Words>7810</Words>
  <Application>Microsoft Office PowerPoint</Application>
  <PresentationFormat>Custom</PresentationFormat>
  <Paragraphs>535</Paragraphs>
  <Slides>38</Slides>
  <Notes>18</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38</vt:i4>
      </vt:variant>
    </vt:vector>
  </HeadingPairs>
  <TitlesOfParts>
    <vt:vector size="65" baseType="lpstr">
      <vt:lpstr>MS Mincho</vt:lpstr>
      <vt:lpstr>Aptos</vt:lpstr>
      <vt:lpstr>Arial</vt:lpstr>
      <vt:lpstr>Arial </vt:lpstr>
      <vt:lpstr>Arial (Body)</vt:lpstr>
      <vt:lpstr>Arial MT</vt:lpstr>
      <vt:lpstr>Arial-BoldMT</vt:lpstr>
      <vt:lpstr>Calibri</vt:lpstr>
      <vt:lpstr>Cambria</vt:lpstr>
      <vt:lpstr>Courier New</vt:lpstr>
      <vt:lpstr>DiverdaSansCom-Bold</vt:lpstr>
      <vt:lpstr>DiverdaSansCom-Light</vt:lpstr>
      <vt:lpstr>DiverdaSansCom-Light4</vt:lpstr>
      <vt:lpstr>GSK Precision</vt:lpstr>
      <vt:lpstr>ITCFranklinGothicStd-BkCp-SC700</vt:lpstr>
      <vt:lpstr>ITCFranklinGothicStd-Demi</vt:lpstr>
      <vt:lpstr>LegacySerifStd-Book</vt:lpstr>
      <vt:lpstr>LegacySerifStd-BookItalic</vt:lpstr>
      <vt:lpstr>Noto Sans</vt:lpstr>
      <vt:lpstr>Play</vt:lpstr>
      <vt:lpstr>Roboto Mono Web</vt:lpstr>
      <vt:lpstr>Symbol</vt:lpstr>
      <vt:lpstr>Tahoma</vt:lpstr>
      <vt:lpstr>Times</vt:lpstr>
      <vt:lpstr>Times New Roman</vt:lpstr>
      <vt:lpstr>Wingdings</vt:lpstr>
      <vt:lpstr>6_GSK PowerPoint Template 4 3 Version 2</vt:lpstr>
      <vt:lpstr>PowerPoint Presentation</vt:lpstr>
      <vt:lpstr>NỘI DUNG</vt:lpstr>
      <vt:lpstr>Những bệnh có thể ngừa được bằng vaccine</vt:lpstr>
      <vt:lpstr>Figure 1: Total number and average incidence rates (per 100,000 population) of reported vaccine preventable disease cases in Canada by age group, 2015 to 2019 (n=39,546)</vt:lpstr>
      <vt:lpstr>Gánh nặng bệnh tật các bệnh VPD tại Úc</vt:lpstr>
      <vt:lpstr>Dân số người cao tuổi và tình hình bệnh mạn tính tại Việt Nam</vt:lpstr>
      <vt:lpstr>MỐI LIÊN HỆ GIỮA CÁC BỆNH DO VI RÚT VÀ BỆNH MẠN TÍNH Có mối quan hệ hai chiều giữa các bệnh do virus và các biến chứng liên quan đến các bệnh mạn tính1–5</vt:lpstr>
      <vt:lpstr>BỆNH MẠN TÍNH CÓ THỂ LÀM TĂNG NGUY CƠ VÀ MỨC ĐỘ NGHIÊM TRỌNG CỦA CÁC BỆNH VPD1-3</vt:lpstr>
      <vt:lpstr>VIÊM VÀ RỐI LOẠN CHỨC NĂNG MIỄN DỊCH LIÊN QUAN ĐẾN BỆNH LÝ  VÀ NHIỄM TRÙNG CẤP TÍNH GÓP PHẦN GÂY RA HẬU QUẢ NGHIÊM TRỌNG</vt:lpstr>
      <vt:lpstr>CVD CÓ LIÊN QUAN ĐẾN CÁC KẾT CỤC NGHIÊM TRỌNG KHI BỊ NHIỄM TRÙNG ĐƯỜNG HÔ HẤP</vt:lpstr>
      <vt:lpstr>Các loại miễn dịch từ vaccine</vt:lpstr>
      <vt:lpstr>Ảnh hưởng của cúm lên các bệnh mạn tính</vt:lpstr>
      <vt:lpstr>PowerPoint Presentation</vt:lpstr>
      <vt:lpstr>Bệnh cúm</vt:lpstr>
      <vt:lpstr>Virus cúm</vt:lpstr>
      <vt:lpstr>Vaccine ngừa cúm</vt:lpstr>
      <vt:lpstr>Hiệu quả</vt:lpstr>
      <vt:lpstr>S. pneumoniae và các bệnh do phế cầu</vt:lpstr>
      <vt:lpstr>Loại vaccine </vt:lpstr>
      <vt:lpstr>Chỉ định</vt:lpstr>
      <vt:lpstr>Hiệu quả</vt:lpstr>
      <vt:lpstr>Khoảng thời gian vắc xin PCV và PPSV 23 cho người lớn </vt:lpstr>
      <vt:lpstr>Khoảng thời gian vắc xin PCV và PPSV 23 cho người lớn </vt:lpstr>
      <vt:lpstr>Herpes virus family</vt:lpstr>
      <vt:lpstr>&gt;90% người từ 50 tuổi trở lên mang vi-rút gây bệnh Zona trong người</vt:lpstr>
      <vt:lpstr>Bệnh zona</vt:lpstr>
      <vt:lpstr>Zona có thể gây ra các biến chứng nghiêm trọng và kéo dài</vt:lpstr>
      <vt:lpstr>Zoster sine herpete - Zona không nổi mụn nước</vt:lpstr>
      <vt:lpstr>Lão hóa miễn dịch ở người lớn tuổi và tình trạng suy giảm miễn dịch là những yếu tố chính làm tăng nguy cơ tái hoạt VZV*1-3</vt:lpstr>
      <vt:lpstr>Zona và Hen, COPD</vt:lpstr>
      <vt:lpstr>Hiệu lực ngừa zona của vắc xin cho người bệnh trên 50 tuổi có bệnh nền (phân tích hậu kỳ tổng hợp từ 2 nghiên cứu ZOE-50/70)1</vt:lpstr>
      <vt:lpstr>RZV ĐƯỢC KHUYẾN CÁO TRONG NHIỀU HƯỚNG DẪN QUỐC GIA và CÁC HIỆP HỘI CHUYÊN NGÀNH</vt:lpstr>
      <vt:lpstr>CDC 2025 – KHUYẾN CÁO CHỦNG NGỪA CHO NGƯỜI LỚN CÓ BỆNH LÝ NỀN</vt:lpstr>
      <vt:lpstr>VIỆT NAM: HƯỚNG DẪN BỘ Y TẾ VÀ NHIỀU HỘI CHUYÊN NGÀNH TRONG THỰC HÀNH DỰ PHÒNG VẮC XIN CHO NGƯỜI CÓ BỆNH LÝ MẠN TÍNH</vt:lpstr>
      <vt:lpstr>TỶ LỆ BAO PHỦ VẮC XIN Ở NGƯỜI LỚN TUỔI VẪN CÒN THẤP Tỷ lệ áp dụng vắc-xin ở người lớn tuổi thường thấp hơn so với trẻ em</vt:lpstr>
      <vt:lpstr>Nguyên nhân của tỷ lệ tiêm ngừa thấp ở người lớn</vt:lpstr>
      <vt:lpstr>KẾT LUẬN VÀ ĐỀ XUẤT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GSK art kit 16x9 2015</dc:title>
  <dc:creator>Nhu Hao</dc:creator>
  <cp:lastModifiedBy>Nguyen Nhu Vinh</cp:lastModifiedBy>
  <cp:revision>19</cp:revision>
  <dcterms:created xsi:type="dcterms:W3CDTF">2013-11-28T09:22:42Z</dcterms:created>
  <dcterms:modified xsi:type="dcterms:W3CDTF">2025-09-07T03:46:17Z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0x010100DCA5020B5B604D48B6C6D200CD09EF82</vt:lpwstr>
  </property>
  <property fmtid="{D5CDD505-2E9C-101B-9397-08002B2CF9AE}" pid="3" name="MSIP_Label_bea66b2b-af80-48b6-873b-d341d3035cfa_Enabled">
    <vt:lpwstr>true</vt:lpwstr>
  </property>
  <property fmtid="{D5CDD505-2E9C-101B-9397-08002B2CF9AE}" pid="4" name="MSIP_Label_bea66b2b-af80-48b6-873b-d341d3035cfa_SetDate">
    <vt:lpwstr>2024-03-28T15:30:38Z</vt:lpwstr>
  </property>
  <property fmtid="{D5CDD505-2E9C-101B-9397-08002B2CF9AE}" pid="5" name="MSIP_Label_bea66b2b-af80-48b6-873b-d341d3035cfa_Method">
    <vt:lpwstr>Standard</vt:lpwstr>
  </property>
  <property fmtid="{D5CDD505-2E9C-101B-9397-08002B2CF9AE}" pid="6" name="MSIP_Label_bea66b2b-af80-48b6-873b-d341d3035cfa_Name">
    <vt:lpwstr>Proprietary</vt:lpwstr>
  </property>
  <property fmtid="{D5CDD505-2E9C-101B-9397-08002B2CF9AE}" pid="7" name="MSIP_Label_bea66b2b-af80-48b6-873b-d341d3035cfa_SiteId">
    <vt:lpwstr>63982aff-fb6c-4c22-973b-70e4acfb63e6</vt:lpwstr>
  </property>
  <property fmtid="{D5CDD505-2E9C-101B-9397-08002B2CF9AE}" pid="8" name="MSIP_Label_bea66b2b-af80-48b6-873b-d341d3035cfa_ActionId">
    <vt:lpwstr>de7e1984-7bcc-46e0-a73e-ac021a0731b4</vt:lpwstr>
  </property>
  <property fmtid="{D5CDD505-2E9C-101B-9397-08002B2CF9AE}" pid="9" name="MSIP_Label_bea66b2b-af80-48b6-873b-d341d3035cfa_ContentBits">
    <vt:lpwstr>0</vt:lpwstr>
  </property>
  <property fmtid="{D5CDD505-2E9C-101B-9397-08002B2CF9AE}" pid="10" name="MediaServiceImageTags">
    <vt:lpwstr/>
  </property>
</Properties>
</file>